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1.xml" ContentType="application/vnd.openxmlformats-officedocument.theme+xml"/>
  <Override PartName="/ppt/slideLayouts/slideLayout13.xml" ContentType="application/vnd.openxmlformats-officedocument.presentationml.slideLayout+xml"/>
  <Override PartName="/ppt/theme/theme12.xml" ContentType="application/vnd.openxmlformats-officedocument.theme+xml"/>
  <Override PartName="/ppt/slideLayouts/slideLayout14.xml" ContentType="application/vnd.openxmlformats-officedocument.presentationml.slideLayout+xml"/>
  <Override PartName="/ppt/theme/theme13.xml" ContentType="application/vnd.openxmlformats-officedocument.theme+xml"/>
  <Override PartName="/ppt/slideLayouts/slideLayout15.xml" ContentType="application/vnd.openxmlformats-officedocument.presentationml.slideLayout+xml"/>
  <Override PartName="/ppt/theme/theme14.xml" ContentType="application/vnd.openxmlformats-officedocument.theme+xml"/>
  <Override PartName="/ppt/slideLayouts/slideLayout16.xml" ContentType="application/vnd.openxmlformats-officedocument.presentationml.slideLayout+xml"/>
  <Override PartName="/ppt/theme/theme15.xml" ContentType="application/vnd.openxmlformats-officedocument.theme+xml"/>
  <Override PartName="/ppt/slideLayouts/slideLayout17.xml" ContentType="application/vnd.openxmlformats-officedocument.presentationml.slideLayout+xml"/>
  <Override PartName="/ppt/theme/theme16.xml" ContentType="application/vnd.openxmlformats-officedocument.theme+xml"/>
  <Override PartName="/ppt/slideLayouts/slideLayout18.xml" ContentType="application/vnd.openxmlformats-officedocument.presentationml.slideLayout+xml"/>
  <Override PartName="/ppt/theme/theme17.xml" ContentType="application/vnd.openxmlformats-officedocument.theme+xml"/>
  <Override PartName="/ppt/slideLayouts/slideLayout19.xml" ContentType="application/vnd.openxmlformats-officedocument.presentationml.slideLayout+xml"/>
  <Override PartName="/ppt/theme/theme18.xml" ContentType="application/vnd.openxmlformats-officedocument.theme+xml"/>
  <Override PartName="/ppt/slideLayouts/slideLayout20.xml" ContentType="application/vnd.openxmlformats-officedocument.presentationml.slideLayout+xml"/>
  <Override PartName="/ppt/theme/theme19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  <p:sldMasterId id="2147483670" r:id="rId12"/>
    <p:sldMasterId id="2147483672" r:id="rId13"/>
    <p:sldMasterId id="2147483674" r:id="rId14"/>
    <p:sldMasterId id="2147483676" r:id="rId15"/>
    <p:sldMasterId id="2147483678" r:id="rId16"/>
    <p:sldMasterId id="2147483680" r:id="rId17"/>
    <p:sldMasterId id="2147483682" r:id="rId18"/>
    <p:sldMasterId id="2147483684" r:id="rId19"/>
    <p:sldMasterId id="2147483687" r:id="rId20"/>
  </p:sldMasterIdLst>
  <p:notesMasterIdLst>
    <p:notesMasterId r:id="rId52"/>
  </p:notesMasterIdLst>
  <p:sldIdLst>
    <p:sldId id="256" r:id="rId21"/>
    <p:sldId id="257" r:id="rId22"/>
    <p:sldId id="258" r:id="rId23"/>
    <p:sldId id="259" r:id="rId24"/>
    <p:sldId id="260" r:id="rId25"/>
    <p:sldId id="261" r:id="rId26"/>
    <p:sldId id="262" r:id="rId27"/>
    <p:sldId id="263" r:id="rId28"/>
    <p:sldId id="264" r:id="rId29"/>
    <p:sldId id="265" r:id="rId30"/>
    <p:sldId id="266" r:id="rId31"/>
    <p:sldId id="267" r:id="rId32"/>
    <p:sldId id="268" r:id="rId33"/>
    <p:sldId id="269" r:id="rId34"/>
    <p:sldId id="270" r:id="rId35"/>
    <p:sldId id="271" r:id="rId36"/>
    <p:sldId id="272" r:id="rId37"/>
    <p:sldId id="273" r:id="rId38"/>
    <p:sldId id="274" r:id="rId39"/>
    <p:sldId id="275" r:id="rId40"/>
    <p:sldId id="457" r:id="rId41"/>
    <p:sldId id="458" r:id="rId42"/>
    <p:sldId id="459" r:id="rId43"/>
    <p:sldId id="460" r:id="rId44"/>
    <p:sldId id="443" r:id="rId45"/>
    <p:sldId id="462" r:id="rId46"/>
    <p:sldId id="282" r:id="rId47"/>
    <p:sldId id="283" r:id="rId48"/>
    <p:sldId id="463" r:id="rId49"/>
    <p:sldId id="285" r:id="rId50"/>
    <p:sldId id="286" r:id="rId51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orient="horz" pos="2795" userDrawn="1">
          <p15:clr>
            <a:srgbClr val="A4A3A4"/>
          </p15:clr>
        </p15:guide>
        <p15:guide id="4" pos="7265" userDrawn="1">
          <p15:clr>
            <a:srgbClr val="A4A3A4"/>
          </p15:clr>
        </p15:guide>
        <p15:guide id="5" pos="1572" userDrawn="1">
          <p15:clr>
            <a:srgbClr val="A4A3A4"/>
          </p15:clr>
        </p15:guide>
        <p15:guide id="6" orient="horz" pos="6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A2E"/>
    <a:srgbClr val="363194"/>
    <a:srgbClr val="46AA98"/>
    <a:srgbClr val="E36846"/>
    <a:srgbClr val="838383"/>
    <a:srgbClr val="BFBFBF"/>
    <a:srgbClr val="E36B46"/>
    <a:srgbClr val="EBEBEB"/>
    <a:srgbClr val="346FC2"/>
    <a:srgbClr val="7DB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97" d="100"/>
          <a:sy n="97" d="100"/>
        </p:scale>
        <p:origin x="72" y="204"/>
      </p:cViewPr>
      <p:guideLst>
        <p:guide orient="horz" pos="3816"/>
        <p:guide pos="438"/>
        <p:guide orient="horz" pos="2795"/>
        <p:guide pos="7265"/>
        <p:guide pos="1572"/>
        <p:guide orient="horz" pos="6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50" Type="http://schemas.openxmlformats.org/officeDocument/2006/relationships/slide" Target="slides/slide30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9.xml"/><Relationship Id="rId41" Type="http://schemas.openxmlformats.org/officeDocument/2006/relationships/slide" Target="slides/slide21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539700000000008"/>
          <c:y val="0.13894400000000012"/>
          <c:w val="0.52920599999999962"/>
          <c:h val="0.790911999999999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19050">
              <a:solidFill>
                <a:schemeClr val="bg1"/>
              </a:solidFill>
            </a:ln>
            <a:effectLst/>
          </c:spPr>
          <c:dPt>
            <c:idx val="0"/>
            <c:bubble3D val="0"/>
            <c:spPr>
              <a:solidFill>
                <a:srgbClr val="363194"/>
              </a:solidFill>
              <a:ln w="19050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B1C5-478A-9666-DFC03DF1439A}"/>
              </c:ext>
            </c:extLst>
          </c:dPt>
          <c:dPt>
            <c:idx val="1"/>
            <c:bubble3D val="0"/>
            <c:spPr>
              <a:solidFill>
                <a:srgbClr val="346FC2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1C5-478A-9666-DFC03DF1439A}"/>
              </c:ext>
            </c:extLst>
          </c:dPt>
          <c:dPt>
            <c:idx val="2"/>
            <c:bubble3D val="0"/>
            <c:spPr>
              <a:solidFill>
                <a:srgbClr val="7DBBFC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1C5-478A-9666-DFC03DF1439A}"/>
              </c:ext>
            </c:extLst>
          </c:dPt>
          <c:dLbls>
            <c:dLbl>
              <c:idx val="0"/>
              <c:layout>
                <c:manualLayout>
                  <c:x val="0.12198280939637969"/>
                  <c:y val="-7.4474930965146957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rgbClr val="363194"/>
                        </a:solidFill>
                      </a:defRPr>
                    </a:pPr>
                    <a:r>
                      <a:rPr lang="en-US" dirty="0"/>
                      <a:t>68,2%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1C5-478A-9666-DFC03DF1439A}"/>
                </c:ext>
              </c:extLst>
            </c:dLbl>
            <c:dLbl>
              <c:idx val="1"/>
              <c:layout>
                <c:manualLayout>
                  <c:x val="-0.10041530971631048"/>
                  <c:y val="-4.2350148784441453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rgbClr val="7DBBFC"/>
                        </a:solidFill>
                      </a:defRPr>
                    </a:pPr>
                    <a:r>
                      <a:rPr lang="en-US" dirty="0">
                        <a:solidFill>
                          <a:srgbClr val="346FC2"/>
                        </a:solidFill>
                      </a:rPr>
                      <a:t>31,8%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4="http://schemas.microsoft.com/office/drawing/2007/8/2/chart" xmlns:c15="http://schemas.microsoft.com/office/drawing/2012/chart" xmlns:mc="http://schemas.openxmlformats.org/markup-compatibility/2006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1C5-478A-9666-DFC03DF1439A}"/>
                </c:ext>
              </c:extLst>
            </c:dLbl>
            <c:dLbl>
              <c:idx val="2"/>
              <c:layout>
                <c:manualLayout>
                  <c:x val="-6.8784000000000012E-2"/>
                  <c:y val="-9.8045000000000077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rgbClr val="7DBBFC"/>
                        </a:solidFill>
                      </a:defRPr>
                    </a:pPr>
                    <a:r>
                      <a:rPr lang="en-US" dirty="0">
                        <a:solidFill>
                          <a:srgbClr val="7DBBFC"/>
                        </a:solidFill>
                      </a:rPr>
                      <a:t>11,4%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  <a:beve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4="http://schemas.microsoft.com/office/drawing/2007/8/2/chart" xmlns:c15="http://schemas.microsoft.com/office/drawing/2012/chart" xmlns:mc="http://schemas.openxmlformats.org/markup-compatibility/2006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1C5-478A-9666-DFC03DF143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326FC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.0">
                  <c:v>68.2</c:v>
                </c:pt>
                <c:pt idx="1">
                  <c:v>31.8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1C5-478A-9666-DFC03DF143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 algn="ctr">
        <a:defRPr lang="ru-RU" sz="1400" b="1" i="0" u="none" strike="noStrike">
          <a:solidFill>
            <a:srgbClr val="282A2E">
              <a:lumMod val="65000"/>
              <a:lumOff val="35000"/>
            </a:srgbClr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539700000000008"/>
          <c:y val="0.13894400000000012"/>
          <c:w val="0.52920599999999962"/>
          <c:h val="0.790911999999999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19050">
              <a:solidFill>
                <a:schemeClr val="bg1"/>
              </a:solidFill>
            </a:ln>
            <a:effectLst/>
          </c:spPr>
          <c:dPt>
            <c:idx val="0"/>
            <c:bubble3D val="0"/>
            <c:spPr>
              <a:solidFill>
                <a:srgbClr val="363194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9C7-4D5A-99C7-97FCF0E74150}"/>
              </c:ext>
            </c:extLst>
          </c:dPt>
          <c:dPt>
            <c:idx val="1"/>
            <c:bubble3D val="0"/>
            <c:spPr>
              <a:solidFill>
                <a:srgbClr val="346FC2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9C7-4D5A-99C7-97FCF0E74150}"/>
              </c:ext>
            </c:extLst>
          </c:dPt>
          <c:dPt>
            <c:idx val="2"/>
            <c:bubble3D val="0"/>
            <c:spPr>
              <a:solidFill>
                <a:srgbClr val="7DBBFC"/>
              </a:solidFill>
              <a:ln w="19050">
                <a:solidFill>
                  <a:schemeClr val="bg1"/>
                </a:solidFill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9C7-4D5A-99C7-97FCF0E74150}"/>
              </c:ext>
            </c:extLst>
          </c:dPt>
          <c:dLbls>
            <c:dLbl>
              <c:idx val="0"/>
              <c:layout>
                <c:manualLayout>
                  <c:x val="0.12562353488846525"/>
                  <c:y val="-8.5089006986486249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rgbClr val="363194"/>
                        </a:solidFill>
                      </a:defRPr>
                    </a:pPr>
                    <a:r>
                      <a:rPr lang="en-US" dirty="0"/>
                      <a:t>58,1%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4="http://schemas.microsoft.com/office/drawing/2007/8/2/chart" xmlns:c15="http://schemas.microsoft.com/office/drawing/201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1445639679055965"/>
                      <c:h val="0.1364038437421715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09C7-4D5A-99C7-97FCF0E74150}"/>
                </c:ext>
              </c:extLst>
            </c:dLbl>
            <c:dLbl>
              <c:idx val="1"/>
              <c:layout>
                <c:manualLayout>
                  <c:x val="-0.10336400000000004"/>
                  <c:y val="-2.8272000000000002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rgbClr val="346FC2"/>
                        </a:solidFill>
                      </a:defRPr>
                    </a:pPr>
                    <a:r>
                      <a:rPr lang="en-US" dirty="0">
                        <a:solidFill>
                          <a:srgbClr val="346FC2"/>
                        </a:solidFill>
                      </a:rPr>
                      <a:t>41,9%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  <a:miter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4="http://schemas.microsoft.com/office/drawing/2007/8/2/chart" xmlns:c15="http://schemas.microsoft.com/office/drawing/2012/chart" xmlns:mc="http://schemas.openxmlformats.org/markup-compatibility/2006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9C7-4D5A-99C7-97FCF0E74150}"/>
                </c:ext>
              </c:extLst>
            </c:dLbl>
            <c:dLbl>
              <c:idx val="2"/>
              <c:layout>
                <c:manualLayout>
                  <c:x val="-6.6564999999999999E-2"/>
                  <c:y val="-9.45440000000001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7DBBFC"/>
                        </a:solidFill>
                      </a:rPr>
                      <a:t>12,7%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4="http://schemas.microsoft.com/office/drawing/2007/8/2/chart" xmlns:c15="http://schemas.microsoft.com/office/drawing/2012/chart" xmlns:mc="http://schemas.openxmlformats.org/markup-compatibility/2006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9C7-4D5A-99C7-97FCF0E741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326FC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58.1</c:v>
                </c:pt>
                <c:pt idx="1">
                  <c:v>41.9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9C7-4D5A-99C7-97FCF0E741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 algn="ctr">
        <a:defRPr lang="ru-RU" sz="1400" b="1" i="0" u="none" strike="noStrike">
          <a:solidFill>
            <a:srgbClr val="282A2E">
              <a:lumMod val="65000"/>
              <a:lumOff val="35000"/>
            </a:srgbClr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767701501286221"/>
          <c:y val="9.0277777777777693E-2"/>
          <c:w val="0.61433510553007464"/>
          <c:h val="0.800631674174635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90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363194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3D9-4022-BE6E-699A4E7AE2E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3D9-4022-BE6E-699A4E7AE2EE}"/>
              </c:ext>
            </c:extLst>
          </c:dPt>
          <c:dPt>
            <c:idx val="2"/>
            <c:bubble3D val="0"/>
            <c:spPr>
              <a:solidFill>
                <a:srgbClr val="7DBBFC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3D9-4022-BE6E-699A4E7AE2EE}"/>
              </c:ext>
            </c:extLst>
          </c:dPt>
          <c:dPt>
            <c:idx val="3"/>
            <c:bubble3D val="0"/>
            <c:spPr>
              <a:solidFill>
                <a:srgbClr val="46AA98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3D9-4022-BE6E-699A4E7AE2EE}"/>
              </c:ext>
            </c:extLst>
          </c:dPt>
          <c:dPt>
            <c:idx val="4"/>
            <c:bubble3D val="0"/>
            <c:spPr>
              <a:solidFill>
                <a:srgbClr val="BFBFBF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3D9-4022-BE6E-699A4E7AE2EE}"/>
              </c:ext>
            </c:extLst>
          </c:dPt>
          <c:dPt>
            <c:idx val="5"/>
            <c:bubble3D val="0"/>
            <c:spPr>
              <a:solidFill>
                <a:srgbClr val="838383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3D9-4022-BE6E-699A4E7AE2EE}"/>
              </c:ext>
            </c:extLst>
          </c:dPt>
          <c:dPt>
            <c:idx val="6"/>
            <c:bubble3D val="0"/>
            <c:spPr>
              <a:solidFill>
                <a:srgbClr val="BFBFBF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3D9-4022-BE6E-699A4E7AE2EE}"/>
              </c:ext>
            </c:extLst>
          </c:dPt>
          <c:dPt>
            <c:idx val="7"/>
            <c:bubble3D val="0"/>
            <c:spPr>
              <a:solidFill>
                <a:srgbClr val="838383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3D9-4022-BE6E-699A4E7AE2EE}"/>
              </c:ext>
            </c:extLst>
          </c:dPt>
          <c:dPt>
            <c:idx val="8"/>
            <c:bubble3D val="0"/>
            <c:spPr>
              <a:solidFill>
                <a:srgbClr val="FFD7AC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3D9-4022-BE6E-699A4E7AE2EE}"/>
              </c:ext>
            </c:extLst>
          </c:dPt>
          <c:dPt>
            <c:idx val="9"/>
            <c:bubble3D val="0"/>
            <c:spPr>
              <a:solidFill>
                <a:srgbClr val="E6ED85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3D9-4022-BE6E-699A4E7AE2EE}"/>
              </c:ext>
            </c:extLst>
          </c:dPt>
          <c:dPt>
            <c:idx val="10"/>
            <c:bubble3D val="0"/>
            <c:spPr>
              <a:solidFill>
                <a:srgbClr val="D0DE54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03D9-4022-BE6E-699A4E7AE2EE}"/>
              </c:ext>
            </c:extLst>
          </c:dPt>
          <c:dPt>
            <c:idx val="11"/>
            <c:bubble3D val="0"/>
            <c:spPr>
              <a:solidFill>
                <a:srgbClr val="DECC08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03D9-4022-BE6E-699A4E7AE2EE}"/>
              </c:ext>
            </c:extLst>
          </c:dPt>
          <c:dPt>
            <c:idx val="12"/>
            <c:bubble3D val="0"/>
            <c:spPr>
              <a:solidFill>
                <a:srgbClr val="60379E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03D9-4022-BE6E-699A4E7AE2EE}"/>
              </c:ext>
            </c:extLst>
          </c:dPt>
          <c:dPt>
            <c:idx val="13"/>
            <c:bubble3D val="0"/>
            <c:spPr>
              <a:solidFill>
                <a:srgbClr val="896CC4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03D9-4022-BE6E-699A4E7AE2EE}"/>
              </c:ext>
            </c:extLst>
          </c:dPt>
          <c:dLbls>
            <c:dLbl>
              <c:idx val="0"/>
              <c:layout>
                <c:manualLayout>
                  <c:x val="0.1121793689809743"/>
                  <c:y val="-3.4556017753630285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363194"/>
                        </a:solidFill>
                      </a:defRPr>
                    </a:pPr>
                    <a:r>
                      <a:rPr lang="en-US" dirty="0">
                        <a:solidFill>
                          <a:srgbClr val="363194"/>
                        </a:solidFill>
                      </a:rPr>
                      <a:t>62,3%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3D9-4022-BE6E-699A4E7AE2EE}"/>
                </c:ext>
              </c:extLst>
            </c:dLbl>
            <c:dLbl>
              <c:idx val="1"/>
              <c:layout>
                <c:manualLayout>
                  <c:x val="-0.11008495946179866"/>
                  <c:y val="2.8288358950228156E-2"/>
                </c:manualLayout>
              </c:layout>
              <c:tx>
                <c:rich>
                  <a:bodyPr rot="0"/>
                  <a:lstStyle/>
                  <a:p>
                    <a:pPr>
                      <a:defRPr sz="1400" b="1">
                        <a:solidFill>
                          <a:srgbClr val="346FC2"/>
                        </a:solidFill>
                      </a:defRPr>
                    </a:pPr>
                    <a:r>
                      <a:rPr lang="en-US" dirty="0">
                        <a:solidFill>
                          <a:srgbClr val="346FC2"/>
                        </a:solidFill>
                      </a:rPr>
                      <a:t>13,5%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3D9-4022-BE6E-699A4E7AE2EE}"/>
                </c:ext>
              </c:extLst>
            </c:dLbl>
            <c:dLbl>
              <c:idx val="2"/>
              <c:layout>
                <c:manualLayout>
                  <c:x val="-0.11338836672920108"/>
                  <c:y val="-1.7346379265492633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7DBBFC"/>
                        </a:solidFill>
                      </a:defRPr>
                    </a:pPr>
                    <a:r>
                      <a:rPr lang="en-US" dirty="0">
                        <a:solidFill>
                          <a:srgbClr val="7DBBFC"/>
                        </a:solidFill>
                      </a:rPr>
                      <a:t>14,4%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3D9-4022-BE6E-699A4E7AE2EE}"/>
                </c:ext>
              </c:extLst>
            </c:dLbl>
            <c:dLbl>
              <c:idx val="3"/>
              <c:layout>
                <c:manualLayout>
                  <c:x val="-8.6939120183018401E-2"/>
                  <c:y val="-5.1902585362603983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46AA98"/>
                        </a:solidFill>
                      </a:defRPr>
                    </a:pPr>
                    <a:r>
                      <a:rPr lang="en-US" dirty="0">
                        <a:solidFill>
                          <a:srgbClr val="46AA98"/>
                        </a:solidFill>
                      </a:rPr>
                      <a:t>2,0%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03D9-4022-BE6E-699A4E7AE2EE}"/>
                </c:ext>
              </c:extLst>
            </c:dLbl>
            <c:dLbl>
              <c:idx val="4"/>
              <c:layout>
                <c:manualLayout>
                  <c:x val="-3.3132786586136075E-2"/>
                  <c:y val="-9.6452741553870236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BFBFBF"/>
                        </a:solidFill>
                      </a:defRPr>
                    </a:pPr>
                    <a:r>
                      <a:rPr lang="en-US" dirty="0">
                        <a:solidFill>
                          <a:srgbClr val="BFBFBF"/>
                        </a:solidFill>
                      </a:rPr>
                      <a:t>0,2%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03D9-4022-BE6E-699A4E7AE2EE}"/>
                </c:ext>
              </c:extLst>
            </c:dLbl>
            <c:dLbl>
              <c:idx val="5"/>
              <c:layout>
                <c:manualLayout>
                  <c:x val="1.7703006797692565E-2"/>
                  <c:y val="-9.458923791985728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838383"/>
                        </a:solidFill>
                      </a:defRPr>
                    </a:pPr>
                    <a:r>
                      <a:rPr lang="en-US" dirty="0">
                        <a:solidFill>
                          <a:srgbClr val="838383"/>
                        </a:solidFill>
                      </a:rPr>
                      <a:t>7,6%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03D9-4022-BE6E-699A4E7AE2EE}"/>
                </c:ext>
              </c:extLst>
            </c:dLbl>
            <c:dLbl>
              <c:idx val="6"/>
              <c:layout>
                <c:manualLayout>
                  <c:x val="-8.6939182100377349E-2"/>
                  <c:y val="-5.874523018117149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BFBFBF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3D9-4022-BE6E-699A4E7AE2EE}"/>
                </c:ext>
              </c:extLst>
            </c:dLbl>
            <c:dLbl>
              <c:idx val="7"/>
              <c:layout>
                <c:manualLayout>
                  <c:x val="-3.0849387196908096E-2"/>
                  <c:y val="-8.6390044384075743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838383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3D9-4022-BE6E-699A4E7AE2EE}"/>
                </c:ext>
              </c:extLst>
            </c:dLbl>
            <c:dLbl>
              <c:idx val="8"/>
              <c:layout>
                <c:manualLayout>
                  <c:x val="0.33272670281498395"/>
                  <c:y val="0.796284568037626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3D9-4022-BE6E-699A4E7AE2EE}"/>
                </c:ext>
              </c:extLst>
            </c:dLbl>
            <c:dLbl>
              <c:idx val="9"/>
              <c:layout>
                <c:manualLayout>
                  <c:x val="0.36243444413775033"/>
                  <c:y val="0.796284568037626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3D9-4022-BE6E-699A4E7AE2EE}"/>
                </c:ext>
              </c:extLst>
            </c:dLbl>
            <c:dLbl>
              <c:idx val="10"/>
              <c:layout>
                <c:manualLayout>
                  <c:x val="0.40699605612189999"/>
                  <c:y val="0.796284568037626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3D9-4022-BE6E-699A4E7AE2EE}"/>
                </c:ext>
              </c:extLst>
            </c:dLbl>
            <c:dLbl>
              <c:idx val="11"/>
              <c:layout>
                <c:manualLayout>
                  <c:x val="0.36837599240230351"/>
                  <c:y val="0.7005772882254122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none"/>
                <a:lstStyle/>
                <a:p>
                  <a:pPr>
                    <a:defRPr sz="1400" b="1">
                      <a:noFill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1262181343538449"/>
                      <c:h val="1.08518490495739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7-03D9-4022-BE6E-699A4E7AE2EE}"/>
                </c:ext>
              </c:extLst>
            </c:dLbl>
            <c:dLbl>
              <c:idx val="12"/>
              <c:layout>
                <c:manualLayout>
                  <c:x val="0.34758057347636712"/>
                  <c:y val="0.543617349333379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3D9-4022-BE6E-699A4E7AE2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Собственные средства</c:v>
                </c:pt>
                <c:pt idx="1">
                  <c:v>Бюджетные средства</c:v>
                </c:pt>
                <c:pt idx="2">
                  <c:v>Кредиты банков</c:v>
                </c:pt>
                <c:pt idx="3">
                  <c:v>Заемные средства других организаций</c:v>
                </c:pt>
                <c:pt idx="4">
                  <c:v>Средства внебюджетных фондов</c:v>
                </c:pt>
                <c:pt idx="5">
                  <c:v>Прочие средства</c:v>
                </c:pt>
              </c:strCache>
            </c:str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62.3</c:v>
                </c:pt>
                <c:pt idx="1">
                  <c:v>13.5</c:v>
                </c:pt>
                <c:pt idx="2">
                  <c:v>14.4</c:v>
                </c:pt>
                <c:pt idx="3">
                  <c:v>2</c:v>
                </c:pt>
                <c:pt idx="4">
                  <c:v>0.2</c:v>
                </c:pt>
                <c:pt idx="5">
                  <c:v>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03D9-4022-BE6E-699A4E7AE2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767701501286221"/>
          <c:y val="9.0277777777777693E-2"/>
          <c:w val="0.61433510553007464"/>
          <c:h val="0.800631674174635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90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363194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741-4B71-BB19-70718A46B539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741-4B71-BB19-70718A46B539}"/>
              </c:ext>
            </c:extLst>
          </c:dPt>
          <c:dPt>
            <c:idx val="2"/>
            <c:bubble3D val="0"/>
            <c:spPr>
              <a:solidFill>
                <a:srgbClr val="7DBBFC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741-4B71-BB19-70718A46B539}"/>
              </c:ext>
            </c:extLst>
          </c:dPt>
          <c:dPt>
            <c:idx val="3"/>
            <c:bubble3D val="0"/>
            <c:spPr>
              <a:solidFill>
                <a:srgbClr val="46AA98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741-4B71-BB19-70718A46B539}"/>
              </c:ext>
            </c:extLst>
          </c:dPt>
          <c:dPt>
            <c:idx val="4"/>
            <c:bubble3D val="0"/>
            <c:spPr>
              <a:solidFill>
                <a:srgbClr val="BFBFBF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741-4B71-BB19-70718A46B539}"/>
              </c:ext>
            </c:extLst>
          </c:dPt>
          <c:dPt>
            <c:idx val="5"/>
            <c:bubble3D val="0"/>
            <c:spPr>
              <a:solidFill>
                <a:srgbClr val="838383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741-4B71-BB19-70718A46B539}"/>
              </c:ext>
            </c:extLst>
          </c:dPt>
          <c:dPt>
            <c:idx val="6"/>
            <c:bubble3D val="0"/>
            <c:spPr>
              <a:solidFill>
                <a:srgbClr val="BFBFBF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741-4B71-BB19-70718A46B539}"/>
              </c:ext>
            </c:extLst>
          </c:dPt>
          <c:dPt>
            <c:idx val="7"/>
            <c:bubble3D val="0"/>
            <c:spPr>
              <a:solidFill>
                <a:srgbClr val="838383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741-4B71-BB19-70718A46B539}"/>
              </c:ext>
            </c:extLst>
          </c:dPt>
          <c:dPt>
            <c:idx val="8"/>
            <c:bubble3D val="0"/>
            <c:spPr>
              <a:solidFill>
                <a:srgbClr val="FFD7AC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741-4B71-BB19-70718A46B539}"/>
              </c:ext>
            </c:extLst>
          </c:dPt>
          <c:dPt>
            <c:idx val="9"/>
            <c:bubble3D val="0"/>
            <c:spPr>
              <a:solidFill>
                <a:srgbClr val="E6ED85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9741-4B71-BB19-70718A46B539}"/>
              </c:ext>
            </c:extLst>
          </c:dPt>
          <c:dPt>
            <c:idx val="10"/>
            <c:bubble3D val="0"/>
            <c:spPr>
              <a:solidFill>
                <a:srgbClr val="D0DE54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9741-4B71-BB19-70718A46B539}"/>
              </c:ext>
            </c:extLst>
          </c:dPt>
          <c:dPt>
            <c:idx val="11"/>
            <c:bubble3D val="0"/>
            <c:spPr>
              <a:solidFill>
                <a:srgbClr val="DECC08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9741-4B71-BB19-70718A46B539}"/>
              </c:ext>
            </c:extLst>
          </c:dPt>
          <c:dPt>
            <c:idx val="12"/>
            <c:bubble3D val="0"/>
            <c:spPr>
              <a:solidFill>
                <a:srgbClr val="60379E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9741-4B71-BB19-70718A46B539}"/>
              </c:ext>
            </c:extLst>
          </c:dPt>
          <c:dPt>
            <c:idx val="13"/>
            <c:bubble3D val="0"/>
            <c:spPr>
              <a:solidFill>
                <a:srgbClr val="896CC4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9741-4B71-BB19-70718A46B539}"/>
              </c:ext>
            </c:extLst>
          </c:dPt>
          <c:dLbls>
            <c:dLbl>
              <c:idx val="0"/>
              <c:layout>
                <c:manualLayout>
                  <c:x val="0.17753650309475144"/>
                  <c:y val="-0.13800646330593555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363194"/>
                        </a:solidFill>
                      </a:defRPr>
                    </a:pPr>
                    <a:r>
                      <a:rPr lang="en-US" dirty="0">
                        <a:solidFill>
                          <a:srgbClr val="363194"/>
                        </a:solidFill>
                      </a:rPr>
                      <a:t>72,6%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741-4B71-BB19-70718A46B539}"/>
                </c:ext>
              </c:extLst>
            </c:dLbl>
            <c:dLbl>
              <c:idx val="1"/>
              <c:layout>
                <c:manualLayout>
                  <c:x val="-0.11008495946179866"/>
                  <c:y val="2.8288358950228156E-2"/>
                </c:manualLayout>
              </c:layout>
              <c:tx>
                <c:rich>
                  <a:bodyPr rot="0"/>
                  <a:lstStyle/>
                  <a:p>
                    <a:pPr>
                      <a:defRPr sz="1400" b="1">
                        <a:solidFill>
                          <a:srgbClr val="346FC2"/>
                        </a:solidFill>
                      </a:defRPr>
                    </a:pPr>
                    <a:r>
                      <a:rPr lang="en-US" dirty="0">
                        <a:solidFill>
                          <a:srgbClr val="346FC2"/>
                        </a:solidFill>
                      </a:rPr>
                      <a:t>18,4%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741-4B71-BB19-70718A46B539}"/>
                </c:ext>
              </c:extLst>
            </c:dLbl>
            <c:dLbl>
              <c:idx val="2"/>
              <c:layout>
                <c:manualLayout>
                  <c:x val="-0.13418378565513756"/>
                  <c:y val="-4.1219475134443358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7DBBFC"/>
                        </a:solidFill>
                      </a:defRPr>
                    </a:pPr>
                    <a:r>
                      <a:rPr lang="en-US" dirty="0">
                        <a:solidFill>
                          <a:srgbClr val="7DBBFC"/>
                        </a:solidFill>
                      </a:rPr>
                      <a:t>6,7%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741-4B71-BB19-70718A46B539}"/>
                </c:ext>
              </c:extLst>
            </c:dLbl>
            <c:dLbl>
              <c:idx val="3"/>
              <c:layout>
                <c:manualLayout>
                  <c:x val="-9.5851442579848387E-2"/>
                  <c:y val="-7.577576119290759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46AA98"/>
                        </a:solidFill>
                      </a:defRPr>
                    </a:pPr>
                    <a:r>
                      <a:rPr lang="en-US" dirty="0">
                        <a:solidFill>
                          <a:srgbClr val="46AA98"/>
                        </a:solidFill>
                      </a:rPr>
                      <a:t>0,6%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741-4B71-BB19-70718A46B539}"/>
                </c:ext>
              </c:extLst>
            </c:dLbl>
            <c:dLbl>
              <c:idx val="4"/>
              <c:layout>
                <c:manualLayout>
                  <c:x val="-1.2337367660199579E-2"/>
                  <c:y val="-0.10043156587136361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BFBFBF"/>
                        </a:solidFill>
                      </a:defRPr>
                    </a:pPr>
                    <a:r>
                      <a:rPr lang="en-US" dirty="0">
                        <a:solidFill>
                          <a:srgbClr val="BFBFBF"/>
                        </a:solidFill>
                      </a:rPr>
                      <a:t>0,1%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9741-4B71-BB19-70718A46B539}"/>
                </c:ext>
              </c:extLst>
            </c:dLbl>
            <c:dLbl>
              <c:idx val="5"/>
              <c:layout>
                <c:manualLayout>
                  <c:x val="7.7118489443225358E-2"/>
                  <c:y val="-8.663148347439506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838383"/>
                        </a:solidFill>
                      </a:defRPr>
                    </a:pPr>
                    <a:r>
                      <a:rPr lang="en-US" dirty="0">
                        <a:solidFill>
                          <a:srgbClr val="838383"/>
                        </a:solidFill>
                      </a:rPr>
                      <a:t>1,6%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9741-4B71-BB19-70718A46B539}"/>
                </c:ext>
              </c:extLst>
            </c:dLbl>
            <c:dLbl>
              <c:idx val="6"/>
              <c:layout>
                <c:manualLayout>
                  <c:x val="-8.6939182100377349E-2"/>
                  <c:y val="-5.874523018117149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BFBFBF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741-4B71-BB19-70718A46B539}"/>
                </c:ext>
              </c:extLst>
            </c:dLbl>
            <c:dLbl>
              <c:idx val="7"/>
              <c:layout>
                <c:manualLayout>
                  <c:x val="-3.0849387196908096E-2"/>
                  <c:y val="-8.6390044384075743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838383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741-4B71-BB19-70718A46B539}"/>
                </c:ext>
              </c:extLst>
            </c:dLbl>
            <c:dLbl>
              <c:idx val="8"/>
              <c:layout>
                <c:manualLayout>
                  <c:x val="0.33272670281498395"/>
                  <c:y val="0.796284568037626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741-4B71-BB19-70718A46B539}"/>
                </c:ext>
              </c:extLst>
            </c:dLbl>
            <c:dLbl>
              <c:idx val="9"/>
              <c:layout>
                <c:manualLayout>
                  <c:x val="0.36243444413775033"/>
                  <c:y val="0.796284568037626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741-4B71-BB19-70718A46B539}"/>
                </c:ext>
              </c:extLst>
            </c:dLbl>
            <c:dLbl>
              <c:idx val="10"/>
              <c:layout>
                <c:manualLayout>
                  <c:x val="0.40699605612189999"/>
                  <c:y val="0.796284568037626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741-4B71-BB19-70718A46B539}"/>
                </c:ext>
              </c:extLst>
            </c:dLbl>
            <c:dLbl>
              <c:idx val="11"/>
              <c:layout>
                <c:manualLayout>
                  <c:x val="0.36837599240230351"/>
                  <c:y val="0.7005772882254122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none"/>
                <a:lstStyle/>
                <a:p>
                  <a:pPr>
                    <a:defRPr sz="1400" b="1">
                      <a:noFill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1262181343538449"/>
                      <c:h val="1.08518490495739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7-9741-4B71-BB19-70718A46B539}"/>
                </c:ext>
              </c:extLst>
            </c:dLbl>
            <c:dLbl>
              <c:idx val="12"/>
              <c:layout>
                <c:manualLayout>
                  <c:x val="0.34758057347636712"/>
                  <c:y val="0.543617349333379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741-4B71-BB19-70718A46B5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Собственные средства</c:v>
                </c:pt>
                <c:pt idx="1">
                  <c:v>Бюджетные средства</c:v>
                </c:pt>
                <c:pt idx="2">
                  <c:v>Кредиты банков</c:v>
                </c:pt>
                <c:pt idx="3">
                  <c:v>Заемные средства других организаций</c:v>
                </c:pt>
                <c:pt idx="4">
                  <c:v>Средства внебюджетных фондов</c:v>
                </c:pt>
                <c:pt idx="5">
                  <c:v>Прочие средства</c:v>
                </c:pt>
              </c:strCache>
            </c:str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72.599999999999994</c:v>
                </c:pt>
                <c:pt idx="1">
                  <c:v>18.399999999999999</c:v>
                </c:pt>
                <c:pt idx="2">
                  <c:v>6.7</c:v>
                </c:pt>
                <c:pt idx="3">
                  <c:v>0.6</c:v>
                </c:pt>
                <c:pt idx="4">
                  <c:v>0.1</c:v>
                </c:pt>
                <c:pt idx="5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9741-4B71-BB19-70718A46B5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107099694427671E-2"/>
          <c:y val="8.87337923369899E-2"/>
          <c:w val="0.96307459115696781"/>
          <c:h val="0.8299595328329260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объем</c:v>
                </c:pt>
              </c:strCache>
            </c:strRef>
          </c:tx>
          <c:spPr>
            <a:solidFill>
              <a:schemeClr val="accent5"/>
            </a:solidFill>
            <a:ln w="38100"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14,7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3C6-4BA0-A2BD-A681D5927EF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19,1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1E6-476C-A79F-43BE26D5F1B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20,0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1D4-499F-B7FF-6E4FA5044C0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17,4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3C6-4BA0-A2BD-A681D5927EF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23,4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1D4-499F-B7FF-6E4FA5044C0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18,2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1D4-499F-B7FF-6E4FA5044C0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25,3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1D4-499F-B7FF-6E4FA5044C0F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13 233,6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1D4-499F-B7FF-6E4FA5044C0F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13 180,4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1D4-499F-B7FF-6E4FA5044C0F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18 540,2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8DA-41C3-A52B-A93ED94C2BAF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15 195,3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8DA-41C3-A52B-A93ED94C2BAF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32 101,6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8DA-41C3-A52B-A93ED94C2B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accent5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Лист1!$B$2:$B$8</c:f>
              <c:numCache>
                <c:formatCode>0.0</c:formatCode>
                <c:ptCount val="7"/>
                <c:pt idx="0">
                  <c:v>14.7</c:v>
                </c:pt>
                <c:pt idx="1">
                  <c:v>19.100000000000001</c:v>
                </c:pt>
                <c:pt idx="2">
                  <c:v>20</c:v>
                </c:pt>
                <c:pt idx="3">
                  <c:v>17.399999999999999</c:v>
                </c:pt>
                <c:pt idx="4">
                  <c:v>23.4</c:v>
                </c:pt>
                <c:pt idx="5">
                  <c:v>18.2</c:v>
                </c:pt>
                <c:pt idx="6">
                  <c:v>25.3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3C6-4BA0-A2BD-A681D5927E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83044736"/>
        <c:axId val="183099776"/>
      </c:barChart>
      <c:lineChart>
        <c:grouping val="standard"/>
        <c:varyColors val="0"/>
        <c:ser>
          <c:idx val="2"/>
          <c:order val="1"/>
          <c:tx>
            <c:strRef>
              <c:f>Лист1!$C$1</c:f>
              <c:strCache>
                <c:ptCount val="1"/>
                <c:pt idx="0">
                  <c:v>ифо</c:v>
                </c:pt>
              </c:strCache>
            </c:strRef>
          </c:tx>
          <c:spPr>
            <a:ln w="28575">
              <a:solidFill>
                <a:schemeClr val="accent1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4,5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F3C6-4BA0-A2BD-A681D5927EF5}"/>
                </c:ext>
              </c:extLst>
            </c:dLbl>
            <c:dLbl>
              <c:idx val="1"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1">
                        <a:solidFill>
                          <a:schemeClr val="accent1"/>
                        </a:solidFill>
                      </a:defRPr>
                    </a:pPr>
                    <a:r>
                      <a:rPr lang="en-US" dirty="0"/>
                      <a:t>8,6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1256884880922624E-2"/>
                      <c:h val="5.652656266483080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81E6-476C-A79F-43BE26D5F1B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11,3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81E6-476C-A79F-43BE26D5F1B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4,7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81E6-476C-A79F-43BE26D5F1B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6,0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81E6-476C-A79F-43BE26D5F1B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4,6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81E6-476C-A79F-43BE26D5F1B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7,6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81E6-476C-A79F-43BE26D5F1B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82,8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81E6-476C-A79F-43BE26D5F1BC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69,0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81E6-476C-A79F-43BE26D5F1BC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99,4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8DA-41C3-A52B-A93ED94C2BAF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80,4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38DA-41C3-A52B-A93ED94C2BAF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110,5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8DA-41C3-A52B-A93ED94C2BA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accent1"/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Лист1!$C$2:$C$8</c:f>
              <c:numCache>
                <c:formatCode>0.0</c:formatCode>
                <c:ptCount val="7"/>
                <c:pt idx="0">
                  <c:v>4.5</c:v>
                </c:pt>
                <c:pt idx="1">
                  <c:v>8.6</c:v>
                </c:pt>
                <c:pt idx="2">
                  <c:v>11.3</c:v>
                </c:pt>
                <c:pt idx="3">
                  <c:v>4.7</c:v>
                </c:pt>
                <c:pt idx="4">
                  <c:v>6</c:v>
                </c:pt>
                <c:pt idx="5">
                  <c:v>4.5999999999999996</c:v>
                </c:pt>
                <c:pt idx="6">
                  <c:v>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3C6-4BA0-A2BD-A681D5927E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044736"/>
        <c:axId val="183099776"/>
      </c:lineChart>
      <c:catAx>
        <c:axId val="18304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rgbClr val="BFBFBF"/>
            </a:solidFill>
            <a:round/>
          </a:ln>
          <a:effectLst/>
        </c:spPr>
        <c:txPr>
          <a:bodyPr rot="0" vert="horz"/>
          <a:lstStyle/>
          <a:p>
            <a:pPr algn="ctr">
              <a:defRPr sz="1200" b="0" spc="-30" baseline="0">
                <a:solidFill>
                  <a:schemeClr val="tx2"/>
                </a:solidFill>
              </a:defRPr>
            </a:pPr>
            <a:endParaRPr lang="ru-RU"/>
          </a:p>
        </c:txPr>
        <c:crossAx val="183099776"/>
        <c:crosses val="autoZero"/>
        <c:auto val="1"/>
        <c:lblAlgn val="ctr"/>
        <c:lblOffset val="100"/>
        <c:noMultiLvlLbl val="0"/>
      </c:catAx>
      <c:valAx>
        <c:axId val="183099776"/>
        <c:scaling>
          <c:orientation val="minMax"/>
          <c:max val="30"/>
          <c:min val="0"/>
        </c:scaling>
        <c:delete val="1"/>
        <c:axPos val="l"/>
        <c:numFmt formatCode="0" sourceLinked="0"/>
        <c:majorTickMark val="out"/>
        <c:minorTickMark val="none"/>
        <c:tickLblPos val="nextTo"/>
        <c:crossAx val="183044736"/>
        <c:crosses val="autoZero"/>
        <c:crossBetween val="between"/>
        <c:majorUnit val="3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3597162688145931"/>
          <c:y val="2.3049001144714011E-2"/>
          <c:w val="0.82884634832103443"/>
          <c:h val="0.962395591004763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459966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E3684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B269-4986-A05A-7AC027ADE3B6}"/>
              </c:ext>
            </c:extLst>
          </c:dPt>
          <c:dPt>
            <c:idx val="1"/>
            <c:invertIfNegative val="0"/>
            <c:bubble3D val="0"/>
            <c:spPr>
              <a:solidFill>
                <a:srgbClr val="E3684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B269-4986-A05A-7AC027ADE3B6}"/>
              </c:ext>
            </c:extLst>
          </c:dPt>
          <c:dPt>
            <c:idx val="2"/>
            <c:invertIfNegative val="0"/>
            <c:bubble3D val="0"/>
            <c:spPr>
              <a:solidFill>
                <a:srgbClr val="E3684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B269-4986-A05A-7AC027ADE3B6}"/>
              </c:ext>
            </c:extLst>
          </c:dPt>
          <c:dPt>
            <c:idx val="3"/>
            <c:invertIfNegative val="0"/>
            <c:bubble3D val="0"/>
            <c:spPr>
              <a:solidFill>
                <a:srgbClr val="E3684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7-B269-4986-A05A-7AC027ADE3B6}"/>
              </c:ext>
            </c:extLst>
          </c:dPt>
          <c:dPt>
            <c:idx val="4"/>
            <c:invertIfNegative val="0"/>
            <c:bubble3D val="0"/>
            <c:spPr>
              <a:solidFill>
                <a:srgbClr val="E3684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9-B269-4986-A05A-7AC027ADE3B6}"/>
              </c:ext>
            </c:extLst>
          </c:dPt>
          <c:dPt>
            <c:idx val="5"/>
            <c:invertIfNegative val="0"/>
            <c:bubble3D val="0"/>
            <c:spPr>
              <a:solidFill>
                <a:srgbClr val="E3684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B-B269-4986-A05A-7AC027ADE3B6}"/>
              </c:ext>
            </c:extLst>
          </c:dPt>
          <c:dPt>
            <c:idx val="6"/>
            <c:invertIfNegative val="0"/>
            <c:bubble3D val="0"/>
            <c:spPr>
              <a:solidFill>
                <a:srgbClr val="E3684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D-B269-4986-A05A-7AC027ADE3B6}"/>
              </c:ext>
            </c:extLst>
          </c:dPt>
          <c:dPt>
            <c:idx val="7"/>
            <c:invertIfNegative val="0"/>
            <c:bubble3D val="0"/>
            <c:spPr>
              <a:solidFill>
                <a:srgbClr val="E3684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F-B269-4986-A05A-7AC027ADE3B6}"/>
              </c:ext>
            </c:extLst>
          </c:dPt>
          <c:dPt>
            <c:idx val="8"/>
            <c:invertIfNegative val="0"/>
            <c:bubble3D val="0"/>
            <c:spPr>
              <a:solidFill>
                <a:srgbClr val="E3684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11-B269-4986-A05A-7AC027ADE3B6}"/>
              </c:ext>
            </c:extLst>
          </c:dPt>
          <c:dPt>
            <c:idx val="9"/>
            <c:invertIfNegative val="0"/>
            <c:bubble3D val="0"/>
            <c:spPr>
              <a:solidFill>
                <a:srgbClr val="46AA98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13-B269-4986-A05A-7AC027ADE3B6}"/>
              </c:ext>
            </c:extLst>
          </c:dPt>
          <c:dPt>
            <c:idx val="10"/>
            <c:invertIfNegative val="0"/>
            <c:bubble3D val="0"/>
            <c:spPr>
              <a:solidFill>
                <a:srgbClr val="46AA98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15-B269-4986-A05A-7AC027ADE3B6}"/>
              </c:ext>
            </c:extLst>
          </c:dPt>
          <c:dPt>
            <c:idx val="11"/>
            <c:invertIfNegative val="0"/>
            <c:bubble3D val="0"/>
            <c:spPr>
              <a:solidFill>
                <a:srgbClr val="363194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17-B269-4986-A05A-7AC027ADE3B6}"/>
              </c:ext>
            </c:extLst>
          </c:dPt>
          <c:dPt>
            <c:idx val="12"/>
            <c:invertIfNegative val="0"/>
            <c:bubble3D val="0"/>
            <c:spPr>
              <a:solidFill>
                <a:srgbClr val="46AA98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22-830B-4698-8E19-7E78EC3D426F}"/>
              </c:ext>
            </c:extLst>
          </c:dPt>
          <c:dPt>
            <c:idx val="13"/>
            <c:invertIfNegative val="0"/>
            <c:bubble3D val="0"/>
            <c:spPr>
              <a:solidFill>
                <a:srgbClr val="46AA98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21-830B-4698-8E19-7E78EC3D426F}"/>
              </c:ext>
            </c:extLst>
          </c:dPt>
          <c:dPt>
            <c:idx val="14"/>
            <c:invertIfNegative val="0"/>
            <c:bubble3D val="0"/>
            <c:spPr>
              <a:solidFill>
                <a:srgbClr val="46AA98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20-830B-4698-8E19-7E78EC3D426F}"/>
              </c:ext>
            </c:extLst>
          </c:dPt>
          <c:dPt>
            <c:idx val="15"/>
            <c:invertIfNegative val="0"/>
            <c:bubble3D val="0"/>
            <c:spPr>
              <a:solidFill>
                <a:srgbClr val="46AA98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1F-830B-4698-8E19-7E78EC3D426F}"/>
              </c:ext>
            </c:extLst>
          </c:dPt>
          <c:dPt>
            <c:idx val="16"/>
            <c:invertIfNegative val="0"/>
            <c:bubble3D val="0"/>
            <c:spPr>
              <a:solidFill>
                <a:srgbClr val="46AA98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1E-830B-4698-8E19-7E78EC3D426F}"/>
              </c:ext>
            </c:extLst>
          </c:dPt>
          <c:dPt>
            <c:idx val="17"/>
            <c:invertIfNegative val="0"/>
            <c:bubble3D val="0"/>
            <c:spPr>
              <a:solidFill>
                <a:srgbClr val="46AA98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1D-830B-4698-8E19-7E78EC3D426F}"/>
              </c:ext>
            </c:extLst>
          </c:dPt>
          <c:dPt>
            <c:idx val="18"/>
            <c:invertIfNegative val="0"/>
            <c:bubble3D val="0"/>
            <c:spPr>
              <a:solidFill>
                <a:srgbClr val="46AA98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1C-830B-4698-8E19-7E78EC3D426F}"/>
              </c:ext>
            </c:extLst>
          </c:dPt>
          <c:dPt>
            <c:idx val="19"/>
            <c:invertIfNegative val="0"/>
            <c:bubble3D val="0"/>
            <c:spPr>
              <a:solidFill>
                <a:srgbClr val="46AA98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19-B269-4986-A05A-7AC027ADE3B6}"/>
              </c:ext>
            </c:extLst>
          </c:dPt>
          <c:dPt>
            <c:idx val="20"/>
            <c:invertIfNegative val="0"/>
            <c:bubble3D val="0"/>
            <c:spPr>
              <a:solidFill>
                <a:srgbClr val="46AA98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1B-830B-4698-8E19-7E78EC3D426F}"/>
              </c:ext>
            </c:extLst>
          </c:dPt>
          <c:dPt>
            <c:idx val="21"/>
            <c:invertIfNegative val="0"/>
            <c:bubble3D val="0"/>
            <c:spPr>
              <a:solidFill>
                <a:srgbClr val="46AA98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1A-830B-4698-8E19-7E78EC3D426F}"/>
              </c:ext>
            </c:extLst>
          </c:dPt>
          <c:dPt>
            <c:idx val="22"/>
            <c:invertIfNegative val="0"/>
            <c:bubble3D val="0"/>
            <c:spPr>
              <a:solidFill>
                <a:srgbClr val="46AA98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23-830B-4698-8E19-7E78EC3D426F}"/>
              </c:ext>
            </c:extLst>
          </c:dPt>
          <c:dLbls>
            <c:dLbl>
              <c:idx val="0"/>
              <c:layout>
                <c:manualLayout>
                  <c:x val="0"/>
                  <c:y val="2.3437498558224702E-3"/>
                </c:manualLayout>
              </c:layout>
              <c:tx>
                <c:rich>
                  <a:bodyPr wrap="square"/>
                  <a:lstStyle/>
                  <a:p>
                    <a:pPr>
                      <a:defRPr sz="1100" b="1" strike="noStrike" spc="-1">
                        <a:solidFill>
                          <a:srgbClr val="E36846"/>
                        </a:solidFill>
                        <a:latin typeface="Arial"/>
                      </a:defRPr>
                    </a:pPr>
                    <a:r>
                      <a:rPr lang="en-US" dirty="0">
                        <a:solidFill>
                          <a:srgbClr val="E36846"/>
                        </a:solidFill>
                      </a:rPr>
                      <a:t>19,0</a:t>
                    </a:r>
                  </a:p>
                </c:rich>
              </c:tx>
              <c:numFmt formatCode="0.0" sourceLinked="0"/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269-4986-A05A-7AC027ADE3B6}"/>
                </c:ext>
              </c:extLst>
            </c:dLbl>
            <c:dLbl>
              <c:idx val="1"/>
              <c:tx>
                <c:rich>
                  <a:bodyPr wrap="square"/>
                  <a:lstStyle/>
                  <a:p>
                    <a:pPr>
                      <a:defRPr sz="1100" b="1" strike="noStrike" spc="-1">
                        <a:solidFill>
                          <a:srgbClr val="E36846"/>
                        </a:solidFill>
                        <a:latin typeface="Arial"/>
                      </a:defRPr>
                    </a:pPr>
                    <a:r>
                      <a:rPr lang="en-US" dirty="0">
                        <a:solidFill>
                          <a:srgbClr val="E36846"/>
                        </a:solidFill>
                      </a:rPr>
                      <a:t>51,9</a:t>
                    </a:r>
                  </a:p>
                </c:rich>
              </c:tx>
              <c:numFmt formatCode="General" sourceLinked="0"/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269-4986-A05A-7AC027ADE3B6}"/>
                </c:ext>
              </c:extLst>
            </c:dLbl>
            <c:dLbl>
              <c:idx val="2"/>
              <c:tx>
                <c:rich>
                  <a:bodyPr wrap="square"/>
                  <a:lstStyle/>
                  <a:p>
                    <a:pPr>
                      <a:defRPr sz="1100" b="1" strike="noStrike" spc="-1">
                        <a:solidFill>
                          <a:srgbClr val="E36846"/>
                        </a:solidFill>
                        <a:latin typeface="Arial"/>
                      </a:defRPr>
                    </a:pPr>
                    <a:r>
                      <a:rPr lang="en-US" dirty="0">
                        <a:solidFill>
                          <a:srgbClr val="E36846"/>
                        </a:solidFill>
                      </a:rPr>
                      <a:t>64,9</a:t>
                    </a:r>
                  </a:p>
                </c:rich>
              </c:tx>
              <c:numFmt formatCode="General" sourceLinked="0"/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269-4986-A05A-7AC027ADE3B6}"/>
                </c:ext>
              </c:extLst>
            </c:dLbl>
            <c:dLbl>
              <c:idx val="3"/>
              <c:tx>
                <c:rich>
                  <a:bodyPr wrap="square"/>
                  <a:lstStyle/>
                  <a:p>
                    <a:pPr>
                      <a:defRPr sz="1100" b="1" strike="noStrike" spc="-1">
                        <a:solidFill>
                          <a:srgbClr val="E36846"/>
                        </a:solidFill>
                        <a:latin typeface="Arial"/>
                      </a:defRPr>
                    </a:pPr>
                    <a:r>
                      <a:rPr lang="en-US" dirty="0">
                        <a:solidFill>
                          <a:srgbClr val="E36846"/>
                        </a:solidFill>
                      </a:rPr>
                      <a:t>72,6</a:t>
                    </a:r>
                  </a:p>
                </c:rich>
              </c:tx>
              <c:numFmt formatCode="General" sourceLinked="0"/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B269-4986-A05A-7AC027ADE3B6}"/>
                </c:ext>
              </c:extLst>
            </c:dLbl>
            <c:dLbl>
              <c:idx val="4"/>
              <c:tx>
                <c:rich>
                  <a:bodyPr wrap="square"/>
                  <a:lstStyle/>
                  <a:p>
                    <a:pPr>
                      <a:defRPr sz="1100" b="1" strike="noStrike" spc="-1">
                        <a:solidFill>
                          <a:srgbClr val="E36846"/>
                        </a:solidFill>
                        <a:latin typeface="Arial"/>
                      </a:defRPr>
                    </a:pPr>
                    <a:r>
                      <a:rPr lang="en-US" dirty="0">
                        <a:solidFill>
                          <a:srgbClr val="E36846"/>
                        </a:solidFill>
                      </a:rPr>
                      <a:t>79,6</a:t>
                    </a:r>
                  </a:p>
                </c:rich>
              </c:tx>
              <c:numFmt formatCode="General" sourceLinked="0"/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B269-4986-A05A-7AC027ADE3B6}"/>
                </c:ext>
              </c:extLst>
            </c:dLbl>
            <c:dLbl>
              <c:idx val="5"/>
              <c:tx>
                <c:rich>
                  <a:bodyPr wrap="square"/>
                  <a:lstStyle/>
                  <a:p>
                    <a:pPr>
                      <a:defRPr sz="1100" b="1" strike="noStrike" spc="-1">
                        <a:solidFill>
                          <a:srgbClr val="E36846"/>
                        </a:solidFill>
                        <a:latin typeface="Arial"/>
                      </a:defRPr>
                    </a:pPr>
                    <a:r>
                      <a:rPr lang="en-US" dirty="0">
                        <a:solidFill>
                          <a:srgbClr val="E36846"/>
                        </a:solidFill>
                      </a:rPr>
                      <a:t>82,3</a:t>
                    </a:r>
                  </a:p>
                </c:rich>
              </c:tx>
              <c:numFmt formatCode="General" sourceLinked="0"/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B269-4986-A05A-7AC027ADE3B6}"/>
                </c:ext>
              </c:extLst>
            </c:dLbl>
            <c:dLbl>
              <c:idx val="6"/>
              <c:tx>
                <c:rich>
                  <a:bodyPr wrap="square"/>
                  <a:lstStyle/>
                  <a:p>
                    <a:pPr>
                      <a:defRPr sz="1100" b="1" strike="noStrike" spc="-1">
                        <a:solidFill>
                          <a:srgbClr val="E36846"/>
                        </a:solidFill>
                        <a:latin typeface="Arial"/>
                      </a:defRPr>
                    </a:pPr>
                    <a:r>
                      <a:rPr lang="en-US" dirty="0">
                        <a:solidFill>
                          <a:srgbClr val="E36846"/>
                        </a:solidFill>
                      </a:rPr>
                      <a:t>87,7</a:t>
                    </a:r>
                  </a:p>
                </c:rich>
              </c:tx>
              <c:numFmt formatCode="General" sourceLinked="0"/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B269-4986-A05A-7AC027ADE3B6}"/>
                </c:ext>
              </c:extLst>
            </c:dLbl>
            <c:dLbl>
              <c:idx val="7"/>
              <c:tx>
                <c:rich>
                  <a:bodyPr wrap="square"/>
                  <a:lstStyle/>
                  <a:p>
                    <a:pPr>
                      <a:defRPr sz="1100" b="1" strike="noStrike" spc="-1">
                        <a:solidFill>
                          <a:srgbClr val="E36846"/>
                        </a:solidFill>
                        <a:latin typeface="Arial"/>
                      </a:defRPr>
                    </a:pPr>
                    <a:r>
                      <a:rPr lang="en-US" dirty="0">
                        <a:solidFill>
                          <a:srgbClr val="E36846"/>
                        </a:solidFill>
                      </a:rPr>
                      <a:t>89,4</a:t>
                    </a:r>
                  </a:p>
                </c:rich>
              </c:tx>
              <c:numFmt formatCode="General" sourceLinked="0"/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B269-4986-A05A-7AC027ADE3B6}"/>
                </c:ext>
              </c:extLst>
            </c:dLbl>
            <c:dLbl>
              <c:idx val="8"/>
              <c:tx>
                <c:rich>
                  <a:bodyPr wrap="square"/>
                  <a:lstStyle/>
                  <a:p>
                    <a:pPr>
                      <a:defRPr sz="1100" b="1" strike="noStrike" spc="-1">
                        <a:solidFill>
                          <a:srgbClr val="E36846"/>
                        </a:solidFill>
                        <a:latin typeface="Arial"/>
                      </a:defRPr>
                    </a:pPr>
                    <a:r>
                      <a:rPr lang="en-US" dirty="0">
                        <a:solidFill>
                          <a:srgbClr val="E36846"/>
                        </a:solidFill>
                      </a:rPr>
                      <a:t>92,1</a:t>
                    </a:r>
                  </a:p>
                </c:rich>
              </c:tx>
              <c:numFmt formatCode="General" sourceLinked="0"/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B269-4986-A05A-7AC027ADE3B6}"/>
                </c:ext>
              </c:extLst>
            </c:dLbl>
            <c:dLbl>
              <c:idx val="9"/>
              <c:tx>
                <c:rich>
                  <a:bodyPr wrap="square"/>
                  <a:lstStyle/>
                  <a:p>
                    <a:pPr>
                      <a:defRPr sz="1100" b="1" strike="noStrike" spc="-1">
                        <a:solidFill>
                          <a:srgbClr val="46AA98"/>
                        </a:solidFill>
                        <a:latin typeface="Arial"/>
                      </a:defRPr>
                    </a:pPr>
                    <a:r>
                      <a:rPr lang="en-US" dirty="0">
                        <a:solidFill>
                          <a:srgbClr val="46AA98"/>
                        </a:solidFill>
                      </a:rPr>
                      <a:t>102,5</a:t>
                    </a:r>
                  </a:p>
                </c:rich>
              </c:tx>
              <c:numFmt formatCode="General" sourceLinked="0"/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B269-4986-A05A-7AC027ADE3B6}"/>
                </c:ext>
              </c:extLst>
            </c:dLbl>
            <c:dLbl>
              <c:idx val="10"/>
              <c:tx>
                <c:rich>
                  <a:bodyPr wrap="square"/>
                  <a:lstStyle/>
                  <a:p>
                    <a:pPr>
                      <a:defRPr sz="1100" b="1" strike="noStrike" spc="-1">
                        <a:solidFill>
                          <a:srgbClr val="46AA98"/>
                        </a:solidFill>
                        <a:latin typeface="Arial"/>
                      </a:defRPr>
                    </a:pPr>
                    <a:r>
                      <a:rPr lang="en-US" dirty="0">
                        <a:solidFill>
                          <a:srgbClr val="46AA98"/>
                        </a:solidFill>
                      </a:rPr>
                      <a:t>102,7</a:t>
                    </a:r>
                  </a:p>
                </c:rich>
              </c:tx>
              <c:numFmt formatCode="General" sourceLinked="0"/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B269-4986-A05A-7AC027ADE3B6}"/>
                </c:ext>
              </c:extLst>
            </c:dLbl>
            <c:dLbl>
              <c:idx val="11"/>
              <c:tx>
                <c:rich>
                  <a:bodyPr wrap="square"/>
                  <a:lstStyle/>
                  <a:p>
                    <a:pPr>
                      <a:defRPr sz="1100" b="1" strike="noStrike" spc="-1">
                        <a:solidFill>
                          <a:srgbClr val="363194"/>
                        </a:solidFill>
                        <a:latin typeface="Arial"/>
                      </a:defRPr>
                    </a:pPr>
                    <a:r>
                      <a:rPr lang="en-US" dirty="0">
                        <a:solidFill>
                          <a:srgbClr val="363194"/>
                        </a:solidFill>
                      </a:rPr>
                      <a:t>107,9</a:t>
                    </a:r>
                  </a:p>
                </c:rich>
              </c:tx>
              <c:numFmt formatCode="General" sourceLinked="0"/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B269-4986-A05A-7AC027ADE3B6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108,8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2-830B-4698-8E19-7E78EC3D426F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dirty="0"/>
                      <a:t>112,6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1-830B-4698-8E19-7E78EC3D426F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 dirty="0"/>
                      <a:t>113,4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0-830B-4698-8E19-7E78EC3D426F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 dirty="0"/>
                      <a:t>119,3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F-830B-4698-8E19-7E78EC3D426F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 dirty="0"/>
                      <a:t>120,6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E-830B-4698-8E19-7E78EC3D426F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r>
                      <a:rPr lang="en-US" dirty="0"/>
                      <a:t>132,3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D-830B-4698-8E19-7E78EC3D426F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r>
                      <a:rPr lang="en-US" dirty="0"/>
                      <a:t>149,9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C-830B-4698-8E19-7E78EC3D426F}"/>
                </c:ext>
              </c:extLst>
            </c:dLbl>
            <c:dLbl>
              <c:idx val="19"/>
              <c:tx>
                <c:rich>
                  <a:bodyPr wrap="square"/>
                  <a:lstStyle/>
                  <a:p>
                    <a:pPr>
                      <a:defRPr sz="1100" b="1" strike="noStrike" spc="-1">
                        <a:solidFill>
                          <a:srgbClr val="46AA98"/>
                        </a:solidFill>
                        <a:latin typeface="Arial"/>
                      </a:defRPr>
                    </a:pPr>
                    <a:r>
                      <a:rPr lang="en-US" dirty="0">
                        <a:solidFill>
                          <a:srgbClr val="46AA98"/>
                        </a:solidFill>
                      </a:rPr>
                      <a:t>162,7</a:t>
                    </a:r>
                  </a:p>
                </c:rich>
              </c:tx>
              <c:numFmt formatCode="General" sourceLinked="0"/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B269-4986-A05A-7AC027ADE3B6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r>
                      <a:rPr lang="en-US" dirty="0"/>
                      <a:t>184,8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830B-4698-8E19-7E78EC3D426F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r>
                      <a:rPr lang="en-US" dirty="0"/>
                      <a:t>187,5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A-830B-4698-8E19-7E78EC3D426F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r>
                      <a:rPr lang="en-US"/>
                      <a:t>208,5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3-830B-4698-8E19-7E78EC3D426F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100" b="1" strike="noStrike" spc="-1">
                    <a:solidFill>
                      <a:srgbClr val="46AA98"/>
                    </a:solidFill>
                    <a:latin typeface="Arial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Лист1!$A$2:$A$24</c:f>
              <c:strCache>
                <c:ptCount val="23"/>
                <c:pt idx="0">
                  <c:v>Корочанский район</c:v>
                </c:pt>
                <c:pt idx="1">
                  <c:v>Грайворонский муниципальный округ</c:v>
                </c:pt>
                <c:pt idx="2">
                  <c:v>Ракитянский район</c:v>
                </c:pt>
                <c:pt idx="3">
                  <c:v>Шебекинский муниципальный округ</c:v>
                </c:pt>
                <c:pt idx="4">
                  <c:v>Белгородский район</c:v>
                </c:pt>
                <c:pt idx="5">
                  <c:v>Вейделевский район</c:v>
                </c:pt>
                <c:pt idx="6">
                  <c:v>Красненский район</c:v>
                </c:pt>
                <c:pt idx="7">
                  <c:v>Краснояружский район</c:v>
                </c:pt>
                <c:pt idx="8">
                  <c:v>Прохоровский район</c:v>
                </c:pt>
                <c:pt idx="9">
                  <c:v>Красногвардейский район</c:v>
                </c:pt>
                <c:pt idx="10">
                  <c:v>Старооскольский городской округ</c:v>
                </c:pt>
                <c:pt idx="11">
                  <c:v>Белгородская область</c:v>
                </c:pt>
                <c:pt idx="12">
                  <c:v>Борисовский район</c:v>
                </c:pt>
                <c:pt idx="13">
                  <c:v>Ровеньский район</c:v>
                </c:pt>
                <c:pt idx="14">
                  <c:v>г. Белгород</c:v>
                </c:pt>
                <c:pt idx="15">
                  <c:v>Ивнянский район</c:v>
                </c:pt>
                <c:pt idx="16">
                  <c:v>Яковлевский муниципальный округ</c:v>
                </c:pt>
                <c:pt idx="17">
                  <c:v>Губкинский городской округ</c:v>
                </c:pt>
                <c:pt idx="18">
                  <c:v>Чернянский район</c:v>
                </c:pt>
                <c:pt idx="19">
                  <c:v>Алексеевский муниципальный округ</c:v>
                </c:pt>
                <c:pt idx="20">
                  <c:v>Валуйский муниципальный округ</c:v>
                </c:pt>
                <c:pt idx="21">
                  <c:v>Новооскольский муниципальный округ</c:v>
                </c:pt>
                <c:pt idx="22">
                  <c:v>Волоконовский район</c:v>
                </c:pt>
              </c:strCache>
            </c:strRef>
          </c:cat>
          <c:val>
            <c:numRef>
              <c:f>Лист1!$B$2:$B$24</c:f>
              <c:numCache>
                <c:formatCode>General</c:formatCode>
                <c:ptCount val="23"/>
                <c:pt idx="0">
                  <c:v>19</c:v>
                </c:pt>
                <c:pt idx="1">
                  <c:v>51.9</c:v>
                </c:pt>
                <c:pt idx="2">
                  <c:v>64.900000000000006</c:v>
                </c:pt>
                <c:pt idx="3">
                  <c:v>72.599999999999994</c:v>
                </c:pt>
                <c:pt idx="4">
                  <c:v>79.599999999999994</c:v>
                </c:pt>
                <c:pt idx="5">
                  <c:v>82.3</c:v>
                </c:pt>
                <c:pt idx="6">
                  <c:v>87.7</c:v>
                </c:pt>
                <c:pt idx="7">
                  <c:v>89.4</c:v>
                </c:pt>
                <c:pt idx="8">
                  <c:v>92.1</c:v>
                </c:pt>
                <c:pt idx="9">
                  <c:v>102.5</c:v>
                </c:pt>
                <c:pt idx="10">
                  <c:v>102.7</c:v>
                </c:pt>
                <c:pt idx="11">
                  <c:v>107.9</c:v>
                </c:pt>
                <c:pt idx="12">
                  <c:v>108.8</c:v>
                </c:pt>
                <c:pt idx="13">
                  <c:v>112.6</c:v>
                </c:pt>
                <c:pt idx="14">
                  <c:v>113.4</c:v>
                </c:pt>
                <c:pt idx="15">
                  <c:v>119.3</c:v>
                </c:pt>
                <c:pt idx="16">
                  <c:v>120.6</c:v>
                </c:pt>
                <c:pt idx="17">
                  <c:v>132.30000000000001</c:v>
                </c:pt>
                <c:pt idx="18">
                  <c:v>149.9</c:v>
                </c:pt>
                <c:pt idx="19">
                  <c:v>162.69999999999999</c:v>
                </c:pt>
                <c:pt idx="20">
                  <c:v>184.8</c:v>
                </c:pt>
                <c:pt idx="21">
                  <c:v>187.5</c:v>
                </c:pt>
                <c:pt idx="22">
                  <c:v>208.5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B269-4986-A05A-7AC027ADE3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5278018"/>
        <c:axId val="27323034"/>
      </c:barChart>
      <c:catAx>
        <c:axId val="85278018"/>
        <c:scaling>
          <c:orientation val="minMax"/>
        </c:scaling>
        <c:delete val="0"/>
        <c:axPos val="l"/>
        <c:numFmt formatCode="[$-419]dd/mm/yyyy" sourceLinked="0"/>
        <c:majorTickMark val="none"/>
        <c:minorTickMark val="none"/>
        <c:tickLblPos val="nextTo"/>
        <c:spPr>
          <a:noFill/>
          <a:ln w="12700">
            <a:solidFill>
              <a:srgbClr val="BFBFBF"/>
            </a:solidFill>
            <a:round/>
          </a:ln>
        </c:spPr>
        <c:txPr>
          <a:bodyPr/>
          <a:lstStyle/>
          <a:p>
            <a:pPr>
              <a:defRPr sz="1100" b="0" strike="noStrike" spc="-1">
                <a:solidFill>
                  <a:srgbClr val="838383"/>
                </a:solidFill>
                <a:latin typeface="Arial"/>
              </a:defRPr>
            </a:pPr>
            <a:endParaRPr lang="ru-RU"/>
          </a:p>
        </c:txPr>
        <c:crossAx val="27323034"/>
        <c:crosses val="autoZero"/>
        <c:auto val="1"/>
        <c:lblAlgn val="ctr"/>
        <c:lblOffset val="100"/>
        <c:noMultiLvlLbl val="0"/>
      </c:catAx>
      <c:valAx>
        <c:axId val="27323034"/>
        <c:scaling>
          <c:orientation val="minMax"/>
          <c:max val="210"/>
        </c:scaling>
        <c:delete val="1"/>
        <c:axPos val="b"/>
        <c:numFmt formatCode="General" sourceLinked="1"/>
        <c:majorTickMark val="out"/>
        <c:minorTickMark val="none"/>
        <c:tickLblPos val="nextTo"/>
        <c:crossAx val="85278018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  <c:showDLblsOverMax val="1"/>
  </c:chart>
  <c:spPr>
    <a:noFill/>
    <a:ln w="0"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EEAC7-708B-4169-98DC-19B1EA5B362B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B264B-225D-45C9-A0FD-D2F28A9E2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189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6990F1-6771-42C2-AEA1-526981A71BE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567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Две цита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 с заголовком и колонтитул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 с заголовком и колонтитул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3">
            <a:extLst>
              <a:ext uri="{FF2B5EF4-FFF2-40B4-BE49-F238E27FC236}">
                <a16:creationId xmlns:a16="http://schemas.microsoft.com/office/drawing/2014/main" id="{092B14AC-EA25-24B0-80B9-B68B01017FF9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861D2919-2696-6DC4-367C-04B82F96B909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8" name="Нижний колонтитул 3">
            <a:extLst>
              <a:ext uri="{FF2B5EF4-FFF2-40B4-BE49-F238E27FC236}">
                <a16:creationId xmlns:a16="http://schemas.microsoft.com/office/drawing/2014/main" id="{4638B12C-3F1E-D4F3-EA42-7B55EE349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6D252F-F014-D107-3431-9D498687F5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2" y="397564"/>
            <a:ext cx="792038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7">
            <a:extLst>
              <a:ext uri="{FF2B5EF4-FFF2-40B4-BE49-F238E27FC236}">
                <a16:creationId xmlns:a16="http://schemas.microsoft.com/office/drawing/2014/main" id="{A0D847DF-67A9-B35E-69BB-F5DA4C9E35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61" y="685800"/>
            <a:ext cx="792038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341934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Две плаш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Три плаш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Четыре плаш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Изображение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Изображение с текстом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Два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5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Три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шка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C9EA2E0C-DBBA-B384-9FFB-38013890919D}"/>
              </a:ext>
            </a:extLst>
          </p:cNvPr>
          <p:cNvSpPr/>
          <p:nvPr userDrawn="1"/>
        </p:nvSpPr>
        <p:spPr>
          <a:xfrm>
            <a:off x="8209723" y="1253330"/>
            <a:ext cx="3526184" cy="4690269"/>
          </a:xfrm>
          <a:prstGeom prst="roundRect">
            <a:avLst>
              <a:gd name="adj" fmla="val 257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2CEB80-1939-9913-B80E-312A85EDD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4019" y="1253331"/>
            <a:ext cx="6939720" cy="46902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DC16E3-4119-D306-B0DB-20405C307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20045" y="1546320"/>
            <a:ext cx="2905539" cy="40583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object 13">
            <a:extLst>
              <a:ext uri="{FF2B5EF4-FFF2-40B4-BE49-F238E27FC236}">
                <a16:creationId xmlns:a16="http://schemas.microsoft.com/office/drawing/2014/main" id="{3A56EE4D-CAE0-F801-A46E-E73A9FF689B8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68A1339-501D-64DA-C8B5-52929CFF6A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2" y="397564"/>
            <a:ext cx="792038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7" name="Номер слайда 4">
            <a:extLst>
              <a:ext uri="{FF2B5EF4-FFF2-40B4-BE49-F238E27FC236}">
                <a16:creationId xmlns:a16="http://schemas.microsoft.com/office/drawing/2014/main" id="{BC31200F-A18F-EFBD-01D2-D05D06212DCC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6C2E8AF7-382D-88BB-23C5-07A71763FE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61" y="685800"/>
            <a:ext cx="792038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id="{F14F051A-8698-953F-5B03-5020E3184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41839660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плаш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3">
            <a:extLst>
              <a:ext uri="{FF2B5EF4-FFF2-40B4-BE49-F238E27FC236}">
                <a16:creationId xmlns:a16="http://schemas.microsoft.com/office/drawing/2014/main" id="{07EB8C42-1916-8071-ED45-F0E2C9EDBF2D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7DBBFC"/>
              </a:solidFill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E661CAF-7768-9AC2-F538-B5F8ECA17596}"/>
              </a:ext>
            </a:extLst>
          </p:cNvPr>
          <p:cNvSpPr/>
          <p:nvPr userDrawn="1"/>
        </p:nvSpPr>
        <p:spPr>
          <a:xfrm>
            <a:off x="983967" y="1850660"/>
            <a:ext cx="4801536" cy="3225614"/>
          </a:xfrm>
          <a:prstGeom prst="roundRect">
            <a:avLst>
              <a:gd name="adj" fmla="val 2574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FDB0C7F-D8DF-B62D-675F-2953D8E4F5A3}"/>
              </a:ext>
            </a:extLst>
          </p:cNvPr>
          <p:cNvSpPr/>
          <p:nvPr userDrawn="1"/>
        </p:nvSpPr>
        <p:spPr>
          <a:xfrm>
            <a:off x="6406498" y="1850660"/>
            <a:ext cx="4801536" cy="3225614"/>
          </a:xfrm>
          <a:prstGeom prst="roundRect">
            <a:avLst>
              <a:gd name="adj" fmla="val 257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екст 28">
            <a:extLst>
              <a:ext uri="{FF2B5EF4-FFF2-40B4-BE49-F238E27FC236}">
                <a16:creationId xmlns:a16="http://schemas.microsoft.com/office/drawing/2014/main" id="{6FB71AF1-07C0-861E-F4DD-68F641E0EA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22048" y="2864661"/>
            <a:ext cx="4267543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8">
            <a:extLst>
              <a:ext uri="{FF2B5EF4-FFF2-40B4-BE49-F238E27FC236}">
                <a16:creationId xmlns:a16="http://schemas.microsoft.com/office/drawing/2014/main" id="{D17CFC04-E67A-8922-2B8D-E0DB8D8A24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22047" y="2111505"/>
            <a:ext cx="4267543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6" name="Текст 28">
            <a:extLst>
              <a:ext uri="{FF2B5EF4-FFF2-40B4-BE49-F238E27FC236}">
                <a16:creationId xmlns:a16="http://schemas.microsoft.com/office/drawing/2014/main" id="{E94F6ACE-9C78-005A-9335-1EE2316FEBE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02409" y="2864661"/>
            <a:ext cx="4267543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28">
            <a:extLst>
              <a:ext uri="{FF2B5EF4-FFF2-40B4-BE49-F238E27FC236}">
                <a16:creationId xmlns:a16="http://schemas.microsoft.com/office/drawing/2014/main" id="{A3A4BEF3-6D0B-F439-67E7-1E15BB7A37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02408" y="2111505"/>
            <a:ext cx="4267543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9CC2F26-97EB-7B4D-39C7-FEBF2DDC11A3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:a16="http://schemas.microsoft.com/office/drawing/2014/main" id="{4A9190F3-63E6-D6B6-8C3D-8372DF3A4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516F0E-926C-DA7C-8025-567B8DE4BB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2" y="397564"/>
            <a:ext cx="792038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989F7E08-ECD5-A180-87F7-E279FEAC0D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61" y="685800"/>
            <a:ext cx="792038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953577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плаш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3">
            <a:extLst>
              <a:ext uri="{FF2B5EF4-FFF2-40B4-BE49-F238E27FC236}">
                <a16:creationId xmlns:a16="http://schemas.microsoft.com/office/drawing/2014/main" id="{7A0B5775-AECC-0C81-B533-4057B9A26845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2175667B-4583-04FE-4801-F6C8F75BDF08}"/>
              </a:ext>
            </a:extLst>
          </p:cNvPr>
          <p:cNvSpPr/>
          <p:nvPr userDrawn="1"/>
        </p:nvSpPr>
        <p:spPr>
          <a:xfrm>
            <a:off x="749501" y="1850660"/>
            <a:ext cx="3255621" cy="3225614"/>
          </a:xfrm>
          <a:prstGeom prst="roundRect">
            <a:avLst>
              <a:gd name="adj" fmla="val 2574"/>
            </a:avLst>
          </a:prstGeom>
          <a:solidFill>
            <a:srgbClr val="D9D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0C01C6F4-9C01-3FB3-C85B-D700EDBB7C86}"/>
              </a:ext>
            </a:extLst>
          </p:cNvPr>
          <p:cNvSpPr/>
          <p:nvPr userDrawn="1"/>
        </p:nvSpPr>
        <p:spPr>
          <a:xfrm>
            <a:off x="4539973" y="1850660"/>
            <a:ext cx="3255621" cy="3225614"/>
          </a:xfrm>
          <a:prstGeom prst="roundRect">
            <a:avLst>
              <a:gd name="adj" fmla="val 2574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01950DA1-BCD8-EDB2-DC7D-A275B3D4A3F2}"/>
              </a:ext>
            </a:extLst>
          </p:cNvPr>
          <p:cNvSpPr/>
          <p:nvPr userDrawn="1"/>
        </p:nvSpPr>
        <p:spPr>
          <a:xfrm>
            <a:off x="8330445" y="1850660"/>
            <a:ext cx="3255621" cy="3225614"/>
          </a:xfrm>
          <a:prstGeom prst="roundRect">
            <a:avLst>
              <a:gd name="adj" fmla="val 257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4E6AB915-E4B6-0128-EF06-325AD6D150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37473" y="2864661"/>
            <a:ext cx="2479675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Текст 28">
            <a:extLst>
              <a:ext uri="{FF2B5EF4-FFF2-40B4-BE49-F238E27FC236}">
                <a16:creationId xmlns:a16="http://schemas.microsoft.com/office/drawing/2014/main" id="{985AD135-3D8E-32AB-6008-E7FC585E26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27945" y="2864661"/>
            <a:ext cx="2479675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Текст 28">
            <a:extLst>
              <a:ext uri="{FF2B5EF4-FFF2-40B4-BE49-F238E27FC236}">
                <a16:creationId xmlns:a16="http://schemas.microsoft.com/office/drawing/2014/main" id="{0E0E5FAB-C9A5-1166-83B6-69883F2ABF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28357" y="2864661"/>
            <a:ext cx="2479675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2" name="Текст 28">
            <a:extLst>
              <a:ext uri="{FF2B5EF4-FFF2-40B4-BE49-F238E27FC236}">
                <a16:creationId xmlns:a16="http://schemas.microsoft.com/office/drawing/2014/main" id="{6043606F-AF6C-84D3-B3BF-6EEAC815EA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37472" y="2111505"/>
            <a:ext cx="2479675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3" name="Текст 28">
            <a:extLst>
              <a:ext uri="{FF2B5EF4-FFF2-40B4-BE49-F238E27FC236}">
                <a16:creationId xmlns:a16="http://schemas.microsoft.com/office/drawing/2014/main" id="{E4CABCE6-EE0A-8E8C-9233-E6CA1AB679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7944" y="2111505"/>
            <a:ext cx="2479675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4" name="Текст 28">
            <a:extLst>
              <a:ext uri="{FF2B5EF4-FFF2-40B4-BE49-F238E27FC236}">
                <a16:creationId xmlns:a16="http://schemas.microsoft.com/office/drawing/2014/main" id="{D615DBDD-0B36-54FC-DE4B-EB08CA7AC1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28356" y="2111505"/>
            <a:ext cx="2479675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1" name="Номер слайда 4">
            <a:extLst>
              <a:ext uri="{FF2B5EF4-FFF2-40B4-BE49-F238E27FC236}">
                <a16:creationId xmlns:a16="http://schemas.microsoft.com/office/drawing/2014/main" id="{CED563EF-4AF7-CA26-C2B3-8930D1244BE1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:a16="http://schemas.microsoft.com/office/drawing/2014/main" id="{49E18D00-E6F5-C63D-F8DF-4CED2CF84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56397-8C95-263F-6DDD-83D08E5DE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2" y="397564"/>
            <a:ext cx="792038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7">
            <a:extLst>
              <a:ext uri="{FF2B5EF4-FFF2-40B4-BE49-F238E27FC236}">
                <a16:creationId xmlns:a16="http://schemas.microsoft.com/office/drawing/2014/main" id="{71FFB7C3-AB15-77C9-4BB6-FD302DB554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61" y="685800"/>
            <a:ext cx="792038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88852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плаш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3">
            <a:extLst>
              <a:ext uri="{FF2B5EF4-FFF2-40B4-BE49-F238E27FC236}">
                <a16:creationId xmlns:a16="http://schemas.microsoft.com/office/drawing/2014/main" id="{7A0B5775-AECC-0C81-B533-4057B9A26845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2175667B-4583-04FE-4801-F6C8F75BDF08}"/>
              </a:ext>
            </a:extLst>
          </p:cNvPr>
          <p:cNvSpPr/>
          <p:nvPr userDrawn="1"/>
        </p:nvSpPr>
        <p:spPr>
          <a:xfrm>
            <a:off x="693544" y="1924461"/>
            <a:ext cx="2385682" cy="3225614"/>
          </a:xfrm>
          <a:prstGeom prst="roundRect">
            <a:avLst>
              <a:gd name="adj" fmla="val 2574"/>
            </a:avLst>
          </a:prstGeom>
          <a:solidFill>
            <a:srgbClr val="D9D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0C01C6F4-9C01-3FB3-C85B-D700EDBB7C86}"/>
              </a:ext>
            </a:extLst>
          </p:cNvPr>
          <p:cNvSpPr/>
          <p:nvPr userDrawn="1"/>
        </p:nvSpPr>
        <p:spPr>
          <a:xfrm>
            <a:off x="3510327" y="1924461"/>
            <a:ext cx="2385682" cy="3225614"/>
          </a:xfrm>
          <a:prstGeom prst="roundRect">
            <a:avLst>
              <a:gd name="adj" fmla="val 2574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01950DA1-BCD8-EDB2-DC7D-A275B3D4A3F2}"/>
              </a:ext>
            </a:extLst>
          </p:cNvPr>
          <p:cNvSpPr/>
          <p:nvPr userDrawn="1"/>
        </p:nvSpPr>
        <p:spPr>
          <a:xfrm>
            <a:off x="6321330" y="1924461"/>
            <a:ext cx="2385682" cy="3225614"/>
          </a:xfrm>
          <a:prstGeom prst="roundRect">
            <a:avLst>
              <a:gd name="adj" fmla="val 257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4E6AB915-E4B6-0128-EF06-325AD6D150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7847" y="2938462"/>
            <a:ext cx="1817077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Текст 28">
            <a:extLst>
              <a:ext uri="{FF2B5EF4-FFF2-40B4-BE49-F238E27FC236}">
                <a16:creationId xmlns:a16="http://schemas.microsoft.com/office/drawing/2014/main" id="{985AD135-3D8E-32AB-6008-E7FC585E26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94630" y="2938462"/>
            <a:ext cx="1817077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Текст 28">
            <a:extLst>
              <a:ext uri="{FF2B5EF4-FFF2-40B4-BE49-F238E27FC236}">
                <a16:creationId xmlns:a16="http://schemas.microsoft.com/office/drawing/2014/main" id="{0E0E5FAB-C9A5-1166-83B6-69883F2ABF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05633" y="2938462"/>
            <a:ext cx="1817077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2" name="Текст 28">
            <a:extLst>
              <a:ext uri="{FF2B5EF4-FFF2-40B4-BE49-F238E27FC236}">
                <a16:creationId xmlns:a16="http://schemas.microsoft.com/office/drawing/2014/main" id="{6043606F-AF6C-84D3-B3BF-6EEAC815EA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7847" y="2185306"/>
            <a:ext cx="1817077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3" name="Текст 28">
            <a:extLst>
              <a:ext uri="{FF2B5EF4-FFF2-40B4-BE49-F238E27FC236}">
                <a16:creationId xmlns:a16="http://schemas.microsoft.com/office/drawing/2014/main" id="{E4CABCE6-EE0A-8E8C-9233-E6CA1AB679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4630" y="2185306"/>
            <a:ext cx="1817077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4" name="Текст 28">
            <a:extLst>
              <a:ext uri="{FF2B5EF4-FFF2-40B4-BE49-F238E27FC236}">
                <a16:creationId xmlns:a16="http://schemas.microsoft.com/office/drawing/2014/main" id="{D615DBDD-0B36-54FC-DE4B-EB08CA7AC1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05633" y="2185306"/>
            <a:ext cx="1817077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4F1A9882-4C2B-E626-5001-E66315689940}"/>
              </a:ext>
            </a:extLst>
          </p:cNvPr>
          <p:cNvSpPr/>
          <p:nvPr userDrawn="1"/>
        </p:nvSpPr>
        <p:spPr>
          <a:xfrm>
            <a:off x="9132333" y="1940127"/>
            <a:ext cx="2385682" cy="3225614"/>
          </a:xfrm>
          <a:prstGeom prst="roundRect">
            <a:avLst>
              <a:gd name="adj" fmla="val 2574"/>
            </a:avLst>
          </a:prstGeom>
          <a:solidFill>
            <a:srgbClr val="D3F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28">
            <a:extLst>
              <a:ext uri="{FF2B5EF4-FFF2-40B4-BE49-F238E27FC236}">
                <a16:creationId xmlns:a16="http://schemas.microsoft.com/office/drawing/2014/main" id="{040A5FB0-55B9-3D90-49B1-E18432C4DC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416636" y="2954128"/>
            <a:ext cx="1817077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Текст 28">
            <a:extLst>
              <a:ext uri="{FF2B5EF4-FFF2-40B4-BE49-F238E27FC236}">
                <a16:creationId xmlns:a16="http://schemas.microsoft.com/office/drawing/2014/main" id="{F6E431BB-9FC0-ACC5-D858-C1ABAC9698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16636" y="2200972"/>
            <a:ext cx="1817077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4" name="Номер слайда 4">
            <a:extLst>
              <a:ext uri="{FF2B5EF4-FFF2-40B4-BE49-F238E27FC236}">
                <a16:creationId xmlns:a16="http://schemas.microsoft.com/office/drawing/2014/main" id="{681E0E83-7715-1B26-C0EF-86D4C9801A91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10" name="Нижний колонтитул 3">
            <a:extLst>
              <a:ext uri="{FF2B5EF4-FFF2-40B4-BE49-F238E27FC236}">
                <a16:creationId xmlns:a16="http://schemas.microsoft.com/office/drawing/2014/main" id="{F98F4CB7-BFDE-D189-FF5A-FE233D9D8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FAB044C-A531-5D6F-6DF5-9FAB03A78F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2" y="397564"/>
            <a:ext cx="792038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493F4DE-6466-E1F9-7B7D-3713B65080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61" y="685800"/>
            <a:ext cx="792038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1231207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:a16="http://schemas.microsoft.com/office/drawing/2014/main" id="{821B21DE-85EE-6E42-463C-EB834293C958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Рисунок 11">
            <a:extLst>
              <a:ext uri="{FF2B5EF4-FFF2-40B4-BE49-F238E27FC236}">
                <a16:creationId xmlns:a16="http://schemas.microsoft.com/office/drawing/2014/main" id="{69466542-69BD-7C3F-0AD3-286F334867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42293" y="1852613"/>
            <a:ext cx="3055938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Текст 14">
            <a:extLst>
              <a:ext uri="{FF2B5EF4-FFF2-40B4-BE49-F238E27FC236}">
                <a16:creationId xmlns:a16="http://schemas.microsoft.com/office/drawing/2014/main" id="{F90414E1-F7F8-26E8-647F-D6D5B0A46B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60" y="1852612"/>
            <a:ext cx="7064455" cy="3609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79C98158-9B5D-14BD-1E46-4774CFAF8C8C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8" name="Нижний колонтитул 3">
            <a:extLst>
              <a:ext uri="{FF2B5EF4-FFF2-40B4-BE49-F238E27FC236}">
                <a16:creationId xmlns:a16="http://schemas.microsoft.com/office/drawing/2014/main" id="{2A5C06CF-0267-9F95-9C86-7619DF637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8754EFC-18DF-431F-2CBC-8164726143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2" y="397564"/>
            <a:ext cx="792038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56DD57C9-6725-8803-146D-E0BF7A437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61" y="685800"/>
            <a:ext cx="792038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591113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 текстом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:a16="http://schemas.microsoft.com/office/drawing/2014/main" id="{821B21DE-85EE-6E42-463C-EB834293C958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826B263B-E390-012A-5F0A-39E8448383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499" y="1852613"/>
            <a:ext cx="6525731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Текст 14">
            <a:extLst>
              <a:ext uri="{FF2B5EF4-FFF2-40B4-BE49-F238E27FC236}">
                <a16:creationId xmlns:a16="http://schemas.microsoft.com/office/drawing/2014/main" id="{CFD94AFF-47FA-B07D-6D6E-1B1434C57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61" y="1852612"/>
            <a:ext cx="3491076" cy="36099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3">
            <a:extLst>
              <a:ext uri="{FF2B5EF4-FFF2-40B4-BE49-F238E27FC236}">
                <a16:creationId xmlns:a16="http://schemas.microsoft.com/office/drawing/2014/main" id="{C8075BC7-29F4-10A7-6099-618831866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0B346A-CF0E-97F5-D60F-0EA7D876DA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2" y="397564"/>
            <a:ext cx="792038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id="{A0CBA05F-4F15-957A-B8B0-277B675A8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9661" y="685800"/>
            <a:ext cx="792038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3056086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:a16="http://schemas.microsoft.com/office/drawing/2014/main" id="{821B21DE-85EE-6E42-463C-EB834293C958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826B263B-E390-012A-5F0A-39E8448383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38575" y="1852613"/>
            <a:ext cx="3055938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13" name="Рисунок 11">
            <a:extLst>
              <a:ext uri="{FF2B5EF4-FFF2-40B4-BE49-F238E27FC236}">
                <a16:creationId xmlns:a16="http://schemas.microsoft.com/office/drawing/2014/main" id="{1B70D70E-2EE6-BF62-5660-FF6CFAD0E6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08368" y="1852612"/>
            <a:ext cx="5252600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5B3B671A-5AD2-35DA-9E7E-3AE2D16948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61" y="1852612"/>
            <a:ext cx="2624552" cy="36099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50E73817-7DF2-7F29-C8B8-0FFF36405A83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id="{245DBB21-2694-9011-C1A0-751E00672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C2E8C-D248-7018-16C2-1D3BB333EE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2" y="397564"/>
            <a:ext cx="792038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7">
            <a:extLst>
              <a:ext uri="{FF2B5EF4-FFF2-40B4-BE49-F238E27FC236}">
                <a16:creationId xmlns:a16="http://schemas.microsoft.com/office/drawing/2014/main" id="{510C0862-4F8C-846A-7886-51108CC736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9661" y="685800"/>
            <a:ext cx="792038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10118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:a16="http://schemas.microsoft.com/office/drawing/2014/main" id="{821B21DE-85EE-6E42-463C-EB834293C958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826B263B-E390-012A-5F0A-39E8448383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500" y="1852613"/>
            <a:ext cx="3055938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2" name="Рисунок 11">
            <a:extLst>
              <a:ext uri="{FF2B5EF4-FFF2-40B4-BE49-F238E27FC236}">
                <a16:creationId xmlns:a16="http://schemas.microsoft.com/office/drawing/2014/main" id="{69466542-69BD-7C3F-0AD3-286F334867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42293" y="1852613"/>
            <a:ext cx="3055938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Рисунок 11">
            <a:extLst>
              <a:ext uri="{FF2B5EF4-FFF2-40B4-BE49-F238E27FC236}">
                <a16:creationId xmlns:a16="http://schemas.microsoft.com/office/drawing/2014/main" id="{3471242F-CCB7-688C-7FF7-2E77CEAC1F1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02707" y="1852613"/>
            <a:ext cx="3055938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9AC462-0E67-2B17-CA38-A795A2BB5CB7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8" name="Нижний колонтитул 3">
            <a:extLst>
              <a:ext uri="{FF2B5EF4-FFF2-40B4-BE49-F238E27FC236}">
                <a16:creationId xmlns:a16="http://schemas.microsoft.com/office/drawing/2014/main" id="{3F9C5E39-5BEB-8216-F122-FED360A97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F799B80-A63E-2B8E-3E88-0F211DE865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2" y="397564"/>
            <a:ext cx="792038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7ED2446E-FE91-279E-FD43-ED9A8599EE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9661" y="685800"/>
            <a:ext cx="792038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2302017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3">
            <a:extLst>
              <a:ext uri="{FF2B5EF4-FFF2-40B4-BE49-F238E27FC236}">
                <a16:creationId xmlns:a16="http://schemas.microsoft.com/office/drawing/2014/main" id="{F3244840-D46E-7CA6-422B-3AC25F58923C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2A59621-BEC3-13D1-CC5C-BC6D3DB1460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9661" y="1285733"/>
            <a:ext cx="11136244" cy="44532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6F3A45D3-8FCD-97D9-5D8A-049C1E22EC68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:a16="http://schemas.microsoft.com/office/drawing/2014/main" id="{5198C4F6-DB3A-5160-A22E-7DBF4D955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06D25E-AE44-1977-5B63-B4587C699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2" y="397564"/>
            <a:ext cx="792038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7">
            <a:extLst>
              <a:ext uri="{FF2B5EF4-FFF2-40B4-BE49-F238E27FC236}">
                <a16:creationId xmlns:a16="http://schemas.microsoft.com/office/drawing/2014/main" id="{EA1B0C63-E372-3F72-2A3F-1DC27E73B9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661" y="685800"/>
            <a:ext cx="792038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497632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Заголовок раздела (1 цифр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03D16D53-7852-B8AF-68FA-5E3C80BD9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9661" y="1119498"/>
            <a:ext cx="3932237" cy="4741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object 13">
            <a:extLst>
              <a:ext uri="{FF2B5EF4-FFF2-40B4-BE49-F238E27FC236}">
                <a16:creationId xmlns:a16="http://schemas.microsoft.com/office/drawing/2014/main" id="{0150B22C-36E5-ACAF-31F7-3EE49D3BB286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A9B994D8-D0ED-E6D0-8144-FF42E93F4E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18088" y="1119499"/>
            <a:ext cx="6718300" cy="4741551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2" name="Номер слайда 4">
            <a:extLst>
              <a:ext uri="{FF2B5EF4-FFF2-40B4-BE49-F238E27FC236}">
                <a16:creationId xmlns:a16="http://schemas.microsoft.com/office/drawing/2014/main" id="{51FA5304-2109-7D22-A5D1-CD631A213791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id="{B4CA5D0B-8B52-1107-559A-749E3A7F4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B106A8-7FA6-0BD1-7D12-A84A46EFC0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2" y="397564"/>
            <a:ext cx="792038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7">
            <a:extLst>
              <a:ext uri="{FF2B5EF4-FFF2-40B4-BE49-F238E27FC236}">
                <a16:creationId xmlns:a16="http://schemas.microsoft.com/office/drawing/2014/main" id="{D1C002C3-1A75-C31D-F57C-311971A79D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661" y="685800"/>
            <a:ext cx="792038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5318300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 и опис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:a16="http://schemas.microsoft.com/office/drawing/2014/main" id="{0B77544B-57D9-E431-D1E6-8256238A8B0B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Диаграмма 11">
            <a:extLst>
              <a:ext uri="{FF2B5EF4-FFF2-40B4-BE49-F238E27FC236}">
                <a16:creationId xmlns:a16="http://schemas.microsoft.com/office/drawing/2014/main" id="{C55CCD9B-D286-2625-CCCD-E190BE736E02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00075" y="1255713"/>
            <a:ext cx="7177088" cy="44783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415DDDC4-24BA-1A90-35C7-DBF0F8076A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86738" y="1255713"/>
            <a:ext cx="3549650" cy="4478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" name="Номер слайда 4">
            <a:extLst>
              <a:ext uri="{FF2B5EF4-FFF2-40B4-BE49-F238E27FC236}">
                <a16:creationId xmlns:a16="http://schemas.microsoft.com/office/drawing/2014/main" id="{66B31BB7-B03F-E9BD-6391-BD436CF802B4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id="{E873933A-3B4D-6646-56C5-E235FC347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116E41E-3878-4F89-E5CA-6055D41ED9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2" y="397564"/>
            <a:ext cx="792038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7">
            <a:extLst>
              <a:ext uri="{FF2B5EF4-FFF2-40B4-BE49-F238E27FC236}">
                <a16:creationId xmlns:a16="http://schemas.microsoft.com/office/drawing/2014/main" id="{B53057ED-1934-96D0-D00E-4656B252B6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9661" y="685800"/>
            <a:ext cx="792038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1026431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98E6E48-539F-6663-3EC2-99A02C6C8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2452" y="1309026"/>
            <a:ext cx="4600230" cy="6428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12E470-A3E0-AA1D-BD7D-EE0A4A8BC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2452" y="1951848"/>
            <a:ext cx="4600230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3636147-C979-6BB0-1430-8A0199843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029" y="1309026"/>
            <a:ext cx="4626801" cy="6428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AD0B6318-4C01-5B81-FFE0-29FA74921D8E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Объект 3">
            <a:extLst>
              <a:ext uri="{FF2B5EF4-FFF2-40B4-BE49-F238E27FC236}">
                <a16:creationId xmlns:a16="http://schemas.microsoft.com/office/drawing/2014/main" id="{CEB75230-A382-1CD5-FD4F-96C0E7AB2D26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596314" y="1951848"/>
            <a:ext cx="4600230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Номер слайда 4">
            <a:extLst>
              <a:ext uri="{FF2B5EF4-FFF2-40B4-BE49-F238E27FC236}">
                <a16:creationId xmlns:a16="http://schemas.microsoft.com/office/drawing/2014/main" id="{A87B1AA6-636A-712D-E7E7-19BD221B0188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:a16="http://schemas.microsoft.com/office/drawing/2014/main" id="{EB9C93E9-B451-90FC-1FD3-8515D51D0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299EA-A75B-AC61-4FB5-BAE03AC9F5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2" y="397564"/>
            <a:ext cx="792038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id="{3C28F2EA-1946-73B9-2334-F11F8CE43C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661" y="685800"/>
            <a:ext cx="792038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5708741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:a16="http://schemas.microsoft.com/office/drawing/2014/main" id="{8343AC42-1174-A0F9-D614-82F7219605DC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B24FDC3D-6C08-F9B5-A0FF-4CCABC08556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863098" y="2148277"/>
            <a:ext cx="1443539" cy="1443539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97F2BDD6-A506-2B6D-9A72-241571857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2259" y="2373142"/>
            <a:ext cx="3814428" cy="213577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:a16="http://schemas.microsoft.com/office/drawing/2014/main" id="{DA2D08C4-B4F3-003F-4C41-F9CE056459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63098" y="3878662"/>
            <a:ext cx="2016876" cy="6302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AC3773A7-9B04-3EE4-6241-6EFC66E05F51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id="{3FFE4DE8-568E-3060-9EE8-09722B0AB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54B07-7268-10C4-3310-536D3280F5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2" y="397564"/>
            <a:ext cx="792038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7">
            <a:extLst>
              <a:ext uri="{FF2B5EF4-FFF2-40B4-BE49-F238E27FC236}">
                <a16:creationId xmlns:a16="http://schemas.microsoft.com/office/drawing/2014/main" id="{5015FF51-4FB9-80D7-0C9E-D6D992E19C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9661" y="685800"/>
            <a:ext cx="792038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5887911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цита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:a16="http://schemas.microsoft.com/office/drawing/2014/main" id="{8343AC42-1174-A0F9-D614-82F7219605DC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B24FDC3D-6C08-F9B5-A0FF-4CCABC08556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39625" y="1383485"/>
            <a:ext cx="1443539" cy="1443539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97F2BDD6-A506-2B6D-9A72-241571857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17141" y="3429000"/>
            <a:ext cx="2217821" cy="1936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13">
            <a:extLst>
              <a:ext uri="{FF2B5EF4-FFF2-40B4-BE49-F238E27FC236}">
                <a16:creationId xmlns:a16="http://schemas.microsoft.com/office/drawing/2014/main" id="{04330EFB-CBC7-CD9D-FF5F-A635746942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7394" y="3429000"/>
            <a:ext cx="2217821" cy="1936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:a16="http://schemas.microsoft.com/office/drawing/2014/main" id="{DA2D08C4-B4F3-003F-4C41-F9CE056459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37177" y="1751993"/>
            <a:ext cx="2016876" cy="6302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Рисунок 11">
            <a:extLst>
              <a:ext uri="{FF2B5EF4-FFF2-40B4-BE49-F238E27FC236}">
                <a16:creationId xmlns:a16="http://schemas.microsoft.com/office/drawing/2014/main" id="{56067903-C0E3-AE2B-A079-16BDAED641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49878" y="1383485"/>
            <a:ext cx="1443539" cy="1443539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21" name="Текст 13">
            <a:extLst>
              <a:ext uri="{FF2B5EF4-FFF2-40B4-BE49-F238E27FC236}">
                <a16:creationId xmlns:a16="http://schemas.microsoft.com/office/drawing/2014/main" id="{4670D368-EE86-FD2B-A287-B8169A2DF1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47430" y="1751993"/>
            <a:ext cx="2016876" cy="6302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B2053094-509F-09A3-FC67-7802C71B4C16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id="{7A854170-0557-2FB2-1028-6A819A398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9E89C-B707-3071-9E1A-3D36BDD15B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2" y="397564"/>
            <a:ext cx="792038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7">
            <a:extLst>
              <a:ext uri="{FF2B5EF4-FFF2-40B4-BE49-F238E27FC236}">
                <a16:creationId xmlns:a16="http://schemas.microsoft.com/office/drawing/2014/main" id="{037BB8E1-253F-F13D-74AC-0B565F5E6F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9661" y="685800"/>
            <a:ext cx="792038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1797308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 заголовком и колонтитул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3">
            <a:extLst>
              <a:ext uri="{FF2B5EF4-FFF2-40B4-BE49-F238E27FC236}">
                <a16:creationId xmlns:a16="http://schemas.microsoft.com/office/drawing/2014/main" id="{092B14AC-EA25-24B0-80B9-B68B01017FF9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861D2919-2696-6DC4-367C-04B82F96B909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8" name="Нижний колонтитул 3">
            <a:extLst>
              <a:ext uri="{FF2B5EF4-FFF2-40B4-BE49-F238E27FC236}">
                <a16:creationId xmlns:a16="http://schemas.microsoft.com/office/drawing/2014/main" id="{4638B12C-3F1E-D4F3-EA42-7B55EE349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6D252F-F014-D107-3431-9D498687F5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2" y="397564"/>
            <a:ext cx="792038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7">
            <a:extLst>
              <a:ext uri="{FF2B5EF4-FFF2-40B4-BE49-F238E27FC236}">
                <a16:creationId xmlns:a16="http://schemas.microsoft.com/office/drawing/2014/main" id="{A0D847DF-67A9-B35E-69BB-F5DA4C9E35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61" y="685800"/>
            <a:ext cx="792038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73301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Заголовок раздела (2 цифры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лашка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График и опис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3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4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5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6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7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8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9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2.xml"/><Relationship Id="rId16" Type="http://schemas.openxmlformats.org/officeDocument/2006/relationships/theme" Target="../theme/theme2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Рисунок 91"/>
          <p:cNvPicPr/>
          <p:nvPr/>
        </p:nvPicPr>
        <p:blipFill>
          <a:blip r:embed="rId3"/>
          <a:stretch/>
        </p:blipFill>
        <p:spPr>
          <a:xfrm>
            <a:off x="12240" y="0"/>
            <a:ext cx="12176640" cy="6854760"/>
          </a:xfrm>
          <a:prstGeom prst="rect">
            <a:avLst/>
          </a:prstGeom>
          <a:ln w="0">
            <a:noFill/>
          </a:ln>
        </p:spPr>
      </p:pic>
      <p:sp>
        <p:nvSpPr>
          <p:cNvPr id="91" name="Прямоугольник 1"/>
          <p:cNvSpPr/>
          <p:nvPr/>
        </p:nvSpPr>
        <p:spPr>
          <a:xfrm>
            <a:off x="12400920" y="0"/>
            <a:ext cx="3591720" cy="5064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2" name="TextBox 2"/>
          <p:cNvSpPr/>
          <p:nvPr/>
        </p:nvSpPr>
        <p:spPr>
          <a:xfrm>
            <a:off x="12557880" y="5400"/>
            <a:ext cx="186048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Основная палитра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12383640" y="313200"/>
            <a:ext cx="2511720" cy="469080"/>
            <a:chOff x="12383640" y="313200"/>
            <a:chExt cx="2511720" cy="469080"/>
          </a:xfrm>
        </p:grpSpPr>
        <p:sp>
          <p:nvSpPr>
            <p:cNvPr id="4" name="Овал 4"/>
            <p:cNvSpPr/>
            <p:nvPr/>
          </p:nvSpPr>
          <p:spPr>
            <a:xfrm>
              <a:off x="12657960" y="313200"/>
              <a:ext cx="297360" cy="2973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5" name="TextBox 5"/>
            <p:cNvSpPr/>
            <p:nvPr/>
          </p:nvSpPr>
          <p:spPr>
            <a:xfrm>
              <a:off x="12383640" y="5860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US" sz="700" b="0" strike="noStrike" spc="-1">
                  <a:solidFill>
                    <a:srgbClr val="282A2E"/>
                  </a:solidFill>
                  <a:latin typeface="Arial"/>
                </a:rPr>
                <a:t>54</a:t>
              </a: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/</a:t>
              </a:r>
              <a:r>
                <a:rPr lang="en-US" sz="700" b="0" strike="noStrike" spc="-1">
                  <a:solidFill>
                    <a:srgbClr val="282A2E"/>
                  </a:solidFill>
                  <a:latin typeface="Arial"/>
                </a:rPr>
                <a:t>4</a:t>
              </a: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9/</a:t>
              </a:r>
              <a:r>
                <a:rPr lang="en-US" sz="700" b="0" strike="noStrike" spc="-1">
                  <a:solidFill>
                    <a:srgbClr val="282A2E"/>
                  </a:solidFill>
                  <a:latin typeface="Arial"/>
                </a:rPr>
                <a:t>148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" name="Овал 6"/>
            <p:cNvSpPr/>
            <p:nvPr/>
          </p:nvSpPr>
          <p:spPr>
            <a:xfrm>
              <a:off x="13193640" y="313200"/>
              <a:ext cx="297360" cy="297360"/>
            </a:xfrm>
            <a:prstGeom prst="ellipse">
              <a:avLst/>
            </a:prstGeom>
            <a:solidFill>
              <a:srgbClr val="7DBB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7" name="TextBox 7"/>
            <p:cNvSpPr/>
            <p:nvPr/>
          </p:nvSpPr>
          <p:spPr>
            <a:xfrm>
              <a:off x="12919320" y="5860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125/187/252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" name="Овал 8"/>
            <p:cNvSpPr/>
            <p:nvPr/>
          </p:nvSpPr>
          <p:spPr>
            <a:xfrm>
              <a:off x="13764960" y="313200"/>
              <a:ext cx="297360" cy="2973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9" name="TextBox 9"/>
            <p:cNvSpPr/>
            <p:nvPr/>
          </p:nvSpPr>
          <p:spPr>
            <a:xfrm>
              <a:off x="13490280" y="5860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40/42/46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" name="Овал 10"/>
            <p:cNvSpPr/>
            <p:nvPr/>
          </p:nvSpPr>
          <p:spPr>
            <a:xfrm>
              <a:off x="14323680" y="313200"/>
              <a:ext cx="297360" cy="29736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1" name="TextBox 11"/>
            <p:cNvSpPr/>
            <p:nvPr/>
          </p:nvSpPr>
          <p:spPr>
            <a:xfrm>
              <a:off x="14049000" y="5860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255/255/255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2" name="TextBox 12"/>
          <p:cNvSpPr/>
          <p:nvPr/>
        </p:nvSpPr>
        <p:spPr>
          <a:xfrm>
            <a:off x="12557880" y="785520"/>
            <a:ext cx="186048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Расширенная палитра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3" name="Группа 13"/>
          <p:cNvGrpSpPr/>
          <p:nvPr/>
        </p:nvGrpSpPr>
        <p:grpSpPr>
          <a:xfrm>
            <a:off x="12383640" y="1093320"/>
            <a:ext cx="3623400" cy="947160"/>
            <a:chOff x="12383640" y="1093320"/>
            <a:chExt cx="3623400" cy="947160"/>
          </a:xfrm>
        </p:grpSpPr>
        <p:sp>
          <p:nvSpPr>
            <p:cNvPr id="14" name="Овал 14"/>
            <p:cNvSpPr/>
            <p:nvPr/>
          </p:nvSpPr>
          <p:spPr>
            <a:xfrm>
              <a:off x="12657960" y="1093320"/>
              <a:ext cx="297360" cy="2973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5" name="TextBox 15"/>
            <p:cNvSpPr/>
            <p:nvPr/>
          </p:nvSpPr>
          <p:spPr>
            <a:xfrm>
              <a:off x="1238364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52/111/194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" name="Овал 16"/>
            <p:cNvSpPr/>
            <p:nvPr/>
          </p:nvSpPr>
          <p:spPr>
            <a:xfrm>
              <a:off x="13193640" y="1093320"/>
              <a:ext cx="297360" cy="297360"/>
            </a:xfrm>
            <a:prstGeom prst="ellipse">
              <a:avLst/>
            </a:prstGeom>
            <a:solidFill>
              <a:srgbClr val="8383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7" name="TextBox 17"/>
            <p:cNvSpPr/>
            <p:nvPr/>
          </p:nvSpPr>
          <p:spPr>
            <a:xfrm>
              <a:off x="1291932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131/131/131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" name="Овал 18"/>
            <p:cNvSpPr/>
            <p:nvPr/>
          </p:nvSpPr>
          <p:spPr>
            <a:xfrm>
              <a:off x="13764960" y="1093320"/>
              <a:ext cx="297360" cy="29736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9" name="TextBox 19"/>
            <p:cNvSpPr/>
            <p:nvPr/>
          </p:nvSpPr>
          <p:spPr>
            <a:xfrm>
              <a:off x="1349028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191/191/191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" name="Овал 20"/>
            <p:cNvSpPr/>
            <p:nvPr/>
          </p:nvSpPr>
          <p:spPr>
            <a:xfrm>
              <a:off x="14323680" y="1093320"/>
              <a:ext cx="297360" cy="297360"/>
            </a:xfrm>
            <a:prstGeom prst="ellipse">
              <a:avLst/>
            </a:prstGeom>
            <a:solidFill>
              <a:srgbClr val="E36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21" name="TextBox 21"/>
            <p:cNvSpPr/>
            <p:nvPr/>
          </p:nvSpPr>
          <p:spPr>
            <a:xfrm>
              <a:off x="1404900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227/104/70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" name="Овал 22"/>
            <p:cNvSpPr/>
            <p:nvPr/>
          </p:nvSpPr>
          <p:spPr>
            <a:xfrm>
              <a:off x="14876640" y="1093320"/>
              <a:ext cx="297360" cy="297360"/>
            </a:xfrm>
            <a:prstGeom prst="ellipse">
              <a:avLst/>
            </a:prstGeom>
            <a:solidFill>
              <a:srgbClr val="FFA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23" name="TextBox 23"/>
            <p:cNvSpPr/>
            <p:nvPr/>
          </p:nvSpPr>
          <p:spPr>
            <a:xfrm>
              <a:off x="1460232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255/169/112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" name="Овал 24"/>
            <p:cNvSpPr/>
            <p:nvPr/>
          </p:nvSpPr>
          <p:spPr>
            <a:xfrm>
              <a:off x="15435360" y="1093320"/>
              <a:ext cx="297360" cy="297360"/>
            </a:xfrm>
            <a:prstGeom prst="ellipse">
              <a:avLst/>
            </a:prstGeom>
            <a:solidFill>
              <a:srgbClr val="FFD7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25" name="TextBox 25"/>
            <p:cNvSpPr/>
            <p:nvPr/>
          </p:nvSpPr>
          <p:spPr>
            <a:xfrm>
              <a:off x="1516068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255/215/172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" name="Овал 26"/>
            <p:cNvSpPr/>
            <p:nvPr/>
          </p:nvSpPr>
          <p:spPr>
            <a:xfrm>
              <a:off x="12657960" y="1571400"/>
              <a:ext cx="297360" cy="297360"/>
            </a:xfrm>
            <a:prstGeom prst="ellipse">
              <a:avLst/>
            </a:prstGeom>
            <a:solidFill>
              <a:srgbClr val="578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27" name="TextBox 27"/>
            <p:cNvSpPr/>
            <p:nvPr/>
          </p:nvSpPr>
          <p:spPr>
            <a:xfrm>
              <a:off x="12383640" y="18442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87/140/123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" name="Овал 28"/>
            <p:cNvSpPr/>
            <p:nvPr/>
          </p:nvSpPr>
          <p:spPr>
            <a:xfrm>
              <a:off x="13193640" y="1571400"/>
              <a:ext cx="297360" cy="297360"/>
            </a:xfrm>
            <a:prstGeom prst="ellipse">
              <a:avLst/>
            </a:prstGeom>
            <a:solidFill>
              <a:srgbClr val="46A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29" name="TextBox 29"/>
            <p:cNvSpPr/>
            <p:nvPr/>
          </p:nvSpPr>
          <p:spPr>
            <a:xfrm>
              <a:off x="12919320" y="18442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70/170/152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" name="Овал 30"/>
            <p:cNvSpPr/>
            <p:nvPr/>
          </p:nvSpPr>
          <p:spPr>
            <a:xfrm>
              <a:off x="13764960" y="1571400"/>
              <a:ext cx="297360" cy="297360"/>
            </a:xfrm>
            <a:prstGeom prst="ellipse">
              <a:avLst/>
            </a:prstGeom>
            <a:solidFill>
              <a:srgbClr val="A1D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31" name="TextBox 31"/>
            <p:cNvSpPr/>
            <p:nvPr/>
          </p:nvSpPr>
          <p:spPr>
            <a:xfrm>
              <a:off x="13490280" y="18442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161/220/188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2" name="TextBox 32"/>
          <p:cNvSpPr/>
          <p:nvPr/>
        </p:nvSpPr>
        <p:spPr>
          <a:xfrm>
            <a:off x="12540960" y="3656160"/>
            <a:ext cx="273924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Дополнительная расширенная палитра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3" name="Группа 33"/>
          <p:cNvGrpSpPr/>
          <p:nvPr/>
        </p:nvGrpSpPr>
        <p:grpSpPr>
          <a:xfrm>
            <a:off x="12383640" y="3963960"/>
            <a:ext cx="3623400" cy="988560"/>
            <a:chOff x="12383640" y="3963960"/>
            <a:chExt cx="3623400" cy="988560"/>
          </a:xfrm>
        </p:grpSpPr>
        <p:sp>
          <p:nvSpPr>
            <p:cNvPr id="34" name="Овал 34"/>
            <p:cNvSpPr/>
            <p:nvPr/>
          </p:nvSpPr>
          <p:spPr>
            <a:xfrm>
              <a:off x="12657960" y="3963960"/>
              <a:ext cx="297360" cy="297360"/>
            </a:xfrm>
            <a:prstGeom prst="ellipse">
              <a:avLst/>
            </a:prstGeom>
            <a:solidFill>
              <a:srgbClr val="9C36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35" name="TextBox 35"/>
            <p:cNvSpPr/>
            <p:nvPr/>
          </p:nvSpPr>
          <p:spPr>
            <a:xfrm>
              <a:off x="1238364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156/54/103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" name="Овал 36"/>
            <p:cNvSpPr/>
            <p:nvPr/>
          </p:nvSpPr>
          <p:spPr>
            <a:xfrm>
              <a:off x="13193640" y="3963960"/>
              <a:ext cx="297360" cy="297360"/>
            </a:xfrm>
            <a:prstGeom prst="ellipse">
              <a:avLst/>
            </a:prstGeom>
            <a:solidFill>
              <a:srgbClr val="AC6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37" name="TextBox 37"/>
            <p:cNvSpPr/>
            <p:nvPr/>
          </p:nvSpPr>
          <p:spPr>
            <a:xfrm>
              <a:off x="1291932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172/98/120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" name="Овал 38"/>
            <p:cNvSpPr/>
            <p:nvPr/>
          </p:nvSpPr>
          <p:spPr>
            <a:xfrm>
              <a:off x="13764960" y="3963960"/>
              <a:ext cx="297360" cy="297360"/>
            </a:xfrm>
            <a:prstGeom prst="ellipse">
              <a:avLst/>
            </a:prstGeom>
            <a:solidFill>
              <a:srgbClr val="D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39" name="TextBox 39"/>
            <p:cNvSpPr/>
            <p:nvPr/>
          </p:nvSpPr>
          <p:spPr>
            <a:xfrm>
              <a:off x="1349028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208/139/164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" name="Овал 40"/>
            <p:cNvSpPr/>
            <p:nvPr/>
          </p:nvSpPr>
          <p:spPr>
            <a:xfrm>
              <a:off x="14323680" y="3963960"/>
              <a:ext cx="297360" cy="297360"/>
            </a:xfrm>
            <a:prstGeom prst="ellipse">
              <a:avLst/>
            </a:prstGeom>
            <a:solidFill>
              <a:srgbClr val="DECC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41" name="TextBox 41"/>
            <p:cNvSpPr/>
            <p:nvPr/>
          </p:nvSpPr>
          <p:spPr>
            <a:xfrm>
              <a:off x="1404900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222/204/8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" name="Овал 42"/>
            <p:cNvSpPr/>
            <p:nvPr/>
          </p:nvSpPr>
          <p:spPr>
            <a:xfrm>
              <a:off x="14876640" y="3963960"/>
              <a:ext cx="297360" cy="297360"/>
            </a:xfrm>
            <a:prstGeom prst="ellipse">
              <a:avLst/>
            </a:prstGeom>
            <a:solidFill>
              <a:srgbClr val="D0D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43" name="TextBox 43"/>
            <p:cNvSpPr/>
            <p:nvPr/>
          </p:nvSpPr>
          <p:spPr>
            <a:xfrm>
              <a:off x="1460232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208/222/84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" name="Овал 44"/>
            <p:cNvSpPr/>
            <p:nvPr/>
          </p:nvSpPr>
          <p:spPr>
            <a:xfrm>
              <a:off x="15435360" y="3963960"/>
              <a:ext cx="297360" cy="297360"/>
            </a:xfrm>
            <a:prstGeom prst="ellipse">
              <a:avLst/>
            </a:prstGeom>
            <a:solidFill>
              <a:srgbClr val="E6ED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45" name="TextBox 45"/>
            <p:cNvSpPr/>
            <p:nvPr/>
          </p:nvSpPr>
          <p:spPr>
            <a:xfrm>
              <a:off x="1516068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230/237/133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" name="Овал 46"/>
            <p:cNvSpPr/>
            <p:nvPr/>
          </p:nvSpPr>
          <p:spPr>
            <a:xfrm>
              <a:off x="12657960" y="4483440"/>
              <a:ext cx="297360" cy="297360"/>
            </a:xfrm>
            <a:prstGeom prst="ellipse">
              <a:avLst/>
            </a:prstGeom>
            <a:solidFill>
              <a:srgbClr val="603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47" name="TextBox 47"/>
            <p:cNvSpPr/>
            <p:nvPr/>
          </p:nvSpPr>
          <p:spPr>
            <a:xfrm>
              <a:off x="1238364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96/55/158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" name="Овал 48"/>
            <p:cNvSpPr/>
            <p:nvPr/>
          </p:nvSpPr>
          <p:spPr>
            <a:xfrm>
              <a:off x="13193640" y="4483440"/>
              <a:ext cx="297360" cy="297360"/>
            </a:xfrm>
            <a:prstGeom prst="ellipse">
              <a:avLst/>
            </a:prstGeom>
            <a:solidFill>
              <a:srgbClr val="896C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49" name="TextBox 49"/>
            <p:cNvSpPr/>
            <p:nvPr/>
          </p:nvSpPr>
          <p:spPr>
            <a:xfrm>
              <a:off x="1291932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137/108/196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" name="Овал 50"/>
            <p:cNvSpPr/>
            <p:nvPr/>
          </p:nvSpPr>
          <p:spPr>
            <a:xfrm>
              <a:off x="13764960" y="4483440"/>
              <a:ext cx="297360" cy="297360"/>
            </a:xfrm>
            <a:prstGeom prst="ellipse">
              <a:avLst/>
            </a:prstGeom>
            <a:solidFill>
              <a:srgbClr val="B89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51" name="TextBox 51"/>
            <p:cNvSpPr/>
            <p:nvPr/>
          </p:nvSpPr>
          <p:spPr>
            <a:xfrm>
              <a:off x="1349028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184/158/255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" name="Овал 52"/>
            <p:cNvSpPr/>
            <p:nvPr/>
          </p:nvSpPr>
          <p:spPr>
            <a:xfrm>
              <a:off x="14323680" y="4483440"/>
              <a:ext cx="297360" cy="297360"/>
            </a:xfrm>
            <a:prstGeom prst="ellipse">
              <a:avLst/>
            </a:prstGeom>
            <a:solidFill>
              <a:srgbClr val="99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53" name="TextBox 53"/>
            <p:cNvSpPr/>
            <p:nvPr/>
          </p:nvSpPr>
          <p:spPr>
            <a:xfrm>
              <a:off x="1404900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153/28/28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" name="Овал 54"/>
            <p:cNvSpPr/>
            <p:nvPr/>
          </p:nvSpPr>
          <p:spPr>
            <a:xfrm>
              <a:off x="14876640" y="4483440"/>
              <a:ext cx="297360" cy="297360"/>
            </a:xfrm>
            <a:prstGeom prst="ellipse">
              <a:avLst/>
            </a:prstGeom>
            <a:solidFill>
              <a:srgbClr val="DE3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55" name="TextBox 55"/>
            <p:cNvSpPr/>
            <p:nvPr/>
          </p:nvSpPr>
          <p:spPr>
            <a:xfrm>
              <a:off x="1460232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222/49/49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" name="Овал 56"/>
            <p:cNvSpPr/>
            <p:nvPr/>
          </p:nvSpPr>
          <p:spPr>
            <a:xfrm>
              <a:off x="15435360" y="4483440"/>
              <a:ext cx="297360" cy="297360"/>
            </a:xfrm>
            <a:prstGeom prst="ellipse">
              <a:avLst/>
            </a:prstGeom>
            <a:solidFill>
              <a:srgbClr val="E6B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57" name="TextBox 57"/>
            <p:cNvSpPr/>
            <p:nvPr/>
          </p:nvSpPr>
          <p:spPr>
            <a:xfrm>
              <a:off x="1516068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230/176/168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58" name="TextBox 58"/>
          <p:cNvSpPr/>
          <p:nvPr/>
        </p:nvSpPr>
        <p:spPr>
          <a:xfrm>
            <a:off x="12540960" y="2018520"/>
            <a:ext cx="273924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Разбеленная палитра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9" name="Группа 59"/>
          <p:cNvGrpSpPr/>
          <p:nvPr/>
        </p:nvGrpSpPr>
        <p:grpSpPr>
          <a:xfrm>
            <a:off x="12383640" y="2326320"/>
            <a:ext cx="3065040" cy="469080"/>
            <a:chOff x="12383640" y="2326320"/>
            <a:chExt cx="3065040" cy="469080"/>
          </a:xfrm>
        </p:grpSpPr>
        <p:sp>
          <p:nvSpPr>
            <p:cNvPr id="60" name="Овал 60"/>
            <p:cNvSpPr/>
            <p:nvPr/>
          </p:nvSpPr>
          <p:spPr>
            <a:xfrm>
              <a:off x="12657960" y="2326320"/>
              <a:ext cx="297360" cy="297360"/>
            </a:xfrm>
            <a:prstGeom prst="ellipse">
              <a:avLst/>
            </a:prstGeom>
            <a:solidFill>
              <a:srgbClr val="DED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61" name="TextBox 61"/>
            <p:cNvSpPr/>
            <p:nvPr/>
          </p:nvSpPr>
          <p:spPr>
            <a:xfrm>
              <a:off x="1238364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217/216/235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" name="Овал 62"/>
            <p:cNvSpPr/>
            <p:nvPr/>
          </p:nvSpPr>
          <p:spPr>
            <a:xfrm>
              <a:off x="13193640" y="2326320"/>
              <a:ext cx="297360" cy="297360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63" name="TextBox 63"/>
            <p:cNvSpPr/>
            <p:nvPr/>
          </p:nvSpPr>
          <p:spPr>
            <a:xfrm>
              <a:off x="1291932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207/232/255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" name="Овал 64"/>
            <p:cNvSpPr/>
            <p:nvPr/>
          </p:nvSpPr>
          <p:spPr>
            <a:xfrm>
              <a:off x="13764960" y="2326320"/>
              <a:ext cx="297360" cy="297360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65" name="TextBox 65"/>
            <p:cNvSpPr/>
            <p:nvPr/>
          </p:nvSpPr>
          <p:spPr>
            <a:xfrm>
              <a:off x="1349028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235/235/235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" name="Овал 66"/>
            <p:cNvSpPr/>
            <p:nvPr/>
          </p:nvSpPr>
          <p:spPr>
            <a:xfrm>
              <a:off x="14323680" y="2326320"/>
              <a:ext cx="297360" cy="297360"/>
            </a:xfrm>
            <a:prstGeom prst="ellipse">
              <a:avLst/>
            </a:prstGeom>
            <a:solidFill>
              <a:srgbClr val="FC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67" name="TextBox 67"/>
            <p:cNvSpPr/>
            <p:nvPr/>
          </p:nvSpPr>
          <p:spPr>
            <a:xfrm>
              <a:off x="1404900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252/223/215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" name="Овал 68"/>
            <p:cNvSpPr/>
            <p:nvPr/>
          </p:nvSpPr>
          <p:spPr>
            <a:xfrm>
              <a:off x="14876640" y="2326320"/>
              <a:ext cx="297360" cy="297360"/>
            </a:xfrm>
            <a:prstGeom prst="ellipse">
              <a:avLst/>
            </a:prstGeom>
            <a:solidFill>
              <a:srgbClr val="D3F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69" name="TextBox 69"/>
            <p:cNvSpPr/>
            <p:nvPr/>
          </p:nvSpPr>
          <p:spPr>
            <a:xfrm>
              <a:off x="1460232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211/245/226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70" name="TextBox 70"/>
          <p:cNvSpPr/>
          <p:nvPr/>
        </p:nvSpPr>
        <p:spPr>
          <a:xfrm>
            <a:off x="12557880" y="2840040"/>
            <a:ext cx="273924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Палитра для картограмм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71" name="Группа 71"/>
          <p:cNvGrpSpPr/>
          <p:nvPr/>
        </p:nvGrpSpPr>
        <p:grpSpPr>
          <a:xfrm>
            <a:off x="12383640" y="3147840"/>
            <a:ext cx="3623400" cy="469080"/>
            <a:chOff x="12383640" y="3147840"/>
            <a:chExt cx="3623400" cy="469080"/>
          </a:xfrm>
        </p:grpSpPr>
        <p:sp>
          <p:nvSpPr>
            <p:cNvPr id="72" name="Овал 72"/>
            <p:cNvSpPr/>
            <p:nvPr/>
          </p:nvSpPr>
          <p:spPr>
            <a:xfrm>
              <a:off x="12657960" y="3147840"/>
              <a:ext cx="297360" cy="297360"/>
            </a:xfrm>
            <a:prstGeom prst="ellipse">
              <a:avLst/>
            </a:prstGeom>
            <a:solidFill>
              <a:srgbClr val="363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73" name="TextBox 73"/>
            <p:cNvSpPr/>
            <p:nvPr/>
          </p:nvSpPr>
          <p:spPr>
            <a:xfrm>
              <a:off x="1238364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54/49/148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" name="Овал 74"/>
            <p:cNvSpPr/>
            <p:nvPr/>
          </p:nvSpPr>
          <p:spPr>
            <a:xfrm>
              <a:off x="13193640" y="3147840"/>
              <a:ext cx="297360" cy="2973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75" name="TextBox 75"/>
            <p:cNvSpPr/>
            <p:nvPr/>
          </p:nvSpPr>
          <p:spPr>
            <a:xfrm>
              <a:off x="1291932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52/1</a:t>
              </a:r>
              <a:r>
                <a:rPr lang="en-US" sz="700" b="0" strike="noStrike" spc="-1">
                  <a:solidFill>
                    <a:srgbClr val="282A2E"/>
                  </a:solidFill>
                  <a:latin typeface="Arial"/>
                </a:rPr>
                <a:t>1</a:t>
              </a: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1/194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" name="Овал 76"/>
            <p:cNvSpPr/>
            <p:nvPr/>
          </p:nvSpPr>
          <p:spPr>
            <a:xfrm>
              <a:off x="13764960" y="3147840"/>
              <a:ext cx="297360" cy="29736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77" name="TextBox 77"/>
            <p:cNvSpPr/>
            <p:nvPr/>
          </p:nvSpPr>
          <p:spPr>
            <a:xfrm>
              <a:off x="1349028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125/187/252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" name="Овал 78"/>
            <p:cNvSpPr/>
            <p:nvPr/>
          </p:nvSpPr>
          <p:spPr>
            <a:xfrm>
              <a:off x="14323680" y="3147840"/>
              <a:ext cx="297360" cy="297360"/>
            </a:xfrm>
            <a:prstGeom prst="ellipse">
              <a:avLst/>
            </a:prstGeom>
            <a:solidFill>
              <a:srgbClr val="A9D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79" name="TextBox 79"/>
            <p:cNvSpPr/>
            <p:nvPr/>
          </p:nvSpPr>
          <p:spPr>
            <a:xfrm>
              <a:off x="1404900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169/211/253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" name="Овал 80"/>
            <p:cNvSpPr/>
            <p:nvPr/>
          </p:nvSpPr>
          <p:spPr>
            <a:xfrm>
              <a:off x="14876640" y="3147840"/>
              <a:ext cx="297360" cy="297360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81" name="TextBox 81"/>
            <p:cNvSpPr/>
            <p:nvPr/>
          </p:nvSpPr>
          <p:spPr>
            <a:xfrm>
              <a:off x="1460232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207/232/255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" name="Овал 82"/>
            <p:cNvSpPr/>
            <p:nvPr/>
          </p:nvSpPr>
          <p:spPr>
            <a:xfrm>
              <a:off x="15435360" y="3147840"/>
              <a:ext cx="297360" cy="29736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83" name="TextBox 83"/>
            <p:cNvSpPr/>
            <p:nvPr/>
          </p:nvSpPr>
          <p:spPr>
            <a:xfrm>
              <a:off x="1516068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191/191/191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84" name="Рисунок 84"/>
          <p:cNvPicPr/>
          <p:nvPr/>
        </p:nvPicPr>
        <p:blipFill>
          <a:blip r:embed="rId4"/>
          <a:stretch/>
        </p:blipFill>
        <p:spPr>
          <a:xfrm>
            <a:off x="736560" y="577080"/>
            <a:ext cx="2962080" cy="1109160"/>
          </a:xfrm>
          <a:prstGeom prst="rect">
            <a:avLst/>
          </a:prstGeom>
          <a:ln w="0">
            <a:noFill/>
          </a:ln>
        </p:spPr>
      </p:pic>
      <p:sp>
        <p:nvSpPr>
          <p:cNvPr id="85" name="Дата 3"/>
          <p:cNvSpPr/>
          <p:nvPr/>
        </p:nvSpPr>
        <p:spPr>
          <a:xfrm>
            <a:off x="923400" y="5834880"/>
            <a:ext cx="971640" cy="36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200" b="1" strike="noStrike" spc="-1">
              <a:solidFill>
                <a:srgbClr val="363194"/>
              </a:solidFill>
              <a:latin typeface="Arial"/>
            </a:endParaRPr>
          </a:p>
        </p:txBody>
      </p:sp>
      <p:sp>
        <p:nvSpPr>
          <p:cNvPr id="86" name="PlaceHolder 1"/>
          <p:cNvSpPr>
            <a:spLocks noGrp="1"/>
          </p:cNvSpPr>
          <p:nvPr>
            <p:ph type="ftr" idx="1"/>
          </p:nvPr>
        </p:nvSpPr>
        <p:spPr>
          <a:xfrm>
            <a:off x="2051640" y="580248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87" name="PlaceHolder 2"/>
          <p:cNvSpPr>
            <a:spLocks noGrp="1"/>
          </p:cNvSpPr>
          <p:nvPr>
            <p:ph type="dt" idx="2"/>
          </p:nvPr>
        </p:nvSpPr>
        <p:spPr>
          <a:xfrm>
            <a:off x="937080" y="5802480"/>
            <a:ext cx="1002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88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Прямоугольник 1"/>
          <p:cNvSpPr/>
          <p:nvPr/>
        </p:nvSpPr>
        <p:spPr>
          <a:xfrm>
            <a:off x="12400920" y="0"/>
            <a:ext cx="3591720" cy="5064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792" name="TextBox 2"/>
          <p:cNvSpPr/>
          <p:nvPr/>
        </p:nvSpPr>
        <p:spPr>
          <a:xfrm>
            <a:off x="12557880" y="5400"/>
            <a:ext cx="186048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Основная палитра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793" name="Группа 3"/>
          <p:cNvGrpSpPr/>
          <p:nvPr/>
        </p:nvGrpSpPr>
        <p:grpSpPr>
          <a:xfrm>
            <a:off x="12383640" y="313200"/>
            <a:ext cx="2511720" cy="469080"/>
            <a:chOff x="12383640" y="313200"/>
            <a:chExt cx="2511720" cy="469080"/>
          </a:xfrm>
        </p:grpSpPr>
        <p:sp>
          <p:nvSpPr>
            <p:cNvPr id="794" name="Овал 4"/>
            <p:cNvSpPr/>
            <p:nvPr/>
          </p:nvSpPr>
          <p:spPr>
            <a:xfrm>
              <a:off x="12657960" y="313200"/>
              <a:ext cx="297360" cy="2973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795" name="TextBox 5"/>
            <p:cNvSpPr/>
            <p:nvPr/>
          </p:nvSpPr>
          <p:spPr>
            <a:xfrm>
              <a:off x="12383640" y="5860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US" sz="700" b="0" strike="noStrike" spc="-1">
                  <a:solidFill>
                    <a:srgbClr val="282A2E"/>
                  </a:solidFill>
                  <a:latin typeface="Arial"/>
                </a:rPr>
                <a:t>54</a:t>
              </a: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/</a:t>
              </a:r>
              <a:r>
                <a:rPr lang="en-US" sz="700" b="0" strike="noStrike" spc="-1">
                  <a:solidFill>
                    <a:srgbClr val="282A2E"/>
                  </a:solidFill>
                  <a:latin typeface="Arial"/>
                </a:rPr>
                <a:t>4</a:t>
              </a: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9/</a:t>
              </a:r>
              <a:r>
                <a:rPr lang="en-US" sz="700" b="0" strike="noStrike" spc="-1">
                  <a:solidFill>
                    <a:srgbClr val="282A2E"/>
                  </a:solidFill>
                  <a:latin typeface="Arial"/>
                </a:rPr>
                <a:t>148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6" name="Овал 6"/>
            <p:cNvSpPr/>
            <p:nvPr/>
          </p:nvSpPr>
          <p:spPr>
            <a:xfrm>
              <a:off x="13193640" y="313200"/>
              <a:ext cx="297360" cy="297360"/>
            </a:xfrm>
            <a:prstGeom prst="ellipse">
              <a:avLst/>
            </a:prstGeom>
            <a:solidFill>
              <a:srgbClr val="7DBB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797" name="TextBox 8"/>
            <p:cNvSpPr/>
            <p:nvPr/>
          </p:nvSpPr>
          <p:spPr>
            <a:xfrm>
              <a:off x="12919320" y="5860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125/187/252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8" name="Овал 9"/>
            <p:cNvSpPr/>
            <p:nvPr/>
          </p:nvSpPr>
          <p:spPr>
            <a:xfrm>
              <a:off x="13764960" y="313200"/>
              <a:ext cx="297360" cy="2973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799" name="TextBox 10"/>
            <p:cNvSpPr/>
            <p:nvPr/>
          </p:nvSpPr>
          <p:spPr>
            <a:xfrm>
              <a:off x="13490280" y="5860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40/42/46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0" name="Овал 11"/>
            <p:cNvSpPr/>
            <p:nvPr/>
          </p:nvSpPr>
          <p:spPr>
            <a:xfrm>
              <a:off x="14323680" y="313200"/>
              <a:ext cx="297360" cy="29736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801" name="TextBox 12"/>
            <p:cNvSpPr/>
            <p:nvPr/>
          </p:nvSpPr>
          <p:spPr>
            <a:xfrm>
              <a:off x="14049000" y="5860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255/255/255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802" name="TextBox 13"/>
          <p:cNvSpPr/>
          <p:nvPr/>
        </p:nvSpPr>
        <p:spPr>
          <a:xfrm>
            <a:off x="12557880" y="785520"/>
            <a:ext cx="186048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Расширенная палитра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803" name="Группа 14"/>
          <p:cNvGrpSpPr/>
          <p:nvPr/>
        </p:nvGrpSpPr>
        <p:grpSpPr>
          <a:xfrm>
            <a:off x="12383640" y="1093320"/>
            <a:ext cx="3623400" cy="947160"/>
            <a:chOff x="12383640" y="1093320"/>
            <a:chExt cx="3623400" cy="947160"/>
          </a:xfrm>
        </p:grpSpPr>
        <p:sp>
          <p:nvSpPr>
            <p:cNvPr id="804" name="Овал 15"/>
            <p:cNvSpPr/>
            <p:nvPr/>
          </p:nvSpPr>
          <p:spPr>
            <a:xfrm>
              <a:off x="12657960" y="1093320"/>
              <a:ext cx="297360" cy="2973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805" name="TextBox 16"/>
            <p:cNvSpPr/>
            <p:nvPr/>
          </p:nvSpPr>
          <p:spPr>
            <a:xfrm>
              <a:off x="1238364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52/111/194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6" name="Овал 17"/>
            <p:cNvSpPr/>
            <p:nvPr/>
          </p:nvSpPr>
          <p:spPr>
            <a:xfrm>
              <a:off x="13193640" y="1093320"/>
              <a:ext cx="297360" cy="297360"/>
            </a:xfrm>
            <a:prstGeom prst="ellipse">
              <a:avLst/>
            </a:prstGeom>
            <a:solidFill>
              <a:srgbClr val="8383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807" name="TextBox 18"/>
            <p:cNvSpPr/>
            <p:nvPr/>
          </p:nvSpPr>
          <p:spPr>
            <a:xfrm>
              <a:off x="1291932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131/131/131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8" name="Овал 19"/>
            <p:cNvSpPr/>
            <p:nvPr/>
          </p:nvSpPr>
          <p:spPr>
            <a:xfrm>
              <a:off x="13764960" y="1093320"/>
              <a:ext cx="297360" cy="29736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809" name="TextBox 20"/>
            <p:cNvSpPr/>
            <p:nvPr/>
          </p:nvSpPr>
          <p:spPr>
            <a:xfrm>
              <a:off x="1349028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191/191/191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0" name="Овал 21"/>
            <p:cNvSpPr/>
            <p:nvPr/>
          </p:nvSpPr>
          <p:spPr>
            <a:xfrm>
              <a:off x="14323680" y="1093320"/>
              <a:ext cx="297360" cy="297360"/>
            </a:xfrm>
            <a:prstGeom prst="ellipse">
              <a:avLst/>
            </a:prstGeom>
            <a:solidFill>
              <a:srgbClr val="E36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811" name="TextBox 22"/>
            <p:cNvSpPr/>
            <p:nvPr/>
          </p:nvSpPr>
          <p:spPr>
            <a:xfrm>
              <a:off x="1404900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227/104/70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2" name="Овал 23"/>
            <p:cNvSpPr/>
            <p:nvPr/>
          </p:nvSpPr>
          <p:spPr>
            <a:xfrm>
              <a:off x="14876640" y="1093320"/>
              <a:ext cx="297360" cy="297360"/>
            </a:xfrm>
            <a:prstGeom prst="ellipse">
              <a:avLst/>
            </a:prstGeom>
            <a:solidFill>
              <a:srgbClr val="FFA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813" name="TextBox 24"/>
            <p:cNvSpPr/>
            <p:nvPr/>
          </p:nvSpPr>
          <p:spPr>
            <a:xfrm>
              <a:off x="1460232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255/169/112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4" name="Овал 25"/>
            <p:cNvSpPr/>
            <p:nvPr/>
          </p:nvSpPr>
          <p:spPr>
            <a:xfrm>
              <a:off x="15435360" y="1093320"/>
              <a:ext cx="297360" cy="297360"/>
            </a:xfrm>
            <a:prstGeom prst="ellipse">
              <a:avLst/>
            </a:prstGeom>
            <a:solidFill>
              <a:srgbClr val="FFD7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815" name="TextBox 26"/>
            <p:cNvSpPr/>
            <p:nvPr/>
          </p:nvSpPr>
          <p:spPr>
            <a:xfrm>
              <a:off x="1516068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255/215/172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6" name="Овал 27"/>
            <p:cNvSpPr/>
            <p:nvPr/>
          </p:nvSpPr>
          <p:spPr>
            <a:xfrm>
              <a:off x="12657960" y="1571400"/>
              <a:ext cx="297360" cy="297360"/>
            </a:xfrm>
            <a:prstGeom prst="ellipse">
              <a:avLst/>
            </a:prstGeom>
            <a:solidFill>
              <a:srgbClr val="578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817" name="TextBox 28"/>
            <p:cNvSpPr/>
            <p:nvPr/>
          </p:nvSpPr>
          <p:spPr>
            <a:xfrm>
              <a:off x="12383640" y="18442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87/140/123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8" name="Овал 29"/>
            <p:cNvSpPr/>
            <p:nvPr/>
          </p:nvSpPr>
          <p:spPr>
            <a:xfrm>
              <a:off x="13193640" y="1571400"/>
              <a:ext cx="297360" cy="297360"/>
            </a:xfrm>
            <a:prstGeom prst="ellipse">
              <a:avLst/>
            </a:prstGeom>
            <a:solidFill>
              <a:srgbClr val="46A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819" name="TextBox 30"/>
            <p:cNvSpPr/>
            <p:nvPr/>
          </p:nvSpPr>
          <p:spPr>
            <a:xfrm>
              <a:off x="12919320" y="18442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70/170/152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0" name="Овал 31"/>
            <p:cNvSpPr/>
            <p:nvPr/>
          </p:nvSpPr>
          <p:spPr>
            <a:xfrm>
              <a:off x="13764960" y="1571400"/>
              <a:ext cx="297360" cy="297360"/>
            </a:xfrm>
            <a:prstGeom prst="ellipse">
              <a:avLst/>
            </a:prstGeom>
            <a:solidFill>
              <a:srgbClr val="A1D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821" name="TextBox 32"/>
            <p:cNvSpPr/>
            <p:nvPr/>
          </p:nvSpPr>
          <p:spPr>
            <a:xfrm>
              <a:off x="13490280" y="18442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161/220/188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822" name="TextBox 33"/>
          <p:cNvSpPr/>
          <p:nvPr/>
        </p:nvSpPr>
        <p:spPr>
          <a:xfrm>
            <a:off x="12540960" y="3656160"/>
            <a:ext cx="273924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Дополнительная расширенная палитра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823" name="Группа 34"/>
          <p:cNvGrpSpPr/>
          <p:nvPr/>
        </p:nvGrpSpPr>
        <p:grpSpPr>
          <a:xfrm>
            <a:off x="12383640" y="3963960"/>
            <a:ext cx="3623400" cy="988560"/>
            <a:chOff x="12383640" y="3963960"/>
            <a:chExt cx="3623400" cy="988560"/>
          </a:xfrm>
        </p:grpSpPr>
        <p:sp>
          <p:nvSpPr>
            <p:cNvPr id="824" name="Овал 35"/>
            <p:cNvSpPr/>
            <p:nvPr/>
          </p:nvSpPr>
          <p:spPr>
            <a:xfrm>
              <a:off x="12657960" y="3963960"/>
              <a:ext cx="297360" cy="297360"/>
            </a:xfrm>
            <a:prstGeom prst="ellipse">
              <a:avLst/>
            </a:prstGeom>
            <a:solidFill>
              <a:srgbClr val="9C36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825" name="TextBox 36"/>
            <p:cNvSpPr/>
            <p:nvPr/>
          </p:nvSpPr>
          <p:spPr>
            <a:xfrm>
              <a:off x="1238364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156/54/103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6" name="Овал 37"/>
            <p:cNvSpPr/>
            <p:nvPr/>
          </p:nvSpPr>
          <p:spPr>
            <a:xfrm>
              <a:off x="13193640" y="3963960"/>
              <a:ext cx="297360" cy="297360"/>
            </a:xfrm>
            <a:prstGeom prst="ellipse">
              <a:avLst/>
            </a:prstGeom>
            <a:solidFill>
              <a:srgbClr val="AC6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827" name="TextBox 38"/>
            <p:cNvSpPr/>
            <p:nvPr/>
          </p:nvSpPr>
          <p:spPr>
            <a:xfrm>
              <a:off x="1291932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172/98/120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8" name="Овал 39"/>
            <p:cNvSpPr/>
            <p:nvPr/>
          </p:nvSpPr>
          <p:spPr>
            <a:xfrm>
              <a:off x="13764960" y="3963960"/>
              <a:ext cx="297360" cy="297360"/>
            </a:xfrm>
            <a:prstGeom prst="ellipse">
              <a:avLst/>
            </a:prstGeom>
            <a:solidFill>
              <a:srgbClr val="D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829" name="TextBox 40"/>
            <p:cNvSpPr/>
            <p:nvPr/>
          </p:nvSpPr>
          <p:spPr>
            <a:xfrm>
              <a:off x="1349028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208/139/164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0" name="Овал 41"/>
            <p:cNvSpPr/>
            <p:nvPr/>
          </p:nvSpPr>
          <p:spPr>
            <a:xfrm>
              <a:off x="14323680" y="3963960"/>
              <a:ext cx="297360" cy="297360"/>
            </a:xfrm>
            <a:prstGeom prst="ellipse">
              <a:avLst/>
            </a:prstGeom>
            <a:solidFill>
              <a:srgbClr val="DECC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831" name="TextBox 42"/>
            <p:cNvSpPr/>
            <p:nvPr/>
          </p:nvSpPr>
          <p:spPr>
            <a:xfrm>
              <a:off x="1404900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222/204/8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2" name="Овал 43"/>
            <p:cNvSpPr/>
            <p:nvPr/>
          </p:nvSpPr>
          <p:spPr>
            <a:xfrm>
              <a:off x="14876640" y="3963960"/>
              <a:ext cx="297360" cy="297360"/>
            </a:xfrm>
            <a:prstGeom prst="ellipse">
              <a:avLst/>
            </a:prstGeom>
            <a:solidFill>
              <a:srgbClr val="D0D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833" name="TextBox 44"/>
            <p:cNvSpPr/>
            <p:nvPr/>
          </p:nvSpPr>
          <p:spPr>
            <a:xfrm>
              <a:off x="1460232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208/222/84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4" name="Овал 45"/>
            <p:cNvSpPr/>
            <p:nvPr/>
          </p:nvSpPr>
          <p:spPr>
            <a:xfrm>
              <a:off x="15435360" y="3963960"/>
              <a:ext cx="297360" cy="297360"/>
            </a:xfrm>
            <a:prstGeom prst="ellipse">
              <a:avLst/>
            </a:prstGeom>
            <a:solidFill>
              <a:srgbClr val="E6ED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835" name="TextBox 46"/>
            <p:cNvSpPr/>
            <p:nvPr/>
          </p:nvSpPr>
          <p:spPr>
            <a:xfrm>
              <a:off x="1516068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230/237/133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6" name="Овал 47"/>
            <p:cNvSpPr/>
            <p:nvPr/>
          </p:nvSpPr>
          <p:spPr>
            <a:xfrm>
              <a:off x="12657960" y="4483440"/>
              <a:ext cx="297360" cy="297360"/>
            </a:xfrm>
            <a:prstGeom prst="ellipse">
              <a:avLst/>
            </a:prstGeom>
            <a:solidFill>
              <a:srgbClr val="603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837" name="TextBox 48"/>
            <p:cNvSpPr/>
            <p:nvPr/>
          </p:nvSpPr>
          <p:spPr>
            <a:xfrm>
              <a:off x="1238364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96/55/158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8" name="Овал 49"/>
            <p:cNvSpPr/>
            <p:nvPr/>
          </p:nvSpPr>
          <p:spPr>
            <a:xfrm>
              <a:off x="13193640" y="4483440"/>
              <a:ext cx="297360" cy="297360"/>
            </a:xfrm>
            <a:prstGeom prst="ellipse">
              <a:avLst/>
            </a:prstGeom>
            <a:solidFill>
              <a:srgbClr val="896C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839" name="TextBox 50"/>
            <p:cNvSpPr/>
            <p:nvPr/>
          </p:nvSpPr>
          <p:spPr>
            <a:xfrm>
              <a:off x="1291932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137/108/196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0" name="Овал 51"/>
            <p:cNvSpPr/>
            <p:nvPr/>
          </p:nvSpPr>
          <p:spPr>
            <a:xfrm>
              <a:off x="13764960" y="4483440"/>
              <a:ext cx="297360" cy="297360"/>
            </a:xfrm>
            <a:prstGeom prst="ellipse">
              <a:avLst/>
            </a:prstGeom>
            <a:solidFill>
              <a:srgbClr val="B89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841" name="TextBox 52"/>
            <p:cNvSpPr/>
            <p:nvPr/>
          </p:nvSpPr>
          <p:spPr>
            <a:xfrm>
              <a:off x="1349028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184/158/255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2" name="Овал 53"/>
            <p:cNvSpPr/>
            <p:nvPr/>
          </p:nvSpPr>
          <p:spPr>
            <a:xfrm>
              <a:off x="14323680" y="4483440"/>
              <a:ext cx="297360" cy="297360"/>
            </a:xfrm>
            <a:prstGeom prst="ellipse">
              <a:avLst/>
            </a:prstGeom>
            <a:solidFill>
              <a:srgbClr val="99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843" name="TextBox 54"/>
            <p:cNvSpPr/>
            <p:nvPr/>
          </p:nvSpPr>
          <p:spPr>
            <a:xfrm>
              <a:off x="1404900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153/28/28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4" name="Овал 55"/>
            <p:cNvSpPr/>
            <p:nvPr/>
          </p:nvSpPr>
          <p:spPr>
            <a:xfrm>
              <a:off x="14876640" y="4483440"/>
              <a:ext cx="297360" cy="297360"/>
            </a:xfrm>
            <a:prstGeom prst="ellipse">
              <a:avLst/>
            </a:prstGeom>
            <a:solidFill>
              <a:srgbClr val="DE3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845" name="TextBox 56"/>
            <p:cNvSpPr/>
            <p:nvPr/>
          </p:nvSpPr>
          <p:spPr>
            <a:xfrm>
              <a:off x="1460232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222/49/49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6" name="Овал 57"/>
            <p:cNvSpPr/>
            <p:nvPr/>
          </p:nvSpPr>
          <p:spPr>
            <a:xfrm>
              <a:off x="15435360" y="4483440"/>
              <a:ext cx="297360" cy="297360"/>
            </a:xfrm>
            <a:prstGeom prst="ellipse">
              <a:avLst/>
            </a:prstGeom>
            <a:solidFill>
              <a:srgbClr val="E6B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847" name="TextBox 58"/>
            <p:cNvSpPr/>
            <p:nvPr/>
          </p:nvSpPr>
          <p:spPr>
            <a:xfrm>
              <a:off x="1516068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230/176/168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848" name="TextBox 59"/>
          <p:cNvSpPr/>
          <p:nvPr/>
        </p:nvSpPr>
        <p:spPr>
          <a:xfrm>
            <a:off x="12540960" y="2018520"/>
            <a:ext cx="273924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Разбеленная палитра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849" name="Группа 60"/>
          <p:cNvGrpSpPr/>
          <p:nvPr/>
        </p:nvGrpSpPr>
        <p:grpSpPr>
          <a:xfrm>
            <a:off x="12383640" y="2326320"/>
            <a:ext cx="3065040" cy="469080"/>
            <a:chOff x="12383640" y="2326320"/>
            <a:chExt cx="3065040" cy="469080"/>
          </a:xfrm>
        </p:grpSpPr>
        <p:sp>
          <p:nvSpPr>
            <p:cNvPr id="850" name="Овал 61"/>
            <p:cNvSpPr/>
            <p:nvPr/>
          </p:nvSpPr>
          <p:spPr>
            <a:xfrm>
              <a:off x="12657960" y="2326320"/>
              <a:ext cx="297360" cy="297360"/>
            </a:xfrm>
            <a:prstGeom prst="ellipse">
              <a:avLst/>
            </a:prstGeom>
            <a:solidFill>
              <a:srgbClr val="DED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851" name="TextBox 62"/>
            <p:cNvSpPr/>
            <p:nvPr/>
          </p:nvSpPr>
          <p:spPr>
            <a:xfrm>
              <a:off x="1238364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217/216/235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52" name="Овал 63"/>
            <p:cNvSpPr/>
            <p:nvPr/>
          </p:nvSpPr>
          <p:spPr>
            <a:xfrm>
              <a:off x="13193640" y="2326320"/>
              <a:ext cx="297360" cy="297360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853" name="TextBox 64"/>
            <p:cNvSpPr/>
            <p:nvPr/>
          </p:nvSpPr>
          <p:spPr>
            <a:xfrm>
              <a:off x="1291932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207/232/255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54" name="Овал 65"/>
            <p:cNvSpPr/>
            <p:nvPr/>
          </p:nvSpPr>
          <p:spPr>
            <a:xfrm>
              <a:off x="13764960" y="2326320"/>
              <a:ext cx="297360" cy="297360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855" name="TextBox 66"/>
            <p:cNvSpPr/>
            <p:nvPr/>
          </p:nvSpPr>
          <p:spPr>
            <a:xfrm>
              <a:off x="1349028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235/235/235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56" name="Овал 67"/>
            <p:cNvSpPr/>
            <p:nvPr/>
          </p:nvSpPr>
          <p:spPr>
            <a:xfrm>
              <a:off x="14323680" y="2326320"/>
              <a:ext cx="297360" cy="297360"/>
            </a:xfrm>
            <a:prstGeom prst="ellipse">
              <a:avLst/>
            </a:prstGeom>
            <a:solidFill>
              <a:srgbClr val="FC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857" name="TextBox 68"/>
            <p:cNvSpPr/>
            <p:nvPr/>
          </p:nvSpPr>
          <p:spPr>
            <a:xfrm>
              <a:off x="1404900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252/223/215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58" name="Овал 69"/>
            <p:cNvSpPr/>
            <p:nvPr/>
          </p:nvSpPr>
          <p:spPr>
            <a:xfrm>
              <a:off x="14876640" y="2326320"/>
              <a:ext cx="297360" cy="297360"/>
            </a:xfrm>
            <a:prstGeom prst="ellipse">
              <a:avLst/>
            </a:prstGeom>
            <a:solidFill>
              <a:srgbClr val="D3F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859" name="TextBox 70"/>
            <p:cNvSpPr/>
            <p:nvPr/>
          </p:nvSpPr>
          <p:spPr>
            <a:xfrm>
              <a:off x="1460232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211/245/226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860" name="TextBox 71"/>
          <p:cNvSpPr/>
          <p:nvPr/>
        </p:nvSpPr>
        <p:spPr>
          <a:xfrm>
            <a:off x="12557880" y="2840040"/>
            <a:ext cx="273924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Палитра для картограмм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861" name="Группа 72"/>
          <p:cNvGrpSpPr/>
          <p:nvPr/>
        </p:nvGrpSpPr>
        <p:grpSpPr>
          <a:xfrm>
            <a:off x="12383640" y="3147840"/>
            <a:ext cx="3623400" cy="469080"/>
            <a:chOff x="12383640" y="3147840"/>
            <a:chExt cx="3623400" cy="469080"/>
          </a:xfrm>
        </p:grpSpPr>
        <p:sp>
          <p:nvSpPr>
            <p:cNvPr id="862" name="Овал 73"/>
            <p:cNvSpPr/>
            <p:nvPr/>
          </p:nvSpPr>
          <p:spPr>
            <a:xfrm>
              <a:off x="12657960" y="3147840"/>
              <a:ext cx="297360" cy="297360"/>
            </a:xfrm>
            <a:prstGeom prst="ellipse">
              <a:avLst/>
            </a:prstGeom>
            <a:solidFill>
              <a:srgbClr val="363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863" name="TextBox 74"/>
            <p:cNvSpPr/>
            <p:nvPr/>
          </p:nvSpPr>
          <p:spPr>
            <a:xfrm>
              <a:off x="1238364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54/49/148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64" name="Овал 75"/>
            <p:cNvSpPr/>
            <p:nvPr/>
          </p:nvSpPr>
          <p:spPr>
            <a:xfrm>
              <a:off x="13193640" y="3147840"/>
              <a:ext cx="297360" cy="2973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865" name="TextBox 76"/>
            <p:cNvSpPr/>
            <p:nvPr/>
          </p:nvSpPr>
          <p:spPr>
            <a:xfrm>
              <a:off x="1291932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52/1</a:t>
              </a:r>
              <a:r>
                <a:rPr lang="en-US" sz="700" b="0" strike="noStrike" spc="-1">
                  <a:solidFill>
                    <a:srgbClr val="282A2E"/>
                  </a:solidFill>
                  <a:latin typeface="Arial"/>
                </a:rPr>
                <a:t>1</a:t>
              </a: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1/194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66" name="Овал 77"/>
            <p:cNvSpPr/>
            <p:nvPr/>
          </p:nvSpPr>
          <p:spPr>
            <a:xfrm>
              <a:off x="13764960" y="3147840"/>
              <a:ext cx="297360" cy="29736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867" name="TextBox 78"/>
            <p:cNvSpPr/>
            <p:nvPr/>
          </p:nvSpPr>
          <p:spPr>
            <a:xfrm>
              <a:off x="1349028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125/187/252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68" name="Овал 79"/>
            <p:cNvSpPr/>
            <p:nvPr/>
          </p:nvSpPr>
          <p:spPr>
            <a:xfrm>
              <a:off x="14323680" y="3147840"/>
              <a:ext cx="297360" cy="297360"/>
            </a:xfrm>
            <a:prstGeom prst="ellipse">
              <a:avLst/>
            </a:prstGeom>
            <a:solidFill>
              <a:srgbClr val="A9D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869" name="TextBox 80"/>
            <p:cNvSpPr/>
            <p:nvPr/>
          </p:nvSpPr>
          <p:spPr>
            <a:xfrm>
              <a:off x="1404900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169/211/253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70" name="Овал 81"/>
            <p:cNvSpPr/>
            <p:nvPr/>
          </p:nvSpPr>
          <p:spPr>
            <a:xfrm>
              <a:off x="14876640" y="3147840"/>
              <a:ext cx="297360" cy="297360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871" name="TextBox 82"/>
            <p:cNvSpPr/>
            <p:nvPr/>
          </p:nvSpPr>
          <p:spPr>
            <a:xfrm>
              <a:off x="1460232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207/232/255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72" name="Овал 83"/>
            <p:cNvSpPr/>
            <p:nvPr/>
          </p:nvSpPr>
          <p:spPr>
            <a:xfrm>
              <a:off x="15435360" y="3147840"/>
              <a:ext cx="297360" cy="29736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873" name="TextBox 84"/>
            <p:cNvSpPr/>
            <p:nvPr/>
          </p:nvSpPr>
          <p:spPr>
            <a:xfrm>
              <a:off x="1516068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191/191/191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874" name="Рисунок 87"/>
          <p:cNvPicPr/>
          <p:nvPr/>
        </p:nvPicPr>
        <p:blipFill>
          <a:blip r:embed="rId3"/>
          <a:stretch/>
        </p:blipFill>
        <p:spPr>
          <a:xfrm>
            <a:off x="9635040" y="338040"/>
            <a:ext cx="2257200" cy="451440"/>
          </a:xfrm>
          <a:prstGeom prst="rect">
            <a:avLst/>
          </a:prstGeom>
          <a:ln w="0">
            <a:noFill/>
          </a:ln>
        </p:spPr>
      </p:pic>
      <p:sp>
        <p:nvSpPr>
          <p:cNvPr id="875" name="object 13"/>
          <p:cNvSpPr/>
          <p:nvPr/>
        </p:nvSpPr>
        <p:spPr>
          <a:xfrm>
            <a:off x="0" y="542880"/>
            <a:ext cx="414360" cy="84240"/>
          </a:xfrm>
          <a:custGeom>
            <a:avLst/>
            <a:gdLst>
              <a:gd name="textAreaLeft" fmla="*/ 0 w 414360"/>
              <a:gd name="textAreaRight" fmla="*/ 417600 w 414360"/>
              <a:gd name="textAreaTop" fmla="*/ 0 h 84240"/>
              <a:gd name="textAreaBottom" fmla="*/ 87480 h 84240"/>
            </a:gdLst>
            <a:ahLst/>
            <a:cxnLst/>
            <a:rect l="textAreaLeft" t="textAreaTop" r="textAreaRight" b="textAreaBottom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76" name="Номер слайда 4"/>
          <p:cNvSpPr/>
          <p:nvPr/>
        </p:nvSpPr>
        <p:spPr>
          <a:xfrm>
            <a:off x="9328680" y="6448320"/>
            <a:ext cx="2739960" cy="36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</a:pPr>
            <a:fld id="{8F10765D-F233-4CDD-A019-3D19FFFC6AE4}" type="slidenum">
              <a:rPr lang="ru-RU" sz="1400" b="1" strike="noStrike" spc="-1">
                <a:solidFill>
                  <a:srgbClr val="7DBBFC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7" name="PlaceHolder 1"/>
          <p:cNvSpPr>
            <a:spLocks noGrp="1"/>
          </p:cNvSpPr>
          <p:nvPr>
            <p:ph type="ftr" idx="8"/>
          </p:nvPr>
        </p:nvSpPr>
        <p:spPr>
          <a:xfrm>
            <a:off x="320040" y="6448320"/>
            <a:ext cx="10216080" cy="361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1" strike="noStrike" spc="-1">
                <a:solidFill>
                  <a:srgbClr val="7DBBFC"/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1" strike="noStrike" spc="-1">
                <a:solidFill>
                  <a:srgbClr val="7DBBFC"/>
                </a:solidFill>
                <a:latin typeface="Arial"/>
              </a:rPr>
              <a:t>&lt;нижний колонтитул&gt;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Прямоугольник 1"/>
          <p:cNvSpPr/>
          <p:nvPr/>
        </p:nvSpPr>
        <p:spPr>
          <a:xfrm>
            <a:off x="12400920" y="0"/>
            <a:ext cx="3591720" cy="5064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879" name="TextBox 2"/>
          <p:cNvSpPr/>
          <p:nvPr/>
        </p:nvSpPr>
        <p:spPr>
          <a:xfrm>
            <a:off x="12557880" y="5400"/>
            <a:ext cx="186048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Основная палитра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880" name="Группа 3"/>
          <p:cNvGrpSpPr/>
          <p:nvPr/>
        </p:nvGrpSpPr>
        <p:grpSpPr>
          <a:xfrm>
            <a:off x="12383640" y="313200"/>
            <a:ext cx="2511720" cy="469080"/>
            <a:chOff x="12383640" y="313200"/>
            <a:chExt cx="2511720" cy="469080"/>
          </a:xfrm>
        </p:grpSpPr>
        <p:sp>
          <p:nvSpPr>
            <p:cNvPr id="881" name="Овал 4"/>
            <p:cNvSpPr/>
            <p:nvPr/>
          </p:nvSpPr>
          <p:spPr>
            <a:xfrm>
              <a:off x="12657960" y="313200"/>
              <a:ext cx="297360" cy="2973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882" name="TextBox 5"/>
            <p:cNvSpPr/>
            <p:nvPr/>
          </p:nvSpPr>
          <p:spPr>
            <a:xfrm>
              <a:off x="12383640" y="5860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US" sz="700" b="0" strike="noStrike" spc="-1">
                  <a:solidFill>
                    <a:srgbClr val="282A2E"/>
                  </a:solidFill>
                  <a:latin typeface="Arial"/>
                </a:rPr>
                <a:t>54</a:t>
              </a: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/</a:t>
              </a:r>
              <a:r>
                <a:rPr lang="en-US" sz="700" b="0" strike="noStrike" spc="-1">
                  <a:solidFill>
                    <a:srgbClr val="282A2E"/>
                  </a:solidFill>
                  <a:latin typeface="Arial"/>
                </a:rPr>
                <a:t>4</a:t>
              </a: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9/</a:t>
              </a:r>
              <a:r>
                <a:rPr lang="en-US" sz="700" b="0" strike="noStrike" spc="-1">
                  <a:solidFill>
                    <a:srgbClr val="282A2E"/>
                  </a:solidFill>
                  <a:latin typeface="Arial"/>
                </a:rPr>
                <a:t>148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83" name="Овал 6"/>
            <p:cNvSpPr/>
            <p:nvPr/>
          </p:nvSpPr>
          <p:spPr>
            <a:xfrm>
              <a:off x="13193640" y="313200"/>
              <a:ext cx="297360" cy="297360"/>
            </a:xfrm>
            <a:prstGeom prst="ellipse">
              <a:avLst/>
            </a:prstGeom>
            <a:solidFill>
              <a:srgbClr val="7DBB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884" name="TextBox 8"/>
            <p:cNvSpPr/>
            <p:nvPr/>
          </p:nvSpPr>
          <p:spPr>
            <a:xfrm>
              <a:off x="12919320" y="5860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125/187/252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85" name="Овал 9"/>
            <p:cNvSpPr/>
            <p:nvPr/>
          </p:nvSpPr>
          <p:spPr>
            <a:xfrm>
              <a:off x="13764960" y="313200"/>
              <a:ext cx="297360" cy="2973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886" name="TextBox 10"/>
            <p:cNvSpPr/>
            <p:nvPr/>
          </p:nvSpPr>
          <p:spPr>
            <a:xfrm>
              <a:off x="13490280" y="5860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40/42/46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87" name="Овал 11"/>
            <p:cNvSpPr/>
            <p:nvPr/>
          </p:nvSpPr>
          <p:spPr>
            <a:xfrm>
              <a:off x="14323680" y="313200"/>
              <a:ext cx="297360" cy="29736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888" name="TextBox 12"/>
            <p:cNvSpPr/>
            <p:nvPr/>
          </p:nvSpPr>
          <p:spPr>
            <a:xfrm>
              <a:off x="14049000" y="5860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255/255/255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889" name="TextBox 13"/>
          <p:cNvSpPr/>
          <p:nvPr/>
        </p:nvSpPr>
        <p:spPr>
          <a:xfrm>
            <a:off x="12557880" y="785520"/>
            <a:ext cx="186048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Расширенная палитра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890" name="Группа 14"/>
          <p:cNvGrpSpPr/>
          <p:nvPr/>
        </p:nvGrpSpPr>
        <p:grpSpPr>
          <a:xfrm>
            <a:off x="12383640" y="1093320"/>
            <a:ext cx="3623400" cy="947160"/>
            <a:chOff x="12383640" y="1093320"/>
            <a:chExt cx="3623400" cy="947160"/>
          </a:xfrm>
        </p:grpSpPr>
        <p:sp>
          <p:nvSpPr>
            <p:cNvPr id="891" name="Овал 15"/>
            <p:cNvSpPr/>
            <p:nvPr/>
          </p:nvSpPr>
          <p:spPr>
            <a:xfrm>
              <a:off x="12657960" y="1093320"/>
              <a:ext cx="297360" cy="2973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892" name="TextBox 16"/>
            <p:cNvSpPr/>
            <p:nvPr/>
          </p:nvSpPr>
          <p:spPr>
            <a:xfrm>
              <a:off x="1238364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52/111/194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93" name="Овал 17"/>
            <p:cNvSpPr/>
            <p:nvPr/>
          </p:nvSpPr>
          <p:spPr>
            <a:xfrm>
              <a:off x="13193640" y="1093320"/>
              <a:ext cx="297360" cy="297360"/>
            </a:xfrm>
            <a:prstGeom prst="ellipse">
              <a:avLst/>
            </a:prstGeom>
            <a:solidFill>
              <a:srgbClr val="8383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894" name="TextBox 18"/>
            <p:cNvSpPr/>
            <p:nvPr/>
          </p:nvSpPr>
          <p:spPr>
            <a:xfrm>
              <a:off x="1291932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131/131/131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95" name="Овал 19"/>
            <p:cNvSpPr/>
            <p:nvPr/>
          </p:nvSpPr>
          <p:spPr>
            <a:xfrm>
              <a:off x="13764960" y="1093320"/>
              <a:ext cx="297360" cy="29736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896" name="TextBox 20"/>
            <p:cNvSpPr/>
            <p:nvPr/>
          </p:nvSpPr>
          <p:spPr>
            <a:xfrm>
              <a:off x="1349028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191/191/191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97" name="Овал 21"/>
            <p:cNvSpPr/>
            <p:nvPr/>
          </p:nvSpPr>
          <p:spPr>
            <a:xfrm>
              <a:off x="14323680" y="1093320"/>
              <a:ext cx="297360" cy="297360"/>
            </a:xfrm>
            <a:prstGeom prst="ellipse">
              <a:avLst/>
            </a:prstGeom>
            <a:solidFill>
              <a:srgbClr val="E36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898" name="TextBox 22"/>
            <p:cNvSpPr/>
            <p:nvPr/>
          </p:nvSpPr>
          <p:spPr>
            <a:xfrm>
              <a:off x="1404900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227/104/70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99" name="Овал 23"/>
            <p:cNvSpPr/>
            <p:nvPr/>
          </p:nvSpPr>
          <p:spPr>
            <a:xfrm>
              <a:off x="14876640" y="1093320"/>
              <a:ext cx="297360" cy="297360"/>
            </a:xfrm>
            <a:prstGeom prst="ellipse">
              <a:avLst/>
            </a:prstGeom>
            <a:solidFill>
              <a:srgbClr val="FFA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900" name="TextBox 24"/>
            <p:cNvSpPr/>
            <p:nvPr/>
          </p:nvSpPr>
          <p:spPr>
            <a:xfrm>
              <a:off x="1460232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255/169/112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01" name="Овал 25"/>
            <p:cNvSpPr/>
            <p:nvPr/>
          </p:nvSpPr>
          <p:spPr>
            <a:xfrm>
              <a:off x="15435360" y="1093320"/>
              <a:ext cx="297360" cy="297360"/>
            </a:xfrm>
            <a:prstGeom prst="ellipse">
              <a:avLst/>
            </a:prstGeom>
            <a:solidFill>
              <a:srgbClr val="FFD7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902" name="TextBox 26"/>
            <p:cNvSpPr/>
            <p:nvPr/>
          </p:nvSpPr>
          <p:spPr>
            <a:xfrm>
              <a:off x="1516068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255/215/172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03" name="Овал 27"/>
            <p:cNvSpPr/>
            <p:nvPr/>
          </p:nvSpPr>
          <p:spPr>
            <a:xfrm>
              <a:off x="12657960" y="1571400"/>
              <a:ext cx="297360" cy="297360"/>
            </a:xfrm>
            <a:prstGeom prst="ellipse">
              <a:avLst/>
            </a:prstGeom>
            <a:solidFill>
              <a:srgbClr val="578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904" name="TextBox 28"/>
            <p:cNvSpPr/>
            <p:nvPr/>
          </p:nvSpPr>
          <p:spPr>
            <a:xfrm>
              <a:off x="12383640" y="18442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87/140/123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05" name="Овал 29"/>
            <p:cNvSpPr/>
            <p:nvPr/>
          </p:nvSpPr>
          <p:spPr>
            <a:xfrm>
              <a:off x="13193640" y="1571400"/>
              <a:ext cx="297360" cy="297360"/>
            </a:xfrm>
            <a:prstGeom prst="ellipse">
              <a:avLst/>
            </a:prstGeom>
            <a:solidFill>
              <a:srgbClr val="46A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906" name="TextBox 30"/>
            <p:cNvSpPr/>
            <p:nvPr/>
          </p:nvSpPr>
          <p:spPr>
            <a:xfrm>
              <a:off x="12919320" y="18442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70/170/152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07" name="Овал 31"/>
            <p:cNvSpPr/>
            <p:nvPr/>
          </p:nvSpPr>
          <p:spPr>
            <a:xfrm>
              <a:off x="13764960" y="1571400"/>
              <a:ext cx="297360" cy="297360"/>
            </a:xfrm>
            <a:prstGeom prst="ellipse">
              <a:avLst/>
            </a:prstGeom>
            <a:solidFill>
              <a:srgbClr val="A1D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908" name="TextBox 32"/>
            <p:cNvSpPr/>
            <p:nvPr/>
          </p:nvSpPr>
          <p:spPr>
            <a:xfrm>
              <a:off x="13490280" y="18442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161/220/188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909" name="TextBox 33"/>
          <p:cNvSpPr/>
          <p:nvPr/>
        </p:nvSpPr>
        <p:spPr>
          <a:xfrm>
            <a:off x="12540960" y="3656160"/>
            <a:ext cx="273924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Дополнительная расширенная палитра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910" name="Группа 34"/>
          <p:cNvGrpSpPr/>
          <p:nvPr/>
        </p:nvGrpSpPr>
        <p:grpSpPr>
          <a:xfrm>
            <a:off x="12383640" y="3963960"/>
            <a:ext cx="3623400" cy="988560"/>
            <a:chOff x="12383640" y="3963960"/>
            <a:chExt cx="3623400" cy="988560"/>
          </a:xfrm>
        </p:grpSpPr>
        <p:sp>
          <p:nvSpPr>
            <p:cNvPr id="911" name="Овал 35"/>
            <p:cNvSpPr/>
            <p:nvPr/>
          </p:nvSpPr>
          <p:spPr>
            <a:xfrm>
              <a:off x="12657960" y="3963960"/>
              <a:ext cx="297360" cy="297360"/>
            </a:xfrm>
            <a:prstGeom prst="ellipse">
              <a:avLst/>
            </a:prstGeom>
            <a:solidFill>
              <a:srgbClr val="9C36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912" name="TextBox 36"/>
            <p:cNvSpPr/>
            <p:nvPr/>
          </p:nvSpPr>
          <p:spPr>
            <a:xfrm>
              <a:off x="1238364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156/54/103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13" name="Овал 37"/>
            <p:cNvSpPr/>
            <p:nvPr/>
          </p:nvSpPr>
          <p:spPr>
            <a:xfrm>
              <a:off x="13193640" y="3963960"/>
              <a:ext cx="297360" cy="297360"/>
            </a:xfrm>
            <a:prstGeom prst="ellipse">
              <a:avLst/>
            </a:prstGeom>
            <a:solidFill>
              <a:srgbClr val="AC6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914" name="TextBox 38"/>
            <p:cNvSpPr/>
            <p:nvPr/>
          </p:nvSpPr>
          <p:spPr>
            <a:xfrm>
              <a:off x="1291932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172/98/120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15" name="Овал 39"/>
            <p:cNvSpPr/>
            <p:nvPr/>
          </p:nvSpPr>
          <p:spPr>
            <a:xfrm>
              <a:off x="13764960" y="3963960"/>
              <a:ext cx="297360" cy="297360"/>
            </a:xfrm>
            <a:prstGeom prst="ellipse">
              <a:avLst/>
            </a:prstGeom>
            <a:solidFill>
              <a:srgbClr val="D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916" name="TextBox 40"/>
            <p:cNvSpPr/>
            <p:nvPr/>
          </p:nvSpPr>
          <p:spPr>
            <a:xfrm>
              <a:off x="1349028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208/139/164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17" name="Овал 41"/>
            <p:cNvSpPr/>
            <p:nvPr/>
          </p:nvSpPr>
          <p:spPr>
            <a:xfrm>
              <a:off x="14323680" y="3963960"/>
              <a:ext cx="297360" cy="297360"/>
            </a:xfrm>
            <a:prstGeom prst="ellipse">
              <a:avLst/>
            </a:prstGeom>
            <a:solidFill>
              <a:srgbClr val="DECC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918" name="TextBox 42"/>
            <p:cNvSpPr/>
            <p:nvPr/>
          </p:nvSpPr>
          <p:spPr>
            <a:xfrm>
              <a:off x="1404900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222/204/8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19" name="Овал 43"/>
            <p:cNvSpPr/>
            <p:nvPr/>
          </p:nvSpPr>
          <p:spPr>
            <a:xfrm>
              <a:off x="14876640" y="3963960"/>
              <a:ext cx="297360" cy="297360"/>
            </a:xfrm>
            <a:prstGeom prst="ellipse">
              <a:avLst/>
            </a:prstGeom>
            <a:solidFill>
              <a:srgbClr val="D0D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920" name="TextBox 44"/>
            <p:cNvSpPr/>
            <p:nvPr/>
          </p:nvSpPr>
          <p:spPr>
            <a:xfrm>
              <a:off x="1460232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208/222/84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21" name="Овал 45"/>
            <p:cNvSpPr/>
            <p:nvPr/>
          </p:nvSpPr>
          <p:spPr>
            <a:xfrm>
              <a:off x="15435360" y="3963960"/>
              <a:ext cx="297360" cy="297360"/>
            </a:xfrm>
            <a:prstGeom prst="ellipse">
              <a:avLst/>
            </a:prstGeom>
            <a:solidFill>
              <a:srgbClr val="E6ED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922" name="TextBox 46"/>
            <p:cNvSpPr/>
            <p:nvPr/>
          </p:nvSpPr>
          <p:spPr>
            <a:xfrm>
              <a:off x="1516068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230/237/133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23" name="Овал 47"/>
            <p:cNvSpPr/>
            <p:nvPr/>
          </p:nvSpPr>
          <p:spPr>
            <a:xfrm>
              <a:off x="12657960" y="4483440"/>
              <a:ext cx="297360" cy="297360"/>
            </a:xfrm>
            <a:prstGeom prst="ellipse">
              <a:avLst/>
            </a:prstGeom>
            <a:solidFill>
              <a:srgbClr val="603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924" name="TextBox 48"/>
            <p:cNvSpPr/>
            <p:nvPr/>
          </p:nvSpPr>
          <p:spPr>
            <a:xfrm>
              <a:off x="1238364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96/55/158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25" name="Овал 49"/>
            <p:cNvSpPr/>
            <p:nvPr/>
          </p:nvSpPr>
          <p:spPr>
            <a:xfrm>
              <a:off x="13193640" y="4483440"/>
              <a:ext cx="297360" cy="297360"/>
            </a:xfrm>
            <a:prstGeom prst="ellipse">
              <a:avLst/>
            </a:prstGeom>
            <a:solidFill>
              <a:srgbClr val="896C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926" name="TextBox 50"/>
            <p:cNvSpPr/>
            <p:nvPr/>
          </p:nvSpPr>
          <p:spPr>
            <a:xfrm>
              <a:off x="1291932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137/108/196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27" name="Овал 51"/>
            <p:cNvSpPr/>
            <p:nvPr/>
          </p:nvSpPr>
          <p:spPr>
            <a:xfrm>
              <a:off x="13764960" y="4483440"/>
              <a:ext cx="297360" cy="297360"/>
            </a:xfrm>
            <a:prstGeom prst="ellipse">
              <a:avLst/>
            </a:prstGeom>
            <a:solidFill>
              <a:srgbClr val="B89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928" name="TextBox 52"/>
            <p:cNvSpPr/>
            <p:nvPr/>
          </p:nvSpPr>
          <p:spPr>
            <a:xfrm>
              <a:off x="1349028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184/158/255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29" name="Овал 53"/>
            <p:cNvSpPr/>
            <p:nvPr/>
          </p:nvSpPr>
          <p:spPr>
            <a:xfrm>
              <a:off x="14323680" y="4483440"/>
              <a:ext cx="297360" cy="297360"/>
            </a:xfrm>
            <a:prstGeom prst="ellipse">
              <a:avLst/>
            </a:prstGeom>
            <a:solidFill>
              <a:srgbClr val="99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930" name="TextBox 54"/>
            <p:cNvSpPr/>
            <p:nvPr/>
          </p:nvSpPr>
          <p:spPr>
            <a:xfrm>
              <a:off x="1404900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153/28/28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31" name="Овал 55"/>
            <p:cNvSpPr/>
            <p:nvPr/>
          </p:nvSpPr>
          <p:spPr>
            <a:xfrm>
              <a:off x="14876640" y="4483440"/>
              <a:ext cx="297360" cy="297360"/>
            </a:xfrm>
            <a:prstGeom prst="ellipse">
              <a:avLst/>
            </a:prstGeom>
            <a:solidFill>
              <a:srgbClr val="DE3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932" name="TextBox 56"/>
            <p:cNvSpPr/>
            <p:nvPr/>
          </p:nvSpPr>
          <p:spPr>
            <a:xfrm>
              <a:off x="1460232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222/49/49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33" name="Овал 57"/>
            <p:cNvSpPr/>
            <p:nvPr/>
          </p:nvSpPr>
          <p:spPr>
            <a:xfrm>
              <a:off x="15435360" y="4483440"/>
              <a:ext cx="297360" cy="297360"/>
            </a:xfrm>
            <a:prstGeom prst="ellipse">
              <a:avLst/>
            </a:prstGeom>
            <a:solidFill>
              <a:srgbClr val="E6B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934" name="TextBox 58"/>
            <p:cNvSpPr/>
            <p:nvPr/>
          </p:nvSpPr>
          <p:spPr>
            <a:xfrm>
              <a:off x="1516068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230/176/168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935" name="TextBox 59"/>
          <p:cNvSpPr/>
          <p:nvPr/>
        </p:nvSpPr>
        <p:spPr>
          <a:xfrm>
            <a:off x="12540960" y="2018520"/>
            <a:ext cx="273924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Разбеленная палитра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936" name="Группа 60"/>
          <p:cNvGrpSpPr/>
          <p:nvPr/>
        </p:nvGrpSpPr>
        <p:grpSpPr>
          <a:xfrm>
            <a:off x="12383640" y="2326320"/>
            <a:ext cx="3065040" cy="469080"/>
            <a:chOff x="12383640" y="2326320"/>
            <a:chExt cx="3065040" cy="469080"/>
          </a:xfrm>
        </p:grpSpPr>
        <p:sp>
          <p:nvSpPr>
            <p:cNvPr id="937" name="Овал 61"/>
            <p:cNvSpPr/>
            <p:nvPr/>
          </p:nvSpPr>
          <p:spPr>
            <a:xfrm>
              <a:off x="12657960" y="2326320"/>
              <a:ext cx="297360" cy="297360"/>
            </a:xfrm>
            <a:prstGeom prst="ellipse">
              <a:avLst/>
            </a:prstGeom>
            <a:solidFill>
              <a:srgbClr val="DED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938" name="TextBox 62"/>
            <p:cNvSpPr/>
            <p:nvPr/>
          </p:nvSpPr>
          <p:spPr>
            <a:xfrm>
              <a:off x="1238364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217/216/235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39" name="Овал 63"/>
            <p:cNvSpPr/>
            <p:nvPr/>
          </p:nvSpPr>
          <p:spPr>
            <a:xfrm>
              <a:off x="13193640" y="2326320"/>
              <a:ext cx="297360" cy="297360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940" name="TextBox 64"/>
            <p:cNvSpPr/>
            <p:nvPr/>
          </p:nvSpPr>
          <p:spPr>
            <a:xfrm>
              <a:off x="1291932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207/232/255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1" name="Овал 65"/>
            <p:cNvSpPr/>
            <p:nvPr/>
          </p:nvSpPr>
          <p:spPr>
            <a:xfrm>
              <a:off x="13764960" y="2326320"/>
              <a:ext cx="297360" cy="297360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942" name="TextBox 66"/>
            <p:cNvSpPr/>
            <p:nvPr/>
          </p:nvSpPr>
          <p:spPr>
            <a:xfrm>
              <a:off x="1349028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235/235/235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3" name="Овал 67"/>
            <p:cNvSpPr/>
            <p:nvPr/>
          </p:nvSpPr>
          <p:spPr>
            <a:xfrm>
              <a:off x="14323680" y="2326320"/>
              <a:ext cx="297360" cy="297360"/>
            </a:xfrm>
            <a:prstGeom prst="ellipse">
              <a:avLst/>
            </a:prstGeom>
            <a:solidFill>
              <a:srgbClr val="FC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944" name="TextBox 68"/>
            <p:cNvSpPr/>
            <p:nvPr/>
          </p:nvSpPr>
          <p:spPr>
            <a:xfrm>
              <a:off x="1404900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252/223/215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5" name="Овал 69"/>
            <p:cNvSpPr/>
            <p:nvPr/>
          </p:nvSpPr>
          <p:spPr>
            <a:xfrm>
              <a:off x="14876640" y="2326320"/>
              <a:ext cx="297360" cy="297360"/>
            </a:xfrm>
            <a:prstGeom prst="ellipse">
              <a:avLst/>
            </a:prstGeom>
            <a:solidFill>
              <a:srgbClr val="D3F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946" name="TextBox 70"/>
            <p:cNvSpPr/>
            <p:nvPr/>
          </p:nvSpPr>
          <p:spPr>
            <a:xfrm>
              <a:off x="1460232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211/245/226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947" name="TextBox 71"/>
          <p:cNvSpPr/>
          <p:nvPr/>
        </p:nvSpPr>
        <p:spPr>
          <a:xfrm>
            <a:off x="12557880" y="2840040"/>
            <a:ext cx="273924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Палитра для картограмм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948" name="Группа 72"/>
          <p:cNvGrpSpPr/>
          <p:nvPr/>
        </p:nvGrpSpPr>
        <p:grpSpPr>
          <a:xfrm>
            <a:off x="12383640" y="3147840"/>
            <a:ext cx="3623400" cy="469080"/>
            <a:chOff x="12383640" y="3147840"/>
            <a:chExt cx="3623400" cy="469080"/>
          </a:xfrm>
        </p:grpSpPr>
        <p:sp>
          <p:nvSpPr>
            <p:cNvPr id="949" name="Овал 73"/>
            <p:cNvSpPr/>
            <p:nvPr/>
          </p:nvSpPr>
          <p:spPr>
            <a:xfrm>
              <a:off x="12657960" y="3147840"/>
              <a:ext cx="297360" cy="297360"/>
            </a:xfrm>
            <a:prstGeom prst="ellipse">
              <a:avLst/>
            </a:prstGeom>
            <a:solidFill>
              <a:srgbClr val="363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950" name="TextBox 74"/>
            <p:cNvSpPr/>
            <p:nvPr/>
          </p:nvSpPr>
          <p:spPr>
            <a:xfrm>
              <a:off x="1238364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54/49/148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1" name="Овал 75"/>
            <p:cNvSpPr/>
            <p:nvPr/>
          </p:nvSpPr>
          <p:spPr>
            <a:xfrm>
              <a:off x="13193640" y="3147840"/>
              <a:ext cx="297360" cy="2973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952" name="TextBox 76"/>
            <p:cNvSpPr/>
            <p:nvPr/>
          </p:nvSpPr>
          <p:spPr>
            <a:xfrm>
              <a:off x="1291932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52/1</a:t>
              </a:r>
              <a:r>
                <a:rPr lang="en-US" sz="700" b="0" strike="noStrike" spc="-1">
                  <a:solidFill>
                    <a:srgbClr val="282A2E"/>
                  </a:solidFill>
                  <a:latin typeface="Arial"/>
                </a:rPr>
                <a:t>1</a:t>
              </a: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1/194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3" name="Овал 77"/>
            <p:cNvSpPr/>
            <p:nvPr/>
          </p:nvSpPr>
          <p:spPr>
            <a:xfrm>
              <a:off x="13764960" y="3147840"/>
              <a:ext cx="297360" cy="29736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954" name="TextBox 78"/>
            <p:cNvSpPr/>
            <p:nvPr/>
          </p:nvSpPr>
          <p:spPr>
            <a:xfrm>
              <a:off x="1349028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125/187/252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5" name="Овал 79"/>
            <p:cNvSpPr/>
            <p:nvPr/>
          </p:nvSpPr>
          <p:spPr>
            <a:xfrm>
              <a:off x="14323680" y="3147840"/>
              <a:ext cx="297360" cy="297360"/>
            </a:xfrm>
            <a:prstGeom prst="ellipse">
              <a:avLst/>
            </a:prstGeom>
            <a:solidFill>
              <a:srgbClr val="A9D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956" name="TextBox 80"/>
            <p:cNvSpPr/>
            <p:nvPr/>
          </p:nvSpPr>
          <p:spPr>
            <a:xfrm>
              <a:off x="1404900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169/211/253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7" name="Овал 81"/>
            <p:cNvSpPr/>
            <p:nvPr/>
          </p:nvSpPr>
          <p:spPr>
            <a:xfrm>
              <a:off x="14876640" y="3147840"/>
              <a:ext cx="297360" cy="297360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958" name="TextBox 82"/>
            <p:cNvSpPr/>
            <p:nvPr/>
          </p:nvSpPr>
          <p:spPr>
            <a:xfrm>
              <a:off x="1460232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207/232/255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9" name="Овал 83"/>
            <p:cNvSpPr/>
            <p:nvPr/>
          </p:nvSpPr>
          <p:spPr>
            <a:xfrm>
              <a:off x="15435360" y="3147840"/>
              <a:ext cx="297360" cy="29736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960" name="TextBox 84"/>
            <p:cNvSpPr/>
            <p:nvPr/>
          </p:nvSpPr>
          <p:spPr>
            <a:xfrm>
              <a:off x="1516068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191/191/191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961" name="Рисунок 87"/>
          <p:cNvPicPr/>
          <p:nvPr/>
        </p:nvPicPr>
        <p:blipFill>
          <a:blip r:embed="rId4"/>
          <a:stretch/>
        </p:blipFill>
        <p:spPr>
          <a:xfrm>
            <a:off x="9635040" y="338040"/>
            <a:ext cx="2257200" cy="451440"/>
          </a:xfrm>
          <a:prstGeom prst="rect">
            <a:avLst/>
          </a:prstGeom>
          <a:ln w="0">
            <a:noFill/>
          </a:ln>
        </p:spPr>
      </p:pic>
      <p:sp>
        <p:nvSpPr>
          <p:cNvPr id="962" name="object 13"/>
          <p:cNvSpPr/>
          <p:nvPr/>
        </p:nvSpPr>
        <p:spPr>
          <a:xfrm>
            <a:off x="0" y="542880"/>
            <a:ext cx="414360" cy="84240"/>
          </a:xfrm>
          <a:custGeom>
            <a:avLst/>
            <a:gdLst>
              <a:gd name="textAreaLeft" fmla="*/ 0 w 414360"/>
              <a:gd name="textAreaRight" fmla="*/ 417600 w 414360"/>
              <a:gd name="textAreaTop" fmla="*/ 0 h 84240"/>
              <a:gd name="textAreaBottom" fmla="*/ 87480 h 84240"/>
            </a:gdLst>
            <a:ahLst/>
            <a:cxnLst/>
            <a:rect l="textAreaLeft" t="textAreaTop" r="textAreaRight" b="textAreaBottom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963" name="Номер слайда 4"/>
          <p:cNvSpPr/>
          <p:nvPr/>
        </p:nvSpPr>
        <p:spPr>
          <a:xfrm>
            <a:off x="9328680" y="6448320"/>
            <a:ext cx="2739960" cy="36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</a:pPr>
            <a:fld id="{0C19747B-C615-4174-8CC5-A02A199B42C9}" type="slidenum">
              <a:rPr lang="ru-RU" sz="1400" b="1" strike="noStrike" spc="-1">
                <a:solidFill>
                  <a:srgbClr val="7DBBFC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4" name="PlaceHolder 1"/>
          <p:cNvSpPr>
            <a:spLocks noGrp="1"/>
          </p:cNvSpPr>
          <p:nvPr>
            <p:ph type="ftr" idx="9"/>
          </p:nvPr>
        </p:nvSpPr>
        <p:spPr>
          <a:xfrm>
            <a:off x="320040" y="6448320"/>
            <a:ext cx="10216080" cy="361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1" strike="noStrike" spc="-1">
                <a:solidFill>
                  <a:srgbClr val="7DBBFC"/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1" strike="noStrike" spc="-1">
                <a:solidFill>
                  <a:srgbClr val="7DBBFC"/>
                </a:solidFill>
                <a:latin typeface="Arial"/>
              </a:rPr>
              <a:t>&lt;нижний колонтитул&gt;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65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96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8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Прямоугольник 1"/>
          <p:cNvSpPr/>
          <p:nvPr/>
        </p:nvSpPr>
        <p:spPr>
          <a:xfrm>
            <a:off x="12400920" y="0"/>
            <a:ext cx="3591720" cy="5064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968" name="TextBox 2"/>
          <p:cNvSpPr/>
          <p:nvPr/>
        </p:nvSpPr>
        <p:spPr>
          <a:xfrm>
            <a:off x="12557880" y="5400"/>
            <a:ext cx="186048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Основная палитра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969" name="Группа 3"/>
          <p:cNvGrpSpPr/>
          <p:nvPr/>
        </p:nvGrpSpPr>
        <p:grpSpPr>
          <a:xfrm>
            <a:off x="12383640" y="313200"/>
            <a:ext cx="2511720" cy="469080"/>
            <a:chOff x="12383640" y="313200"/>
            <a:chExt cx="2511720" cy="469080"/>
          </a:xfrm>
        </p:grpSpPr>
        <p:sp>
          <p:nvSpPr>
            <p:cNvPr id="970" name="Овал 4"/>
            <p:cNvSpPr/>
            <p:nvPr/>
          </p:nvSpPr>
          <p:spPr>
            <a:xfrm>
              <a:off x="12657960" y="313200"/>
              <a:ext cx="297360" cy="2973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971" name="TextBox 5"/>
            <p:cNvSpPr/>
            <p:nvPr/>
          </p:nvSpPr>
          <p:spPr>
            <a:xfrm>
              <a:off x="12383640" y="5860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US" sz="700" b="0" strike="noStrike" spc="-1">
                  <a:solidFill>
                    <a:srgbClr val="282A2E"/>
                  </a:solidFill>
                  <a:latin typeface="Arial"/>
                </a:rPr>
                <a:t>54</a:t>
              </a: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/</a:t>
              </a:r>
              <a:r>
                <a:rPr lang="en-US" sz="700" b="0" strike="noStrike" spc="-1">
                  <a:solidFill>
                    <a:srgbClr val="282A2E"/>
                  </a:solidFill>
                  <a:latin typeface="Arial"/>
                </a:rPr>
                <a:t>4</a:t>
              </a: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9/</a:t>
              </a:r>
              <a:r>
                <a:rPr lang="en-US" sz="700" b="0" strike="noStrike" spc="-1">
                  <a:solidFill>
                    <a:srgbClr val="282A2E"/>
                  </a:solidFill>
                  <a:latin typeface="Arial"/>
                </a:rPr>
                <a:t>148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2" name="Овал 6"/>
            <p:cNvSpPr/>
            <p:nvPr/>
          </p:nvSpPr>
          <p:spPr>
            <a:xfrm>
              <a:off x="13193640" y="313200"/>
              <a:ext cx="297360" cy="297360"/>
            </a:xfrm>
            <a:prstGeom prst="ellipse">
              <a:avLst/>
            </a:prstGeom>
            <a:solidFill>
              <a:srgbClr val="7DBB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973" name="TextBox 8"/>
            <p:cNvSpPr/>
            <p:nvPr/>
          </p:nvSpPr>
          <p:spPr>
            <a:xfrm>
              <a:off x="12919320" y="5860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125/187/252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4" name="Овал 9"/>
            <p:cNvSpPr/>
            <p:nvPr/>
          </p:nvSpPr>
          <p:spPr>
            <a:xfrm>
              <a:off x="13764960" y="313200"/>
              <a:ext cx="297360" cy="2973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975" name="TextBox 10"/>
            <p:cNvSpPr/>
            <p:nvPr/>
          </p:nvSpPr>
          <p:spPr>
            <a:xfrm>
              <a:off x="13490280" y="5860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40/42/46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6" name="Овал 11"/>
            <p:cNvSpPr/>
            <p:nvPr/>
          </p:nvSpPr>
          <p:spPr>
            <a:xfrm>
              <a:off x="14323680" y="313200"/>
              <a:ext cx="297360" cy="29736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977" name="TextBox 12"/>
            <p:cNvSpPr/>
            <p:nvPr/>
          </p:nvSpPr>
          <p:spPr>
            <a:xfrm>
              <a:off x="14049000" y="5860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255/255/255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978" name="TextBox 13"/>
          <p:cNvSpPr/>
          <p:nvPr/>
        </p:nvSpPr>
        <p:spPr>
          <a:xfrm>
            <a:off x="12557880" y="785520"/>
            <a:ext cx="186048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Расширенная палитра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979" name="Группа 14"/>
          <p:cNvGrpSpPr/>
          <p:nvPr/>
        </p:nvGrpSpPr>
        <p:grpSpPr>
          <a:xfrm>
            <a:off x="12383640" y="1093320"/>
            <a:ext cx="3623400" cy="947160"/>
            <a:chOff x="12383640" y="1093320"/>
            <a:chExt cx="3623400" cy="947160"/>
          </a:xfrm>
        </p:grpSpPr>
        <p:sp>
          <p:nvSpPr>
            <p:cNvPr id="980" name="Овал 15"/>
            <p:cNvSpPr/>
            <p:nvPr/>
          </p:nvSpPr>
          <p:spPr>
            <a:xfrm>
              <a:off x="12657960" y="1093320"/>
              <a:ext cx="297360" cy="2973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981" name="TextBox 16"/>
            <p:cNvSpPr/>
            <p:nvPr/>
          </p:nvSpPr>
          <p:spPr>
            <a:xfrm>
              <a:off x="1238364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52/111/194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2" name="Овал 17"/>
            <p:cNvSpPr/>
            <p:nvPr/>
          </p:nvSpPr>
          <p:spPr>
            <a:xfrm>
              <a:off x="13193640" y="1093320"/>
              <a:ext cx="297360" cy="297360"/>
            </a:xfrm>
            <a:prstGeom prst="ellipse">
              <a:avLst/>
            </a:prstGeom>
            <a:solidFill>
              <a:srgbClr val="8383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983" name="TextBox 18"/>
            <p:cNvSpPr/>
            <p:nvPr/>
          </p:nvSpPr>
          <p:spPr>
            <a:xfrm>
              <a:off x="1291932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131/131/131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4" name="Овал 19"/>
            <p:cNvSpPr/>
            <p:nvPr/>
          </p:nvSpPr>
          <p:spPr>
            <a:xfrm>
              <a:off x="13764960" y="1093320"/>
              <a:ext cx="297360" cy="29736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985" name="TextBox 20"/>
            <p:cNvSpPr/>
            <p:nvPr/>
          </p:nvSpPr>
          <p:spPr>
            <a:xfrm>
              <a:off x="1349028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191/191/191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6" name="Овал 21"/>
            <p:cNvSpPr/>
            <p:nvPr/>
          </p:nvSpPr>
          <p:spPr>
            <a:xfrm>
              <a:off x="14323680" y="1093320"/>
              <a:ext cx="297360" cy="297360"/>
            </a:xfrm>
            <a:prstGeom prst="ellipse">
              <a:avLst/>
            </a:prstGeom>
            <a:solidFill>
              <a:srgbClr val="E36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987" name="TextBox 22"/>
            <p:cNvSpPr/>
            <p:nvPr/>
          </p:nvSpPr>
          <p:spPr>
            <a:xfrm>
              <a:off x="1404900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227/104/70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8" name="Овал 23"/>
            <p:cNvSpPr/>
            <p:nvPr/>
          </p:nvSpPr>
          <p:spPr>
            <a:xfrm>
              <a:off x="14876640" y="1093320"/>
              <a:ext cx="297360" cy="297360"/>
            </a:xfrm>
            <a:prstGeom prst="ellipse">
              <a:avLst/>
            </a:prstGeom>
            <a:solidFill>
              <a:srgbClr val="FFA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989" name="TextBox 24"/>
            <p:cNvSpPr/>
            <p:nvPr/>
          </p:nvSpPr>
          <p:spPr>
            <a:xfrm>
              <a:off x="1460232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255/169/112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0" name="Овал 25"/>
            <p:cNvSpPr/>
            <p:nvPr/>
          </p:nvSpPr>
          <p:spPr>
            <a:xfrm>
              <a:off x="15435360" y="1093320"/>
              <a:ext cx="297360" cy="297360"/>
            </a:xfrm>
            <a:prstGeom prst="ellipse">
              <a:avLst/>
            </a:prstGeom>
            <a:solidFill>
              <a:srgbClr val="FFD7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991" name="TextBox 26"/>
            <p:cNvSpPr/>
            <p:nvPr/>
          </p:nvSpPr>
          <p:spPr>
            <a:xfrm>
              <a:off x="1516068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255/215/172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2" name="Овал 27"/>
            <p:cNvSpPr/>
            <p:nvPr/>
          </p:nvSpPr>
          <p:spPr>
            <a:xfrm>
              <a:off x="12657960" y="1571400"/>
              <a:ext cx="297360" cy="297360"/>
            </a:xfrm>
            <a:prstGeom prst="ellipse">
              <a:avLst/>
            </a:prstGeom>
            <a:solidFill>
              <a:srgbClr val="578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993" name="TextBox 28"/>
            <p:cNvSpPr/>
            <p:nvPr/>
          </p:nvSpPr>
          <p:spPr>
            <a:xfrm>
              <a:off x="12383640" y="18442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87/140/123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4" name="Овал 29"/>
            <p:cNvSpPr/>
            <p:nvPr/>
          </p:nvSpPr>
          <p:spPr>
            <a:xfrm>
              <a:off x="13193640" y="1571400"/>
              <a:ext cx="297360" cy="297360"/>
            </a:xfrm>
            <a:prstGeom prst="ellipse">
              <a:avLst/>
            </a:prstGeom>
            <a:solidFill>
              <a:srgbClr val="46A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995" name="TextBox 30"/>
            <p:cNvSpPr/>
            <p:nvPr/>
          </p:nvSpPr>
          <p:spPr>
            <a:xfrm>
              <a:off x="12919320" y="18442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70/170/152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6" name="Овал 31"/>
            <p:cNvSpPr/>
            <p:nvPr/>
          </p:nvSpPr>
          <p:spPr>
            <a:xfrm>
              <a:off x="13764960" y="1571400"/>
              <a:ext cx="297360" cy="297360"/>
            </a:xfrm>
            <a:prstGeom prst="ellipse">
              <a:avLst/>
            </a:prstGeom>
            <a:solidFill>
              <a:srgbClr val="A1D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997" name="TextBox 32"/>
            <p:cNvSpPr/>
            <p:nvPr/>
          </p:nvSpPr>
          <p:spPr>
            <a:xfrm>
              <a:off x="13490280" y="18442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161/220/188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998" name="TextBox 33"/>
          <p:cNvSpPr/>
          <p:nvPr/>
        </p:nvSpPr>
        <p:spPr>
          <a:xfrm>
            <a:off x="12540960" y="3656160"/>
            <a:ext cx="273924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Дополнительная расширенная палитра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999" name="Группа 34"/>
          <p:cNvGrpSpPr/>
          <p:nvPr/>
        </p:nvGrpSpPr>
        <p:grpSpPr>
          <a:xfrm>
            <a:off x="12383640" y="3963960"/>
            <a:ext cx="3623400" cy="988560"/>
            <a:chOff x="12383640" y="3963960"/>
            <a:chExt cx="3623400" cy="988560"/>
          </a:xfrm>
        </p:grpSpPr>
        <p:sp>
          <p:nvSpPr>
            <p:cNvPr id="1000" name="Овал 35"/>
            <p:cNvSpPr/>
            <p:nvPr/>
          </p:nvSpPr>
          <p:spPr>
            <a:xfrm>
              <a:off x="12657960" y="3963960"/>
              <a:ext cx="297360" cy="297360"/>
            </a:xfrm>
            <a:prstGeom prst="ellipse">
              <a:avLst/>
            </a:prstGeom>
            <a:solidFill>
              <a:srgbClr val="9C36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001" name="TextBox 36"/>
            <p:cNvSpPr/>
            <p:nvPr/>
          </p:nvSpPr>
          <p:spPr>
            <a:xfrm>
              <a:off x="1238364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156/54/103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2" name="Овал 37"/>
            <p:cNvSpPr/>
            <p:nvPr/>
          </p:nvSpPr>
          <p:spPr>
            <a:xfrm>
              <a:off x="13193640" y="3963960"/>
              <a:ext cx="297360" cy="297360"/>
            </a:xfrm>
            <a:prstGeom prst="ellipse">
              <a:avLst/>
            </a:prstGeom>
            <a:solidFill>
              <a:srgbClr val="AC6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003" name="TextBox 38"/>
            <p:cNvSpPr/>
            <p:nvPr/>
          </p:nvSpPr>
          <p:spPr>
            <a:xfrm>
              <a:off x="1291932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172/98/120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4" name="Овал 39"/>
            <p:cNvSpPr/>
            <p:nvPr/>
          </p:nvSpPr>
          <p:spPr>
            <a:xfrm>
              <a:off x="13764960" y="3963960"/>
              <a:ext cx="297360" cy="297360"/>
            </a:xfrm>
            <a:prstGeom prst="ellipse">
              <a:avLst/>
            </a:prstGeom>
            <a:solidFill>
              <a:srgbClr val="D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005" name="TextBox 40"/>
            <p:cNvSpPr/>
            <p:nvPr/>
          </p:nvSpPr>
          <p:spPr>
            <a:xfrm>
              <a:off x="1349028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208/139/164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6" name="Овал 41"/>
            <p:cNvSpPr/>
            <p:nvPr/>
          </p:nvSpPr>
          <p:spPr>
            <a:xfrm>
              <a:off x="14323680" y="3963960"/>
              <a:ext cx="297360" cy="297360"/>
            </a:xfrm>
            <a:prstGeom prst="ellipse">
              <a:avLst/>
            </a:prstGeom>
            <a:solidFill>
              <a:srgbClr val="DECC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007" name="TextBox 42"/>
            <p:cNvSpPr/>
            <p:nvPr/>
          </p:nvSpPr>
          <p:spPr>
            <a:xfrm>
              <a:off x="1404900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222/204/8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8" name="Овал 43"/>
            <p:cNvSpPr/>
            <p:nvPr/>
          </p:nvSpPr>
          <p:spPr>
            <a:xfrm>
              <a:off x="14876640" y="3963960"/>
              <a:ext cx="297360" cy="297360"/>
            </a:xfrm>
            <a:prstGeom prst="ellipse">
              <a:avLst/>
            </a:prstGeom>
            <a:solidFill>
              <a:srgbClr val="D0D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009" name="TextBox 44"/>
            <p:cNvSpPr/>
            <p:nvPr/>
          </p:nvSpPr>
          <p:spPr>
            <a:xfrm>
              <a:off x="1460232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208/222/84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0" name="Овал 45"/>
            <p:cNvSpPr/>
            <p:nvPr/>
          </p:nvSpPr>
          <p:spPr>
            <a:xfrm>
              <a:off x="15435360" y="3963960"/>
              <a:ext cx="297360" cy="297360"/>
            </a:xfrm>
            <a:prstGeom prst="ellipse">
              <a:avLst/>
            </a:prstGeom>
            <a:solidFill>
              <a:srgbClr val="E6ED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011" name="TextBox 46"/>
            <p:cNvSpPr/>
            <p:nvPr/>
          </p:nvSpPr>
          <p:spPr>
            <a:xfrm>
              <a:off x="1516068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230/237/133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2" name="Овал 47"/>
            <p:cNvSpPr/>
            <p:nvPr/>
          </p:nvSpPr>
          <p:spPr>
            <a:xfrm>
              <a:off x="12657960" y="4483440"/>
              <a:ext cx="297360" cy="297360"/>
            </a:xfrm>
            <a:prstGeom prst="ellipse">
              <a:avLst/>
            </a:prstGeom>
            <a:solidFill>
              <a:srgbClr val="603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013" name="TextBox 48"/>
            <p:cNvSpPr/>
            <p:nvPr/>
          </p:nvSpPr>
          <p:spPr>
            <a:xfrm>
              <a:off x="1238364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96/55/158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4" name="Овал 49"/>
            <p:cNvSpPr/>
            <p:nvPr/>
          </p:nvSpPr>
          <p:spPr>
            <a:xfrm>
              <a:off x="13193640" y="4483440"/>
              <a:ext cx="297360" cy="297360"/>
            </a:xfrm>
            <a:prstGeom prst="ellipse">
              <a:avLst/>
            </a:prstGeom>
            <a:solidFill>
              <a:srgbClr val="896C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015" name="TextBox 50"/>
            <p:cNvSpPr/>
            <p:nvPr/>
          </p:nvSpPr>
          <p:spPr>
            <a:xfrm>
              <a:off x="1291932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137/108/196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6" name="Овал 51"/>
            <p:cNvSpPr/>
            <p:nvPr/>
          </p:nvSpPr>
          <p:spPr>
            <a:xfrm>
              <a:off x="13764960" y="4483440"/>
              <a:ext cx="297360" cy="297360"/>
            </a:xfrm>
            <a:prstGeom prst="ellipse">
              <a:avLst/>
            </a:prstGeom>
            <a:solidFill>
              <a:srgbClr val="B89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017" name="TextBox 52"/>
            <p:cNvSpPr/>
            <p:nvPr/>
          </p:nvSpPr>
          <p:spPr>
            <a:xfrm>
              <a:off x="1349028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184/158/255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8" name="Овал 53"/>
            <p:cNvSpPr/>
            <p:nvPr/>
          </p:nvSpPr>
          <p:spPr>
            <a:xfrm>
              <a:off x="14323680" y="4483440"/>
              <a:ext cx="297360" cy="297360"/>
            </a:xfrm>
            <a:prstGeom prst="ellipse">
              <a:avLst/>
            </a:prstGeom>
            <a:solidFill>
              <a:srgbClr val="99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019" name="TextBox 54"/>
            <p:cNvSpPr/>
            <p:nvPr/>
          </p:nvSpPr>
          <p:spPr>
            <a:xfrm>
              <a:off x="1404900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153/28/28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0" name="Овал 55"/>
            <p:cNvSpPr/>
            <p:nvPr/>
          </p:nvSpPr>
          <p:spPr>
            <a:xfrm>
              <a:off x="14876640" y="4483440"/>
              <a:ext cx="297360" cy="297360"/>
            </a:xfrm>
            <a:prstGeom prst="ellipse">
              <a:avLst/>
            </a:prstGeom>
            <a:solidFill>
              <a:srgbClr val="DE3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021" name="TextBox 56"/>
            <p:cNvSpPr/>
            <p:nvPr/>
          </p:nvSpPr>
          <p:spPr>
            <a:xfrm>
              <a:off x="1460232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222/49/49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2" name="Овал 57"/>
            <p:cNvSpPr/>
            <p:nvPr/>
          </p:nvSpPr>
          <p:spPr>
            <a:xfrm>
              <a:off x="15435360" y="4483440"/>
              <a:ext cx="297360" cy="297360"/>
            </a:xfrm>
            <a:prstGeom prst="ellipse">
              <a:avLst/>
            </a:prstGeom>
            <a:solidFill>
              <a:srgbClr val="E6B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023" name="TextBox 58"/>
            <p:cNvSpPr/>
            <p:nvPr/>
          </p:nvSpPr>
          <p:spPr>
            <a:xfrm>
              <a:off x="1516068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230/176/168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024" name="TextBox 59"/>
          <p:cNvSpPr/>
          <p:nvPr/>
        </p:nvSpPr>
        <p:spPr>
          <a:xfrm>
            <a:off x="12540960" y="2018520"/>
            <a:ext cx="273924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Разбеленная палитра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025" name="Группа 60"/>
          <p:cNvGrpSpPr/>
          <p:nvPr/>
        </p:nvGrpSpPr>
        <p:grpSpPr>
          <a:xfrm>
            <a:off x="12383640" y="2326320"/>
            <a:ext cx="3065040" cy="469080"/>
            <a:chOff x="12383640" y="2326320"/>
            <a:chExt cx="3065040" cy="469080"/>
          </a:xfrm>
        </p:grpSpPr>
        <p:sp>
          <p:nvSpPr>
            <p:cNvPr id="1026" name="Овал 61"/>
            <p:cNvSpPr/>
            <p:nvPr/>
          </p:nvSpPr>
          <p:spPr>
            <a:xfrm>
              <a:off x="12657960" y="2326320"/>
              <a:ext cx="297360" cy="297360"/>
            </a:xfrm>
            <a:prstGeom prst="ellipse">
              <a:avLst/>
            </a:prstGeom>
            <a:solidFill>
              <a:srgbClr val="DED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027" name="TextBox 62"/>
            <p:cNvSpPr/>
            <p:nvPr/>
          </p:nvSpPr>
          <p:spPr>
            <a:xfrm>
              <a:off x="1238364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217/216/235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8" name="Овал 63"/>
            <p:cNvSpPr/>
            <p:nvPr/>
          </p:nvSpPr>
          <p:spPr>
            <a:xfrm>
              <a:off x="13193640" y="2326320"/>
              <a:ext cx="297360" cy="297360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029" name="TextBox 64"/>
            <p:cNvSpPr/>
            <p:nvPr/>
          </p:nvSpPr>
          <p:spPr>
            <a:xfrm>
              <a:off x="1291932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207/232/255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0" name="Овал 65"/>
            <p:cNvSpPr/>
            <p:nvPr/>
          </p:nvSpPr>
          <p:spPr>
            <a:xfrm>
              <a:off x="13764960" y="2326320"/>
              <a:ext cx="297360" cy="297360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031" name="TextBox 66"/>
            <p:cNvSpPr/>
            <p:nvPr/>
          </p:nvSpPr>
          <p:spPr>
            <a:xfrm>
              <a:off x="1349028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235/235/235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2" name="Овал 67"/>
            <p:cNvSpPr/>
            <p:nvPr/>
          </p:nvSpPr>
          <p:spPr>
            <a:xfrm>
              <a:off x="14323680" y="2326320"/>
              <a:ext cx="297360" cy="297360"/>
            </a:xfrm>
            <a:prstGeom prst="ellipse">
              <a:avLst/>
            </a:prstGeom>
            <a:solidFill>
              <a:srgbClr val="FC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033" name="TextBox 68"/>
            <p:cNvSpPr/>
            <p:nvPr/>
          </p:nvSpPr>
          <p:spPr>
            <a:xfrm>
              <a:off x="1404900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252/223/215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4" name="Овал 69"/>
            <p:cNvSpPr/>
            <p:nvPr/>
          </p:nvSpPr>
          <p:spPr>
            <a:xfrm>
              <a:off x="14876640" y="2326320"/>
              <a:ext cx="297360" cy="297360"/>
            </a:xfrm>
            <a:prstGeom prst="ellipse">
              <a:avLst/>
            </a:prstGeom>
            <a:solidFill>
              <a:srgbClr val="D3F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035" name="TextBox 70"/>
            <p:cNvSpPr/>
            <p:nvPr/>
          </p:nvSpPr>
          <p:spPr>
            <a:xfrm>
              <a:off x="1460232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211/245/226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036" name="TextBox 71"/>
          <p:cNvSpPr/>
          <p:nvPr/>
        </p:nvSpPr>
        <p:spPr>
          <a:xfrm>
            <a:off x="12557880" y="2840040"/>
            <a:ext cx="273924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Палитра для картограмм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037" name="Группа 72"/>
          <p:cNvGrpSpPr/>
          <p:nvPr/>
        </p:nvGrpSpPr>
        <p:grpSpPr>
          <a:xfrm>
            <a:off x="12383640" y="3147840"/>
            <a:ext cx="3623400" cy="469080"/>
            <a:chOff x="12383640" y="3147840"/>
            <a:chExt cx="3623400" cy="469080"/>
          </a:xfrm>
        </p:grpSpPr>
        <p:sp>
          <p:nvSpPr>
            <p:cNvPr id="1038" name="Овал 73"/>
            <p:cNvSpPr/>
            <p:nvPr/>
          </p:nvSpPr>
          <p:spPr>
            <a:xfrm>
              <a:off x="12657960" y="3147840"/>
              <a:ext cx="297360" cy="297360"/>
            </a:xfrm>
            <a:prstGeom prst="ellipse">
              <a:avLst/>
            </a:prstGeom>
            <a:solidFill>
              <a:srgbClr val="363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039" name="TextBox 74"/>
            <p:cNvSpPr/>
            <p:nvPr/>
          </p:nvSpPr>
          <p:spPr>
            <a:xfrm>
              <a:off x="1238364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54/49/148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0" name="Овал 75"/>
            <p:cNvSpPr/>
            <p:nvPr/>
          </p:nvSpPr>
          <p:spPr>
            <a:xfrm>
              <a:off x="13193640" y="3147840"/>
              <a:ext cx="297360" cy="2973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041" name="TextBox 76"/>
            <p:cNvSpPr/>
            <p:nvPr/>
          </p:nvSpPr>
          <p:spPr>
            <a:xfrm>
              <a:off x="1291932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52/1</a:t>
              </a:r>
              <a:r>
                <a:rPr lang="en-US" sz="700" b="0" strike="noStrike" spc="-1">
                  <a:solidFill>
                    <a:srgbClr val="282A2E"/>
                  </a:solidFill>
                  <a:latin typeface="Arial"/>
                </a:rPr>
                <a:t>1</a:t>
              </a: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1/194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2" name="Овал 77"/>
            <p:cNvSpPr/>
            <p:nvPr/>
          </p:nvSpPr>
          <p:spPr>
            <a:xfrm>
              <a:off x="13764960" y="3147840"/>
              <a:ext cx="297360" cy="29736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043" name="TextBox 78"/>
            <p:cNvSpPr/>
            <p:nvPr/>
          </p:nvSpPr>
          <p:spPr>
            <a:xfrm>
              <a:off x="1349028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125/187/252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4" name="Овал 79"/>
            <p:cNvSpPr/>
            <p:nvPr/>
          </p:nvSpPr>
          <p:spPr>
            <a:xfrm>
              <a:off x="14323680" y="3147840"/>
              <a:ext cx="297360" cy="297360"/>
            </a:xfrm>
            <a:prstGeom prst="ellipse">
              <a:avLst/>
            </a:prstGeom>
            <a:solidFill>
              <a:srgbClr val="A9D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045" name="TextBox 80"/>
            <p:cNvSpPr/>
            <p:nvPr/>
          </p:nvSpPr>
          <p:spPr>
            <a:xfrm>
              <a:off x="1404900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169/211/253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6" name="Овал 81"/>
            <p:cNvSpPr/>
            <p:nvPr/>
          </p:nvSpPr>
          <p:spPr>
            <a:xfrm>
              <a:off x="14876640" y="3147840"/>
              <a:ext cx="297360" cy="297360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047" name="TextBox 82"/>
            <p:cNvSpPr/>
            <p:nvPr/>
          </p:nvSpPr>
          <p:spPr>
            <a:xfrm>
              <a:off x="1460232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207/232/255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8" name="Овал 83"/>
            <p:cNvSpPr/>
            <p:nvPr/>
          </p:nvSpPr>
          <p:spPr>
            <a:xfrm>
              <a:off x="15435360" y="3147840"/>
              <a:ext cx="297360" cy="29736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049" name="TextBox 84"/>
            <p:cNvSpPr/>
            <p:nvPr/>
          </p:nvSpPr>
          <p:spPr>
            <a:xfrm>
              <a:off x="1516068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191/191/191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1050" name="Рисунок 87"/>
          <p:cNvPicPr/>
          <p:nvPr/>
        </p:nvPicPr>
        <p:blipFill>
          <a:blip r:embed="rId3"/>
          <a:stretch/>
        </p:blipFill>
        <p:spPr>
          <a:xfrm>
            <a:off x="9635040" y="338040"/>
            <a:ext cx="2257200" cy="451440"/>
          </a:xfrm>
          <a:prstGeom prst="rect">
            <a:avLst/>
          </a:prstGeom>
          <a:ln w="0">
            <a:noFill/>
          </a:ln>
        </p:spPr>
      </p:pic>
      <p:sp>
        <p:nvSpPr>
          <p:cNvPr id="1051" name="object 13"/>
          <p:cNvSpPr/>
          <p:nvPr/>
        </p:nvSpPr>
        <p:spPr>
          <a:xfrm>
            <a:off x="0" y="542880"/>
            <a:ext cx="414360" cy="84240"/>
          </a:xfrm>
          <a:custGeom>
            <a:avLst/>
            <a:gdLst>
              <a:gd name="textAreaLeft" fmla="*/ 0 w 414360"/>
              <a:gd name="textAreaRight" fmla="*/ 417600 w 414360"/>
              <a:gd name="textAreaTop" fmla="*/ 0 h 84240"/>
              <a:gd name="textAreaBottom" fmla="*/ 87480 h 84240"/>
            </a:gdLst>
            <a:ahLst/>
            <a:cxnLst/>
            <a:rect l="textAreaLeft" t="textAreaTop" r="textAreaRight" b="textAreaBottom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7DBBFC"/>
              </a:solidFill>
              <a:latin typeface="Arial"/>
            </a:endParaRPr>
          </a:p>
        </p:txBody>
      </p:sp>
      <p:sp>
        <p:nvSpPr>
          <p:cNvPr id="1052" name="Прямоугольник: скругленные углы 2"/>
          <p:cNvSpPr/>
          <p:nvPr/>
        </p:nvSpPr>
        <p:spPr>
          <a:xfrm>
            <a:off x="983880" y="1850760"/>
            <a:ext cx="4798440" cy="3222360"/>
          </a:xfrm>
          <a:prstGeom prst="roundRect">
            <a:avLst>
              <a:gd name="adj" fmla="val 2574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1053" name="Прямоугольник: скругленные углы 3"/>
          <p:cNvSpPr/>
          <p:nvPr/>
        </p:nvSpPr>
        <p:spPr>
          <a:xfrm>
            <a:off x="6406560" y="1850760"/>
            <a:ext cx="4798440" cy="3222360"/>
          </a:xfrm>
          <a:prstGeom prst="roundRect">
            <a:avLst>
              <a:gd name="adj" fmla="val 257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1054" name="Номер слайда 4"/>
          <p:cNvSpPr/>
          <p:nvPr/>
        </p:nvSpPr>
        <p:spPr>
          <a:xfrm>
            <a:off x="9328680" y="6448320"/>
            <a:ext cx="2739960" cy="36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</a:pPr>
            <a:fld id="{D1462E9A-7AAA-4DB0-900F-F0BB7B779096}" type="slidenum">
              <a:rPr lang="ru-RU" sz="1400" b="1" strike="noStrike" spc="-1">
                <a:solidFill>
                  <a:srgbClr val="7DBBFC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5" name="PlaceHolder 1"/>
          <p:cNvSpPr>
            <a:spLocks noGrp="1"/>
          </p:cNvSpPr>
          <p:nvPr>
            <p:ph type="ftr" idx="10"/>
          </p:nvPr>
        </p:nvSpPr>
        <p:spPr>
          <a:xfrm>
            <a:off x="320040" y="6448320"/>
            <a:ext cx="10216080" cy="361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1" strike="noStrike" spc="-1">
                <a:solidFill>
                  <a:srgbClr val="7DBBFC"/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1" strike="noStrike" spc="-1">
                <a:solidFill>
                  <a:srgbClr val="7DBBFC"/>
                </a:solidFill>
                <a:latin typeface="Arial"/>
              </a:rPr>
              <a:t>&lt;нижний колонтитул&gt;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Прямоугольник 1"/>
          <p:cNvSpPr/>
          <p:nvPr/>
        </p:nvSpPr>
        <p:spPr>
          <a:xfrm>
            <a:off x="12400920" y="0"/>
            <a:ext cx="3591720" cy="5064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1057" name="TextBox 2"/>
          <p:cNvSpPr/>
          <p:nvPr/>
        </p:nvSpPr>
        <p:spPr>
          <a:xfrm>
            <a:off x="12557880" y="5400"/>
            <a:ext cx="186048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Основная палитра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058" name="Группа 3"/>
          <p:cNvGrpSpPr/>
          <p:nvPr/>
        </p:nvGrpSpPr>
        <p:grpSpPr>
          <a:xfrm>
            <a:off x="12383640" y="313200"/>
            <a:ext cx="2511720" cy="469080"/>
            <a:chOff x="12383640" y="313200"/>
            <a:chExt cx="2511720" cy="469080"/>
          </a:xfrm>
        </p:grpSpPr>
        <p:sp>
          <p:nvSpPr>
            <p:cNvPr id="1059" name="Овал 4"/>
            <p:cNvSpPr/>
            <p:nvPr/>
          </p:nvSpPr>
          <p:spPr>
            <a:xfrm>
              <a:off x="12657960" y="313200"/>
              <a:ext cx="297360" cy="2973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060" name="TextBox 5"/>
            <p:cNvSpPr/>
            <p:nvPr/>
          </p:nvSpPr>
          <p:spPr>
            <a:xfrm>
              <a:off x="12383640" y="5860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US" sz="700" b="0" strike="noStrike" spc="-1">
                  <a:solidFill>
                    <a:srgbClr val="282A2E"/>
                  </a:solidFill>
                  <a:latin typeface="Arial"/>
                </a:rPr>
                <a:t>54</a:t>
              </a: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/</a:t>
              </a:r>
              <a:r>
                <a:rPr lang="en-US" sz="700" b="0" strike="noStrike" spc="-1">
                  <a:solidFill>
                    <a:srgbClr val="282A2E"/>
                  </a:solidFill>
                  <a:latin typeface="Arial"/>
                </a:rPr>
                <a:t>4</a:t>
              </a: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9/</a:t>
              </a:r>
              <a:r>
                <a:rPr lang="en-US" sz="700" b="0" strike="noStrike" spc="-1">
                  <a:solidFill>
                    <a:srgbClr val="282A2E"/>
                  </a:solidFill>
                  <a:latin typeface="Arial"/>
                </a:rPr>
                <a:t>148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1" name="Овал 6"/>
            <p:cNvSpPr/>
            <p:nvPr/>
          </p:nvSpPr>
          <p:spPr>
            <a:xfrm>
              <a:off x="13193640" y="313200"/>
              <a:ext cx="297360" cy="297360"/>
            </a:xfrm>
            <a:prstGeom prst="ellipse">
              <a:avLst/>
            </a:prstGeom>
            <a:solidFill>
              <a:srgbClr val="7DBB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062" name="TextBox 8"/>
            <p:cNvSpPr/>
            <p:nvPr/>
          </p:nvSpPr>
          <p:spPr>
            <a:xfrm>
              <a:off x="12919320" y="5860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125/187/252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3" name="Овал 9"/>
            <p:cNvSpPr/>
            <p:nvPr/>
          </p:nvSpPr>
          <p:spPr>
            <a:xfrm>
              <a:off x="13764960" y="313200"/>
              <a:ext cx="297360" cy="2973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064" name="TextBox 10"/>
            <p:cNvSpPr/>
            <p:nvPr/>
          </p:nvSpPr>
          <p:spPr>
            <a:xfrm>
              <a:off x="13490280" y="5860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40/42/46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5" name="Овал 11"/>
            <p:cNvSpPr/>
            <p:nvPr/>
          </p:nvSpPr>
          <p:spPr>
            <a:xfrm>
              <a:off x="14323680" y="313200"/>
              <a:ext cx="297360" cy="29736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066" name="TextBox 12"/>
            <p:cNvSpPr/>
            <p:nvPr/>
          </p:nvSpPr>
          <p:spPr>
            <a:xfrm>
              <a:off x="14049000" y="5860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255/255/255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067" name="TextBox 13"/>
          <p:cNvSpPr/>
          <p:nvPr/>
        </p:nvSpPr>
        <p:spPr>
          <a:xfrm>
            <a:off x="12557880" y="785520"/>
            <a:ext cx="186048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Расширенная палитра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068" name="Группа 14"/>
          <p:cNvGrpSpPr/>
          <p:nvPr/>
        </p:nvGrpSpPr>
        <p:grpSpPr>
          <a:xfrm>
            <a:off x="12383640" y="1093320"/>
            <a:ext cx="3623400" cy="947160"/>
            <a:chOff x="12383640" y="1093320"/>
            <a:chExt cx="3623400" cy="947160"/>
          </a:xfrm>
        </p:grpSpPr>
        <p:sp>
          <p:nvSpPr>
            <p:cNvPr id="1069" name="Овал 15"/>
            <p:cNvSpPr/>
            <p:nvPr/>
          </p:nvSpPr>
          <p:spPr>
            <a:xfrm>
              <a:off x="12657960" y="1093320"/>
              <a:ext cx="297360" cy="2973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070" name="TextBox 16"/>
            <p:cNvSpPr/>
            <p:nvPr/>
          </p:nvSpPr>
          <p:spPr>
            <a:xfrm>
              <a:off x="1238364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52/111/194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1" name="Овал 17"/>
            <p:cNvSpPr/>
            <p:nvPr/>
          </p:nvSpPr>
          <p:spPr>
            <a:xfrm>
              <a:off x="13193640" y="1093320"/>
              <a:ext cx="297360" cy="297360"/>
            </a:xfrm>
            <a:prstGeom prst="ellipse">
              <a:avLst/>
            </a:prstGeom>
            <a:solidFill>
              <a:srgbClr val="8383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072" name="TextBox 18"/>
            <p:cNvSpPr/>
            <p:nvPr/>
          </p:nvSpPr>
          <p:spPr>
            <a:xfrm>
              <a:off x="1291932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131/131/131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3" name="Овал 19"/>
            <p:cNvSpPr/>
            <p:nvPr/>
          </p:nvSpPr>
          <p:spPr>
            <a:xfrm>
              <a:off x="13764960" y="1093320"/>
              <a:ext cx="297360" cy="29736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074" name="TextBox 20"/>
            <p:cNvSpPr/>
            <p:nvPr/>
          </p:nvSpPr>
          <p:spPr>
            <a:xfrm>
              <a:off x="1349028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191/191/191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5" name="Овал 21"/>
            <p:cNvSpPr/>
            <p:nvPr/>
          </p:nvSpPr>
          <p:spPr>
            <a:xfrm>
              <a:off x="14323680" y="1093320"/>
              <a:ext cx="297360" cy="297360"/>
            </a:xfrm>
            <a:prstGeom prst="ellipse">
              <a:avLst/>
            </a:prstGeom>
            <a:solidFill>
              <a:srgbClr val="E36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076" name="TextBox 22"/>
            <p:cNvSpPr/>
            <p:nvPr/>
          </p:nvSpPr>
          <p:spPr>
            <a:xfrm>
              <a:off x="1404900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227/104/70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7" name="Овал 23"/>
            <p:cNvSpPr/>
            <p:nvPr/>
          </p:nvSpPr>
          <p:spPr>
            <a:xfrm>
              <a:off x="14876640" y="1093320"/>
              <a:ext cx="297360" cy="297360"/>
            </a:xfrm>
            <a:prstGeom prst="ellipse">
              <a:avLst/>
            </a:prstGeom>
            <a:solidFill>
              <a:srgbClr val="FFA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078" name="TextBox 24"/>
            <p:cNvSpPr/>
            <p:nvPr/>
          </p:nvSpPr>
          <p:spPr>
            <a:xfrm>
              <a:off x="1460232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255/169/112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9" name="Овал 25"/>
            <p:cNvSpPr/>
            <p:nvPr/>
          </p:nvSpPr>
          <p:spPr>
            <a:xfrm>
              <a:off x="15435360" y="1093320"/>
              <a:ext cx="297360" cy="297360"/>
            </a:xfrm>
            <a:prstGeom prst="ellipse">
              <a:avLst/>
            </a:prstGeom>
            <a:solidFill>
              <a:srgbClr val="FFD7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080" name="TextBox 26"/>
            <p:cNvSpPr/>
            <p:nvPr/>
          </p:nvSpPr>
          <p:spPr>
            <a:xfrm>
              <a:off x="1516068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255/215/172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1" name="Овал 27"/>
            <p:cNvSpPr/>
            <p:nvPr/>
          </p:nvSpPr>
          <p:spPr>
            <a:xfrm>
              <a:off x="12657960" y="1571400"/>
              <a:ext cx="297360" cy="297360"/>
            </a:xfrm>
            <a:prstGeom prst="ellipse">
              <a:avLst/>
            </a:prstGeom>
            <a:solidFill>
              <a:srgbClr val="578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082" name="TextBox 28"/>
            <p:cNvSpPr/>
            <p:nvPr/>
          </p:nvSpPr>
          <p:spPr>
            <a:xfrm>
              <a:off x="12383640" y="18442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87/140/123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3" name="Овал 29"/>
            <p:cNvSpPr/>
            <p:nvPr/>
          </p:nvSpPr>
          <p:spPr>
            <a:xfrm>
              <a:off x="13193640" y="1571400"/>
              <a:ext cx="297360" cy="297360"/>
            </a:xfrm>
            <a:prstGeom prst="ellipse">
              <a:avLst/>
            </a:prstGeom>
            <a:solidFill>
              <a:srgbClr val="46A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084" name="TextBox 30"/>
            <p:cNvSpPr/>
            <p:nvPr/>
          </p:nvSpPr>
          <p:spPr>
            <a:xfrm>
              <a:off x="12919320" y="18442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70/170/152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5" name="Овал 31"/>
            <p:cNvSpPr/>
            <p:nvPr/>
          </p:nvSpPr>
          <p:spPr>
            <a:xfrm>
              <a:off x="13764960" y="1571400"/>
              <a:ext cx="297360" cy="297360"/>
            </a:xfrm>
            <a:prstGeom prst="ellipse">
              <a:avLst/>
            </a:prstGeom>
            <a:solidFill>
              <a:srgbClr val="A1D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086" name="TextBox 32"/>
            <p:cNvSpPr/>
            <p:nvPr/>
          </p:nvSpPr>
          <p:spPr>
            <a:xfrm>
              <a:off x="13490280" y="18442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161/220/188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087" name="TextBox 33"/>
          <p:cNvSpPr/>
          <p:nvPr/>
        </p:nvSpPr>
        <p:spPr>
          <a:xfrm>
            <a:off x="12540960" y="3656160"/>
            <a:ext cx="273924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Дополнительная расширенная палитра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088" name="Группа 34"/>
          <p:cNvGrpSpPr/>
          <p:nvPr/>
        </p:nvGrpSpPr>
        <p:grpSpPr>
          <a:xfrm>
            <a:off x="12383640" y="3963960"/>
            <a:ext cx="3623400" cy="988560"/>
            <a:chOff x="12383640" y="3963960"/>
            <a:chExt cx="3623400" cy="988560"/>
          </a:xfrm>
        </p:grpSpPr>
        <p:sp>
          <p:nvSpPr>
            <p:cNvPr id="1089" name="Овал 35"/>
            <p:cNvSpPr/>
            <p:nvPr/>
          </p:nvSpPr>
          <p:spPr>
            <a:xfrm>
              <a:off x="12657960" y="3963960"/>
              <a:ext cx="297360" cy="297360"/>
            </a:xfrm>
            <a:prstGeom prst="ellipse">
              <a:avLst/>
            </a:prstGeom>
            <a:solidFill>
              <a:srgbClr val="9C36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090" name="TextBox 36"/>
            <p:cNvSpPr/>
            <p:nvPr/>
          </p:nvSpPr>
          <p:spPr>
            <a:xfrm>
              <a:off x="1238364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156/54/103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1" name="Овал 37"/>
            <p:cNvSpPr/>
            <p:nvPr/>
          </p:nvSpPr>
          <p:spPr>
            <a:xfrm>
              <a:off x="13193640" y="3963960"/>
              <a:ext cx="297360" cy="297360"/>
            </a:xfrm>
            <a:prstGeom prst="ellipse">
              <a:avLst/>
            </a:prstGeom>
            <a:solidFill>
              <a:srgbClr val="AC6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092" name="TextBox 38"/>
            <p:cNvSpPr/>
            <p:nvPr/>
          </p:nvSpPr>
          <p:spPr>
            <a:xfrm>
              <a:off x="1291932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172/98/120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3" name="Овал 39"/>
            <p:cNvSpPr/>
            <p:nvPr/>
          </p:nvSpPr>
          <p:spPr>
            <a:xfrm>
              <a:off x="13764960" y="3963960"/>
              <a:ext cx="297360" cy="297360"/>
            </a:xfrm>
            <a:prstGeom prst="ellipse">
              <a:avLst/>
            </a:prstGeom>
            <a:solidFill>
              <a:srgbClr val="D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094" name="TextBox 40"/>
            <p:cNvSpPr/>
            <p:nvPr/>
          </p:nvSpPr>
          <p:spPr>
            <a:xfrm>
              <a:off x="1349028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208/139/164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5" name="Овал 41"/>
            <p:cNvSpPr/>
            <p:nvPr/>
          </p:nvSpPr>
          <p:spPr>
            <a:xfrm>
              <a:off x="14323680" y="3963960"/>
              <a:ext cx="297360" cy="297360"/>
            </a:xfrm>
            <a:prstGeom prst="ellipse">
              <a:avLst/>
            </a:prstGeom>
            <a:solidFill>
              <a:srgbClr val="DECC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096" name="TextBox 42"/>
            <p:cNvSpPr/>
            <p:nvPr/>
          </p:nvSpPr>
          <p:spPr>
            <a:xfrm>
              <a:off x="1404900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222/204/8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7" name="Овал 43"/>
            <p:cNvSpPr/>
            <p:nvPr/>
          </p:nvSpPr>
          <p:spPr>
            <a:xfrm>
              <a:off x="14876640" y="3963960"/>
              <a:ext cx="297360" cy="297360"/>
            </a:xfrm>
            <a:prstGeom prst="ellipse">
              <a:avLst/>
            </a:prstGeom>
            <a:solidFill>
              <a:srgbClr val="D0D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098" name="TextBox 44"/>
            <p:cNvSpPr/>
            <p:nvPr/>
          </p:nvSpPr>
          <p:spPr>
            <a:xfrm>
              <a:off x="1460232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208/222/84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9" name="Овал 45"/>
            <p:cNvSpPr/>
            <p:nvPr/>
          </p:nvSpPr>
          <p:spPr>
            <a:xfrm>
              <a:off x="15435360" y="3963960"/>
              <a:ext cx="297360" cy="297360"/>
            </a:xfrm>
            <a:prstGeom prst="ellipse">
              <a:avLst/>
            </a:prstGeom>
            <a:solidFill>
              <a:srgbClr val="E6ED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100" name="TextBox 46"/>
            <p:cNvSpPr/>
            <p:nvPr/>
          </p:nvSpPr>
          <p:spPr>
            <a:xfrm>
              <a:off x="1516068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230/237/133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1" name="Овал 47"/>
            <p:cNvSpPr/>
            <p:nvPr/>
          </p:nvSpPr>
          <p:spPr>
            <a:xfrm>
              <a:off x="12657960" y="4483440"/>
              <a:ext cx="297360" cy="297360"/>
            </a:xfrm>
            <a:prstGeom prst="ellipse">
              <a:avLst/>
            </a:prstGeom>
            <a:solidFill>
              <a:srgbClr val="603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102" name="TextBox 48"/>
            <p:cNvSpPr/>
            <p:nvPr/>
          </p:nvSpPr>
          <p:spPr>
            <a:xfrm>
              <a:off x="1238364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96/55/158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3" name="Овал 49"/>
            <p:cNvSpPr/>
            <p:nvPr/>
          </p:nvSpPr>
          <p:spPr>
            <a:xfrm>
              <a:off x="13193640" y="4483440"/>
              <a:ext cx="297360" cy="297360"/>
            </a:xfrm>
            <a:prstGeom prst="ellipse">
              <a:avLst/>
            </a:prstGeom>
            <a:solidFill>
              <a:srgbClr val="896C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104" name="TextBox 50"/>
            <p:cNvSpPr/>
            <p:nvPr/>
          </p:nvSpPr>
          <p:spPr>
            <a:xfrm>
              <a:off x="1291932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137/108/196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5" name="Овал 51"/>
            <p:cNvSpPr/>
            <p:nvPr/>
          </p:nvSpPr>
          <p:spPr>
            <a:xfrm>
              <a:off x="13764960" y="4483440"/>
              <a:ext cx="297360" cy="297360"/>
            </a:xfrm>
            <a:prstGeom prst="ellipse">
              <a:avLst/>
            </a:prstGeom>
            <a:solidFill>
              <a:srgbClr val="B89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106" name="TextBox 52"/>
            <p:cNvSpPr/>
            <p:nvPr/>
          </p:nvSpPr>
          <p:spPr>
            <a:xfrm>
              <a:off x="1349028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184/158/255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7" name="Овал 53"/>
            <p:cNvSpPr/>
            <p:nvPr/>
          </p:nvSpPr>
          <p:spPr>
            <a:xfrm>
              <a:off x="14323680" y="4483440"/>
              <a:ext cx="297360" cy="297360"/>
            </a:xfrm>
            <a:prstGeom prst="ellipse">
              <a:avLst/>
            </a:prstGeom>
            <a:solidFill>
              <a:srgbClr val="99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108" name="TextBox 54"/>
            <p:cNvSpPr/>
            <p:nvPr/>
          </p:nvSpPr>
          <p:spPr>
            <a:xfrm>
              <a:off x="1404900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153/28/28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9" name="Овал 55"/>
            <p:cNvSpPr/>
            <p:nvPr/>
          </p:nvSpPr>
          <p:spPr>
            <a:xfrm>
              <a:off x="14876640" y="4483440"/>
              <a:ext cx="297360" cy="297360"/>
            </a:xfrm>
            <a:prstGeom prst="ellipse">
              <a:avLst/>
            </a:prstGeom>
            <a:solidFill>
              <a:srgbClr val="DE3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110" name="TextBox 56"/>
            <p:cNvSpPr/>
            <p:nvPr/>
          </p:nvSpPr>
          <p:spPr>
            <a:xfrm>
              <a:off x="1460232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222/49/49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1" name="Овал 57"/>
            <p:cNvSpPr/>
            <p:nvPr/>
          </p:nvSpPr>
          <p:spPr>
            <a:xfrm>
              <a:off x="15435360" y="4483440"/>
              <a:ext cx="297360" cy="297360"/>
            </a:xfrm>
            <a:prstGeom prst="ellipse">
              <a:avLst/>
            </a:prstGeom>
            <a:solidFill>
              <a:srgbClr val="E6B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112" name="TextBox 58"/>
            <p:cNvSpPr/>
            <p:nvPr/>
          </p:nvSpPr>
          <p:spPr>
            <a:xfrm>
              <a:off x="1516068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230/176/168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113" name="TextBox 59"/>
          <p:cNvSpPr/>
          <p:nvPr/>
        </p:nvSpPr>
        <p:spPr>
          <a:xfrm>
            <a:off x="12540960" y="2018520"/>
            <a:ext cx="273924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Разбеленная палитра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114" name="Группа 60"/>
          <p:cNvGrpSpPr/>
          <p:nvPr/>
        </p:nvGrpSpPr>
        <p:grpSpPr>
          <a:xfrm>
            <a:off x="12383640" y="2326320"/>
            <a:ext cx="3065040" cy="469080"/>
            <a:chOff x="12383640" y="2326320"/>
            <a:chExt cx="3065040" cy="469080"/>
          </a:xfrm>
        </p:grpSpPr>
        <p:sp>
          <p:nvSpPr>
            <p:cNvPr id="1115" name="Овал 61"/>
            <p:cNvSpPr/>
            <p:nvPr/>
          </p:nvSpPr>
          <p:spPr>
            <a:xfrm>
              <a:off x="12657960" y="2326320"/>
              <a:ext cx="297360" cy="297360"/>
            </a:xfrm>
            <a:prstGeom prst="ellipse">
              <a:avLst/>
            </a:prstGeom>
            <a:solidFill>
              <a:srgbClr val="DED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116" name="TextBox 62"/>
            <p:cNvSpPr/>
            <p:nvPr/>
          </p:nvSpPr>
          <p:spPr>
            <a:xfrm>
              <a:off x="1238364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217/216/235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7" name="Овал 63"/>
            <p:cNvSpPr/>
            <p:nvPr/>
          </p:nvSpPr>
          <p:spPr>
            <a:xfrm>
              <a:off x="13193640" y="2326320"/>
              <a:ext cx="297360" cy="297360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118" name="TextBox 64"/>
            <p:cNvSpPr/>
            <p:nvPr/>
          </p:nvSpPr>
          <p:spPr>
            <a:xfrm>
              <a:off x="1291932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207/232/255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9" name="Овал 65"/>
            <p:cNvSpPr/>
            <p:nvPr/>
          </p:nvSpPr>
          <p:spPr>
            <a:xfrm>
              <a:off x="13764960" y="2326320"/>
              <a:ext cx="297360" cy="297360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120" name="TextBox 66"/>
            <p:cNvSpPr/>
            <p:nvPr/>
          </p:nvSpPr>
          <p:spPr>
            <a:xfrm>
              <a:off x="1349028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235/235/235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1" name="Овал 67"/>
            <p:cNvSpPr/>
            <p:nvPr/>
          </p:nvSpPr>
          <p:spPr>
            <a:xfrm>
              <a:off x="14323680" y="2326320"/>
              <a:ext cx="297360" cy="297360"/>
            </a:xfrm>
            <a:prstGeom prst="ellipse">
              <a:avLst/>
            </a:prstGeom>
            <a:solidFill>
              <a:srgbClr val="FC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122" name="TextBox 68"/>
            <p:cNvSpPr/>
            <p:nvPr/>
          </p:nvSpPr>
          <p:spPr>
            <a:xfrm>
              <a:off x="1404900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252/223/215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3" name="Овал 69"/>
            <p:cNvSpPr/>
            <p:nvPr/>
          </p:nvSpPr>
          <p:spPr>
            <a:xfrm>
              <a:off x="14876640" y="2326320"/>
              <a:ext cx="297360" cy="297360"/>
            </a:xfrm>
            <a:prstGeom prst="ellipse">
              <a:avLst/>
            </a:prstGeom>
            <a:solidFill>
              <a:srgbClr val="D3F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124" name="TextBox 70"/>
            <p:cNvSpPr/>
            <p:nvPr/>
          </p:nvSpPr>
          <p:spPr>
            <a:xfrm>
              <a:off x="1460232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211/245/226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125" name="TextBox 71"/>
          <p:cNvSpPr/>
          <p:nvPr/>
        </p:nvSpPr>
        <p:spPr>
          <a:xfrm>
            <a:off x="12557880" y="2840040"/>
            <a:ext cx="273924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Палитра для картограмм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126" name="Группа 72"/>
          <p:cNvGrpSpPr/>
          <p:nvPr/>
        </p:nvGrpSpPr>
        <p:grpSpPr>
          <a:xfrm>
            <a:off x="12383640" y="3147840"/>
            <a:ext cx="3623400" cy="469080"/>
            <a:chOff x="12383640" y="3147840"/>
            <a:chExt cx="3623400" cy="469080"/>
          </a:xfrm>
        </p:grpSpPr>
        <p:sp>
          <p:nvSpPr>
            <p:cNvPr id="1127" name="Овал 73"/>
            <p:cNvSpPr/>
            <p:nvPr/>
          </p:nvSpPr>
          <p:spPr>
            <a:xfrm>
              <a:off x="12657960" y="3147840"/>
              <a:ext cx="297360" cy="297360"/>
            </a:xfrm>
            <a:prstGeom prst="ellipse">
              <a:avLst/>
            </a:prstGeom>
            <a:solidFill>
              <a:srgbClr val="363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128" name="TextBox 74"/>
            <p:cNvSpPr/>
            <p:nvPr/>
          </p:nvSpPr>
          <p:spPr>
            <a:xfrm>
              <a:off x="1238364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54/49/148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9" name="Овал 75"/>
            <p:cNvSpPr/>
            <p:nvPr/>
          </p:nvSpPr>
          <p:spPr>
            <a:xfrm>
              <a:off x="13193640" y="3147840"/>
              <a:ext cx="297360" cy="2973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130" name="TextBox 76"/>
            <p:cNvSpPr/>
            <p:nvPr/>
          </p:nvSpPr>
          <p:spPr>
            <a:xfrm>
              <a:off x="1291932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52/1</a:t>
              </a:r>
              <a:r>
                <a:rPr lang="en-US" sz="700" b="0" strike="noStrike" spc="-1">
                  <a:solidFill>
                    <a:srgbClr val="282A2E"/>
                  </a:solidFill>
                  <a:latin typeface="Arial"/>
                </a:rPr>
                <a:t>1</a:t>
              </a: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1/194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31" name="Овал 77"/>
            <p:cNvSpPr/>
            <p:nvPr/>
          </p:nvSpPr>
          <p:spPr>
            <a:xfrm>
              <a:off x="13764960" y="3147840"/>
              <a:ext cx="297360" cy="29736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132" name="TextBox 78"/>
            <p:cNvSpPr/>
            <p:nvPr/>
          </p:nvSpPr>
          <p:spPr>
            <a:xfrm>
              <a:off x="1349028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125/187/252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33" name="Овал 79"/>
            <p:cNvSpPr/>
            <p:nvPr/>
          </p:nvSpPr>
          <p:spPr>
            <a:xfrm>
              <a:off x="14323680" y="3147840"/>
              <a:ext cx="297360" cy="297360"/>
            </a:xfrm>
            <a:prstGeom prst="ellipse">
              <a:avLst/>
            </a:prstGeom>
            <a:solidFill>
              <a:srgbClr val="A9D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134" name="TextBox 80"/>
            <p:cNvSpPr/>
            <p:nvPr/>
          </p:nvSpPr>
          <p:spPr>
            <a:xfrm>
              <a:off x="1404900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169/211/253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35" name="Овал 81"/>
            <p:cNvSpPr/>
            <p:nvPr/>
          </p:nvSpPr>
          <p:spPr>
            <a:xfrm>
              <a:off x="14876640" y="3147840"/>
              <a:ext cx="297360" cy="297360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136" name="TextBox 82"/>
            <p:cNvSpPr/>
            <p:nvPr/>
          </p:nvSpPr>
          <p:spPr>
            <a:xfrm>
              <a:off x="1460232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207/232/255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37" name="Овал 83"/>
            <p:cNvSpPr/>
            <p:nvPr/>
          </p:nvSpPr>
          <p:spPr>
            <a:xfrm>
              <a:off x="15435360" y="3147840"/>
              <a:ext cx="297360" cy="29736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138" name="TextBox 84"/>
            <p:cNvSpPr/>
            <p:nvPr/>
          </p:nvSpPr>
          <p:spPr>
            <a:xfrm>
              <a:off x="1516068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191/191/191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1139" name="Рисунок 87"/>
          <p:cNvPicPr/>
          <p:nvPr/>
        </p:nvPicPr>
        <p:blipFill>
          <a:blip r:embed="rId3"/>
          <a:stretch/>
        </p:blipFill>
        <p:spPr>
          <a:xfrm>
            <a:off x="9635040" y="338040"/>
            <a:ext cx="2257200" cy="451440"/>
          </a:xfrm>
          <a:prstGeom prst="rect">
            <a:avLst/>
          </a:prstGeom>
          <a:ln w="0">
            <a:noFill/>
          </a:ln>
        </p:spPr>
      </p:pic>
      <p:sp>
        <p:nvSpPr>
          <p:cNvPr id="1140" name="object 13"/>
          <p:cNvSpPr/>
          <p:nvPr/>
        </p:nvSpPr>
        <p:spPr>
          <a:xfrm>
            <a:off x="0" y="542880"/>
            <a:ext cx="414360" cy="84240"/>
          </a:xfrm>
          <a:custGeom>
            <a:avLst/>
            <a:gdLst>
              <a:gd name="textAreaLeft" fmla="*/ 0 w 414360"/>
              <a:gd name="textAreaRight" fmla="*/ 417600 w 414360"/>
              <a:gd name="textAreaTop" fmla="*/ 0 h 84240"/>
              <a:gd name="textAreaBottom" fmla="*/ 87480 h 84240"/>
            </a:gdLst>
            <a:ahLst/>
            <a:cxnLst/>
            <a:rect l="textAreaLeft" t="textAreaTop" r="textAreaRight" b="textAreaBottom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141" name="Прямоугольник: скругленные углы 19"/>
          <p:cNvSpPr/>
          <p:nvPr/>
        </p:nvSpPr>
        <p:spPr>
          <a:xfrm>
            <a:off x="749520" y="1850760"/>
            <a:ext cx="3252240" cy="3222360"/>
          </a:xfrm>
          <a:prstGeom prst="roundRect">
            <a:avLst>
              <a:gd name="adj" fmla="val 2574"/>
            </a:avLst>
          </a:prstGeom>
          <a:solidFill>
            <a:srgbClr val="D9D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1142" name="Прямоугольник: скругленные углы 21"/>
          <p:cNvSpPr/>
          <p:nvPr/>
        </p:nvSpPr>
        <p:spPr>
          <a:xfrm>
            <a:off x="4539960" y="1850760"/>
            <a:ext cx="3252240" cy="3222360"/>
          </a:xfrm>
          <a:prstGeom prst="roundRect">
            <a:avLst>
              <a:gd name="adj" fmla="val 2574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1143" name="Прямоугольник: скругленные углы 23"/>
          <p:cNvSpPr/>
          <p:nvPr/>
        </p:nvSpPr>
        <p:spPr>
          <a:xfrm>
            <a:off x="8330400" y="1850760"/>
            <a:ext cx="3252240" cy="3222360"/>
          </a:xfrm>
          <a:prstGeom prst="roundRect">
            <a:avLst>
              <a:gd name="adj" fmla="val 257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1144" name="Номер слайда 4"/>
          <p:cNvSpPr/>
          <p:nvPr/>
        </p:nvSpPr>
        <p:spPr>
          <a:xfrm>
            <a:off x="9328680" y="6448320"/>
            <a:ext cx="2739960" cy="36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</a:pPr>
            <a:fld id="{0B44D931-880B-4BEF-B851-E79D998BB278}" type="slidenum">
              <a:rPr lang="ru-RU" sz="1400" b="1" strike="noStrike" spc="-1">
                <a:solidFill>
                  <a:srgbClr val="7DBBFC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5" name="PlaceHolder 1"/>
          <p:cNvSpPr>
            <a:spLocks noGrp="1"/>
          </p:cNvSpPr>
          <p:nvPr>
            <p:ph type="ftr" idx="11"/>
          </p:nvPr>
        </p:nvSpPr>
        <p:spPr>
          <a:xfrm>
            <a:off x="320040" y="6448320"/>
            <a:ext cx="10216080" cy="361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1" strike="noStrike" spc="-1">
                <a:solidFill>
                  <a:srgbClr val="7DBBFC"/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1" strike="noStrike" spc="-1">
                <a:solidFill>
                  <a:srgbClr val="7DBBFC"/>
                </a:solidFill>
                <a:latin typeface="Arial"/>
              </a:rPr>
              <a:t>&lt;нижний колонтитул&gt;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Прямоугольник 1"/>
          <p:cNvSpPr/>
          <p:nvPr/>
        </p:nvSpPr>
        <p:spPr>
          <a:xfrm>
            <a:off x="12400920" y="0"/>
            <a:ext cx="3591720" cy="5064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1147" name="TextBox 2"/>
          <p:cNvSpPr/>
          <p:nvPr/>
        </p:nvSpPr>
        <p:spPr>
          <a:xfrm>
            <a:off x="12557880" y="5400"/>
            <a:ext cx="186048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Основная палитра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148" name="Группа 3"/>
          <p:cNvGrpSpPr/>
          <p:nvPr/>
        </p:nvGrpSpPr>
        <p:grpSpPr>
          <a:xfrm>
            <a:off x="12383640" y="313200"/>
            <a:ext cx="2511720" cy="469080"/>
            <a:chOff x="12383640" y="313200"/>
            <a:chExt cx="2511720" cy="469080"/>
          </a:xfrm>
        </p:grpSpPr>
        <p:sp>
          <p:nvSpPr>
            <p:cNvPr id="1149" name="Овал 4"/>
            <p:cNvSpPr/>
            <p:nvPr/>
          </p:nvSpPr>
          <p:spPr>
            <a:xfrm>
              <a:off x="12657960" y="313200"/>
              <a:ext cx="297360" cy="2973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150" name="TextBox 5"/>
            <p:cNvSpPr/>
            <p:nvPr/>
          </p:nvSpPr>
          <p:spPr>
            <a:xfrm>
              <a:off x="12383640" y="5860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US" sz="700" b="0" strike="noStrike" spc="-1">
                  <a:solidFill>
                    <a:srgbClr val="282A2E"/>
                  </a:solidFill>
                  <a:latin typeface="Arial"/>
                </a:rPr>
                <a:t>54</a:t>
              </a: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/</a:t>
              </a:r>
              <a:r>
                <a:rPr lang="en-US" sz="700" b="0" strike="noStrike" spc="-1">
                  <a:solidFill>
                    <a:srgbClr val="282A2E"/>
                  </a:solidFill>
                  <a:latin typeface="Arial"/>
                </a:rPr>
                <a:t>4</a:t>
              </a: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9/</a:t>
              </a:r>
              <a:r>
                <a:rPr lang="en-US" sz="700" b="0" strike="noStrike" spc="-1">
                  <a:solidFill>
                    <a:srgbClr val="282A2E"/>
                  </a:solidFill>
                  <a:latin typeface="Arial"/>
                </a:rPr>
                <a:t>148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1" name="Овал 6"/>
            <p:cNvSpPr/>
            <p:nvPr/>
          </p:nvSpPr>
          <p:spPr>
            <a:xfrm>
              <a:off x="13193640" y="313200"/>
              <a:ext cx="297360" cy="297360"/>
            </a:xfrm>
            <a:prstGeom prst="ellipse">
              <a:avLst/>
            </a:prstGeom>
            <a:solidFill>
              <a:srgbClr val="7DBB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152" name="TextBox 8"/>
            <p:cNvSpPr/>
            <p:nvPr/>
          </p:nvSpPr>
          <p:spPr>
            <a:xfrm>
              <a:off x="12919320" y="5860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125/187/252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3" name="Овал 9"/>
            <p:cNvSpPr/>
            <p:nvPr/>
          </p:nvSpPr>
          <p:spPr>
            <a:xfrm>
              <a:off x="13764960" y="313200"/>
              <a:ext cx="297360" cy="2973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154" name="TextBox 10"/>
            <p:cNvSpPr/>
            <p:nvPr/>
          </p:nvSpPr>
          <p:spPr>
            <a:xfrm>
              <a:off x="13490280" y="5860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40/42/46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5" name="Овал 11"/>
            <p:cNvSpPr/>
            <p:nvPr/>
          </p:nvSpPr>
          <p:spPr>
            <a:xfrm>
              <a:off x="14323680" y="313200"/>
              <a:ext cx="297360" cy="29736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156" name="TextBox 12"/>
            <p:cNvSpPr/>
            <p:nvPr/>
          </p:nvSpPr>
          <p:spPr>
            <a:xfrm>
              <a:off x="14049000" y="5860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255/255/255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157" name="TextBox 13"/>
          <p:cNvSpPr/>
          <p:nvPr/>
        </p:nvSpPr>
        <p:spPr>
          <a:xfrm>
            <a:off x="12557880" y="785520"/>
            <a:ext cx="186048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Расширенная палитра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158" name="Группа 14"/>
          <p:cNvGrpSpPr/>
          <p:nvPr/>
        </p:nvGrpSpPr>
        <p:grpSpPr>
          <a:xfrm>
            <a:off x="12383640" y="1093320"/>
            <a:ext cx="3623400" cy="947160"/>
            <a:chOff x="12383640" y="1093320"/>
            <a:chExt cx="3623400" cy="947160"/>
          </a:xfrm>
        </p:grpSpPr>
        <p:sp>
          <p:nvSpPr>
            <p:cNvPr id="1159" name="Овал 15"/>
            <p:cNvSpPr/>
            <p:nvPr/>
          </p:nvSpPr>
          <p:spPr>
            <a:xfrm>
              <a:off x="12657960" y="1093320"/>
              <a:ext cx="297360" cy="2973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160" name="TextBox 16"/>
            <p:cNvSpPr/>
            <p:nvPr/>
          </p:nvSpPr>
          <p:spPr>
            <a:xfrm>
              <a:off x="1238364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52/111/194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61" name="Овал 17"/>
            <p:cNvSpPr/>
            <p:nvPr/>
          </p:nvSpPr>
          <p:spPr>
            <a:xfrm>
              <a:off x="13193640" y="1093320"/>
              <a:ext cx="297360" cy="297360"/>
            </a:xfrm>
            <a:prstGeom prst="ellipse">
              <a:avLst/>
            </a:prstGeom>
            <a:solidFill>
              <a:srgbClr val="8383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162" name="TextBox 18"/>
            <p:cNvSpPr/>
            <p:nvPr/>
          </p:nvSpPr>
          <p:spPr>
            <a:xfrm>
              <a:off x="1291932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131/131/131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63" name="Овал 19"/>
            <p:cNvSpPr/>
            <p:nvPr/>
          </p:nvSpPr>
          <p:spPr>
            <a:xfrm>
              <a:off x="13764960" y="1093320"/>
              <a:ext cx="297360" cy="29736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164" name="TextBox 20"/>
            <p:cNvSpPr/>
            <p:nvPr/>
          </p:nvSpPr>
          <p:spPr>
            <a:xfrm>
              <a:off x="1349028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191/191/191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65" name="Овал 21"/>
            <p:cNvSpPr/>
            <p:nvPr/>
          </p:nvSpPr>
          <p:spPr>
            <a:xfrm>
              <a:off x="14323680" y="1093320"/>
              <a:ext cx="297360" cy="297360"/>
            </a:xfrm>
            <a:prstGeom prst="ellipse">
              <a:avLst/>
            </a:prstGeom>
            <a:solidFill>
              <a:srgbClr val="E36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166" name="TextBox 22"/>
            <p:cNvSpPr/>
            <p:nvPr/>
          </p:nvSpPr>
          <p:spPr>
            <a:xfrm>
              <a:off x="1404900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227/104/70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67" name="Овал 23"/>
            <p:cNvSpPr/>
            <p:nvPr/>
          </p:nvSpPr>
          <p:spPr>
            <a:xfrm>
              <a:off x="14876640" y="1093320"/>
              <a:ext cx="297360" cy="297360"/>
            </a:xfrm>
            <a:prstGeom prst="ellipse">
              <a:avLst/>
            </a:prstGeom>
            <a:solidFill>
              <a:srgbClr val="FFA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168" name="TextBox 24"/>
            <p:cNvSpPr/>
            <p:nvPr/>
          </p:nvSpPr>
          <p:spPr>
            <a:xfrm>
              <a:off x="1460232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255/169/112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69" name="Овал 25"/>
            <p:cNvSpPr/>
            <p:nvPr/>
          </p:nvSpPr>
          <p:spPr>
            <a:xfrm>
              <a:off x="15435360" y="1093320"/>
              <a:ext cx="297360" cy="297360"/>
            </a:xfrm>
            <a:prstGeom prst="ellipse">
              <a:avLst/>
            </a:prstGeom>
            <a:solidFill>
              <a:srgbClr val="FFD7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170" name="TextBox 26"/>
            <p:cNvSpPr/>
            <p:nvPr/>
          </p:nvSpPr>
          <p:spPr>
            <a:xfrm>
              <a:off x="1516068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255/215/172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71" name="Овал 27"/>
            <p:cNvSpPr/>
            <p:nvPr/>
          </p:nvSpPr>
          <p:spPr>
            <a:xfrm>
              <a:off x="12657960" y="1571400"/>
              <a:ext cx="297360" cy="297360"/>
            </a:xfrm>
            <a:prstGeom prst="ellipse">
              <a:avLst/>
            </a:prstGeom>
            <a:solidFill>
              <a:srgbClr val="578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172" name="TextBox 28"/>
            <p:cNvSpPr/>
            <p:nvPr/>
          </p:nvSpPr>
          <p:spPr>
            <a:xfrm>
              <a:off x="12383640" y="18442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87/140/123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73" name="Овал 29"/>
            <p:cNvSpPr/>
            <p:nvPr/>
          </p:nvSpPr>
          <p:spPr>
            <a:xfrm>
              <a:off x="13193640" y="1571400"/>
              <a:ext cx="297360" cy="297360"/>
            </a:xfrm>
            <a:prstGeom prst="ellipse">
              <a:avLst/>
            </a:prstGeom>
            <a:solidFill>
              <a:srgbClr val="46A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174" name="TextBox 30"/>
            <p:cNvSpPr/>
            <p:nvPr/>
          </p:nvSpPr>
          <p:spPr>
            <a:xfrm>
              <a:off x="12919320" y="18442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70/170/152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75" name="Овал 31"/>
            <p:cNvSpPr/>
            <p:nvPr/>
          </p:nvSpPr>
          <p:spPr>
            <a:xfrm>
              <a:off x="13764960" y="1571400"/>
              <a:ext cx="297360" cy="297360"/>
            </a:xfrm>
            <a:prstGeom prst="ellipse">
              <a:avLst/>
            </a:prstGeom>
            <a:solidFill>
              <a:srgbClr val="A1D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176" name="TextBox 32"/>
            <p:cNvSpPr/>
            <p:nvPr/>
          </p:nvSpPr>
          <p:spPr>
            <a:xfrm>
              <a:off x="13490280" y="18442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161/220/188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177" name="TextBox 33"/>
          <p:cNvSpPr/>
          <p:nvPr/>
        </p:nvSpPr>
        <p:spPr>
          <a:xfrm>
            <a:off x="12540960" y="3656160"/>
            <a:ext cx="273924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Дополнительная расширенная палитра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178" name="Группа 34"/>
          <p:cNvGrpSpPr/>
          <p:nvPr/>
        </p:nvGrpSpPr>
        <p:grpSpPr>
          <a:xfrm>
            <a:off x="12383640" y="3963960"/>
            <a:ext cx="3623400" cy="988560"/>
            <a:chOff x="12383640" y="3963960"/>
            <a:chExt cx="3623400" cy="988560"/>
          </a:xfrm>
        </p:grpSpPr>
        <p:sp>
          <p:nvSpPr>
            <p:cNvPr id="1179" name="Овал 35"/>
            <p:cNvSpPr/>
            <p:nvPr/>
          </p:nvSpPr>
          <p:spPr>
            <a:xfrm>
              <a:off x="12657960" y="3963960"/>
              <a:ext cx="297360" cy="297360"/>
            </a:xfrm>
            <a:prstGeom prst="ellipse">
              <a:avLst/>
            </a:prstGeom>
            <a:solidFill>
              <a:srgbClr val="9C36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180" name="TextBox 36"/>
            <p:cNvSpPr/>
            <p:nvPr/>
          </p:nvSpPr>
          <p:spPr>
            <a:xfrm>
              <a:off x="1238364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156/54/103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81" name="Овал 37"/>
            <p:cNvSpPr/>
            <p:nvPr/>
          </p:nvSpPr>
          <p:spPr>
            <a:xfrm>
              <a:off x="13193640" y="3963960"/>
              <a:ext cx="297360" cy="297360"/>
            </a:xfrm>
            <a:prstGeom prst="ellipse">
              <a:avLst/>
            </a:prstGeom>
            <a:solidFill>
              <a:srgbClr val="AC6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182" name="TextBox 38"/>
            <p:cNvSpPr/>
            <p:nvPr/>
          </p:nvSpPr>
          <p:spPr>
            <a:xfrm>
              <a:off x="1291932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172/98/120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83" name="Овал 39"/>
            <p:cNvSpPr/>
            <p:nvPr/>
          </p:nvSpPr>
          <p:spPr>
            <a:xfrm>
              <a:off x="13764960" y="3963960"/>
              <a:ext cx="297360" cy="297360"/>
            </a:xfrm>
            <a:prstGeom prst="ellipse">
              <a:avLst/>
            </a:prstGeom>
            <a:solidFill>
              <a:srgbClr val="D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184" name="TextBox 40"/>
            <p:cNvSpPr/>
            <p:nvPr/>
          </p:nvSpPr>
          <p:spPr>
            <a:xfrm>
              <a:off x="1349028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208/139/164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85" name="Овал 41"/>
            <p:cNvSpPr/>
            <p:nvPr/>
          </p:nvSpPr>
          <p:spPr>
            <a:xfrm>
              <a:off x="14323680" y="3963960"/>
              <a:ext cx="297360" cy="297360"/>
            </a:xfrm>
            <a:prstGeom prst="ellipse">
              <a:avLst/>
            </a:prstGeom>
            <a:solidFill>
              <a:srgbClr val="DECC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186" name="TextBox 42"/>
            <p:cNvSpPr/>
            <p:nvPr/>
          </p:nvSpPr>
          <p:spPr>
            <a:xfrm>
              <a:off x="1404900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222/204/8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87" name="Овал 43"/>
            <p:cNvSpPr/>
            <p:nvPr/>
          </p:nvSpPr>
          <p:spPr>
            <a:xfrm>
              <a:off x="14876640" y="3963960"/>
              <a:ext cx="297360" cy="297360"/>
            </a:xfrm>
            <a:prstGeom prst="ellipse">
              <a:avLst/>
            </a:prstGeom>
            <a:solidFill>
              <a:srgbClr val="D0D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188" name="TextBox 44"/>
            <p:cNvSpPr/>
            <p:nvPr/>
          </p:nvSpPr>
          <p:spPr>
            <a:xfrm>
              <a:off x="1460232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208/222/84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89" name="Овал 45"/>
            <p:cNvSpPr/>
            <p:nvPr/>
          </p:nvSpPr>
          <p:spPr>
            <a:xfrm>
              <a:off x="15435360" y="3963960"/>
              <a:ext cx="297360" cy="297360"/>
            </a:xfrm>
            <a:prstGeom prst="ellipse">
              <a:avLst/>
            </a:prstGeom>
            <a:solidFill>
              <a:srgbClr val="E6ED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190" name="TextBox 46"/>
            <p:cNvSpPr/>
            <p:nvPr/>
          </p:nvSpPr>
          <p:spPr>
            <a:xfrm>
              <a:off x="1516068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230/237/133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1" name="Овал 47"/>
            <p:cNvSpPr/>
            <p:nvPr/>
          </p:nvSpPr>
          <p:spPr>
            <a:xfrm>
              <a:off x="12657960" y="4483440"/>
              <a:ext cx="297360" cy="297360"/>
            </a:xfrm>
            <a:prstGeom prst="ellipse">
              <a:avLst/>
            </a:prstGeom>
            <a:solidFill>
              <a:srgbClr val="603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192" name="TextBox 48"/>
            <p:cNvSpPr/>
            <p:nvPr/>
          </p:nvSpPr>
          <p:spPr>
            <a:xfrm>
              <a:off x="1238364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96/55/158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3" name="Овал 49"/>
            <p:cNvSpPr/>
            <p:nvPr/>
          </p:nvSpPr>
          <p:spPr>
            <a:xfrm>
              <a:off x="13193640" y="4483440"/>
              <a:ext cx="297360" cy="297360"/>
            </a:xfrm>
            <a:prstGeom prst="ellipse">
              <a:avLst/>
            </a:prstGeom>
            <a:solidFill>
              <a:srgbClr val="896C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194" name="TextBox 50"/>
            <p:cNvSpPr/>
            <p:nvPr/>
          </p:nvSpPr>
          <p:spPr>
            <a:xfrm>
              <a:off x="1291932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137/108/196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5" name="Овал 51"/>
            <p:cNvSpPr/>
            <p:nvPr/>
          </p:nvSpPr>
          <p:spPr>
            <a:xfrm>
              <a:off x="13764960" y="4483440"/>
              <a:ext cx="297360" cy="297360"/>
            </a:xfrm>
            <a:prstGeom prst="ellipse">
              <a:avLst/>
            </a:prstGeom>
            <a:solidFill>
              <a:srgbClr val="B89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196" name="TextBox 52"/>
            <p:cNvSpPr/>
            <p:nvPr/>
          </p:nvSpPr>
          <p:spPr>
            <a:xfrm>
              <a:off x="1349028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184/158/255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7" name="Овал 53"/>
            <p:cNvSpPr/>
            <p:nvPr/>
          </p:nvSpPr>
          <p:spPr>
            <a:xfrm>
              <a:off x="14323680" y="4483440"/>
              <a:ext cx="297360" cy="297360"/>
            </a:xfrm>
            <a:prstGeom prst="ellipse">
              <a:avLst/>
            </a:prstGeom>
            <a:solidFill>
              <a:srgbClr val="99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198" name="TextBox 54"/>
            <p:cNvSpPr/>
            <p:nvPr/>
          </p:nvSpPr>
          <p:spPr>
            <a:xfrm>
              <a:off x="1404900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153/28/28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9" name="Овал 55"/>
            <p:cNvSpPr/>
            <p:nvPr/>
          </p:nvSpPr>
          <p:spPr>
            <a:xfrm>
              <a:off x="14876640" y="4483440"/>
              <a:ext cx="297360" cy="297360"/>
            </a:xfrm>
            <a:prstGeom prst="ellipse">
              <a:avLst/>
            </a:prstGeom>
            <a:solidFill>
              <a:srgbClr val="DE3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200" name="TextBox 56"/>
            <p:cNvSpPr/>
            <p:nvPr/>
          </p:nvSpPr>
          <p:spPr>
            <a:xfrm>
              <a:off x="1460232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222/49/49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01" name="Овал 57"/>
            <p:cNvSpPr/>
            <p:nvPr/>
          </p:nvSpPr>
          <p:spPr>
            <a:xfrm>
              <a:off x="15435360" y="4483440"/>
              <a:ext cx="297360" cy="297360"/>
            </a:xfrm>
            <a:prstGeom prst="ellipse">
              <a:avLst/>
            </a:prstGeom>
            <a:solidFill>
              <a:srgbClr val="E6B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202" name="TextBox 58"/>
            <p:cNvSpPr/>
            <p:nvPr/>
          </p:nvSpPr>
          <p:spPr>
            <a:xfrm>
              <a:off x="1516068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230/176/168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203" name="TextBox 59"/>
          <p:cNvSpPr/>
          <p:nvPr/>
        </p:nvSpPr>
        <p:spPr>
          <a:xfrm>
            <a:off x="12540960" y="2018520"/>
            <a:ext cx="273924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Разбеленная палитра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204" name="Группа 60"/>
          <p:cNvGrpSpPr/>
          <p:nvPr/>
        </p:nvGrpSpPr>
        <p:grpSpPr>
          <a:xfrm>
            <a:off x="12383640" y="2326320"/>
            <a:ext cx="3065040" cy="469080"/>
            <a:chOff x="12383640" y="2326320"/>
            <a:chExt cx="3065040" cy="469080"/>
          </a:xfrm>
        </p:grpSpPr>
        <p:sp>
          <p:nvSpPr>
            <p:cNvPr id="1205" name="Овал 61"/>
            <p:cNvSpPr/>
            <p:nvPr/>
          </p:nvSpPr>
          <p:spPr>
            <a:xfrm>
              <a:off x="12657960" y="2326320"/>
              <a:ext cx="297360" cy="297360"/>
            </a:xfrm>
            <a:prstGeom prst="ellipse">
              <a:avLst/>
            </a:prstGeom>
            <a:solidFill>
              <a:srgbClr val="DED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206" name="TextBox 62"/>
            <p:cNvSpPr/>
            <p:nvPr/>
          </p:nvSpPr>
          <p:spPr>
            <a:xfrm>
              <a:off x="1238364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217/216/235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07" name="Овал 63"/>
            <p:cNvSpPr/>
            <p:nvPr/>
          </p:nvSpPr>
          <p:spPr>
            <a:xfrm>
              <a:off x="13193640" y="2326320"/>
              <a:ext cx="297360" cy="297360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208" name="TextBox 64"/>
            <p:cNvSpPr/>
            <p:nvPr/>
          </p:nvSpPr>
          <p:spPr>
            <a:xfrm>
              <a:off x="1291932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207/232/255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09" name="Овал 65"/>
            <p:cNvSpPr/>
            <p:nvPr/>
          </p:nvSpPr>
          <p:spPr>
            <a:xfrm>
              <a:off x="13764960" y="2326320"/>
              <a:ext cx="297360" cy="297360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210" name="TextBox 66"/>
            <p:cNvSpPr/>
            <p:nvPr/>
          </p:nvSpPr>
          <p:spPr>
            <a:xfrm>
              <a:off x="1349028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235/235/235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11" name="Овал 67"/>
            <p:cNvSpPr/>
            <p:nvPr/>
          </p:nvSpPr>
          <p:spPr>
            <a:xfrm>
              <a:off x="14323680" y="2326320"/>
              <a:ext cx="297360" cy="297360"/>
            </a:xfrm>
            <a:prstGeom prst="ellipse">
              <a:avLst/>
            </a:prstGeom>
            <a:solidFill>
              <a:srgbClr val="FC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212" name="TextBox 68"/>
            <p:cNvSpPr/>
            <p:nvPr/>
          </p:nvSpPr>
          <p:spPr>
            <a:xfrm>
              <a:off x="1404900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252/223/215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13" name="Овал 69"/>
            <p:cNvSpPr/>
            <p:nvPr/>
          </p:nvSpPr>
          <p:spPr>
            <a:xfrm>
              <a:off x="14876640" y="2326320"/>
              <a:ext cx="297360" cy="297360"/>
            </a:xfrm>
            <a:prstGeom prst="ellipse">
              <a:avLst/>
            </a:prstGeom>
            <a:solidFill>
              <a:srgbClr val="D3F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214" name="TextBox 70"/>
            <p:cNvSpPr/>
            <p:nvPr/>
          </p:nvSpPr>
          <p:spPr>
            <a:xfrm>
              <a:off x="1460232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211/245/226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215" name="TextBox 71"/>
          <p:cNvSpPr/>
          <p:nvPr/>
        </p:nvSpPr>
        <p:spPr>
          <a:xfrm>
            <a:off x="12557880" y="2840040"/>
            <a:ext cx="273924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Палитра для картограмм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216" name="Группа 72"/>
          <p:cNvGrpSpPr/>
          <p:nvPr/>
        </p:nvGrpSpPr>
        <p:grpSpPr>
          <a:xfrm>
            <a:off x="12383640" y="3147840"/>
            <a:ext cx="3623400" cy="469080"/>
            <a:chOff x="12383640" y="3147840"/>
            <a:chExt cx="3623400" cy="469080"/>
          </a:xfrm>
        </p:grpSpPr>
        <p:sp>
          <p:nvSpPr>
            <p:cNvPr id="1217" name="Овал 73"/>
            <p:cNvSpPr/>
            <p:nvPr/>
          </p:nvSpPr>
          <p:spPr>
            <a:xfrm>
              <a:off x="12657960" y="3147840"/>
              <a:ext cx="297360" cy="297360"/>
            </a:xfrm>
            <a:prstGeom prst="ellipse">
              <a:avLst/>
            </a:prstGeom>
            <a:solidFill>
              <a:srgbClr val="363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218" name="TextBox 74"/>
            <p:cNvSpPr/>
            <p:nvPr/>
          </p:nvSpPr>
          <p:spPr>
            <a:xfrm>
              <a:off x="1238364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54/49/148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19" name="Овал 75"/>
            <p:cNvSpPr/>
            <p:nvPr/>
          </p:nvSpPr>
          <p:spPr>
            <a:xfrm>
              <a:off x="13193640" y="3147840"/>
              <a:ext cx="297360" cy="2973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220" name="TextBox 76"/>
            <p:cNvSpPr/>
            <p:nvPr/>
          </p:nvSpPr>
          <p:spPr>
            <a:xfrm>
              <a:off x="1291932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52/1</a:t>
              </a:r>
              <a:r>
                <a:rPr lang="en-US" sz="700" b="0" strike="noStrike" spc="-1">
                  <a:solidFill>
                    <a:srgbClr val="282A2E"/>
                  </a:solidFill>
                  <a:latin typeface="Arial"/>
                </a:rPr>
                <a:t>1</a:t>
              </a: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1/194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21" name="Овал 77"/>
            <p:cNvSpPr/>
            <p:nvPr/>
          </p:nvSpPr>
          <p:spPr>
            <a:xfrm>
              <a:off x="13764960" y="3147840"/>
              <a:ext cx="297360" cy="29736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222" name="TextBox 78"/>
            <p:cNvSpPr/>
            <p:nvPr/>
          </p:nvSpPr>
          <p:spPr>
            <a:xfrm>
              <a:off x="1349028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125/187/252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23" name="Овал 79"/>
            <p:cNvSpPr/>
            <p:nvPr/>
          </p:nvSpPr>
          <p:spPr>
            <a:xfrm>
              <a:off x="14323680" y="3147840"/>
              <a:ext cx="297360" cy="297360"/>
            </a:xfrm>
            <a:prstGeom prst="ellipse">
              <a:avLst/>
            </a:prstGeom>
            <a:solidFill>
              <a:srgbClr val="A9D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224" name="TextBox 80"/>
            <p:cNvSpPr/>
            <p:nvPr/>
          </p:nvSpPr>
          <p:spPr>
            <a:xfrm>
              <a:off x="1404900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169/211/253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25" name="Овал 81"/>
            <p:cNvSpPr/>
            <p:nvPr/>
          </p:nvSpPr>
          <p:spPr>
            <a:xfrm>
              <a:off x="14876640" y="3147840"/>
              <a:ext cx="297360" cy="297360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226" name="TextBox 82"/>
            <p:cNvSpPr/>
            <p:nvPr/>
          </p:nvSpPr>
          <p:spPr>
            <a:xfrm>
              <a:off x="1460232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207/232/255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27" name="Овал 83"/>
            <p:cNvSpPr/>
            <p:nvPr/>
          </p:nvSpPr>
          <p:spPr>
            <a:xfrm>
              <a:off x="15435360" y="3147840"/>
              <a:ext cx="297360" cy="29736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228" name="TextBox 84"/>
            <p:cNvSpPr/>
            <p:nvPr/>
          </p:nvSpPr>
          <p:spPr>
            <a:xfrm>
              <a:off x="1516068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191/191/191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1229" name="Рисунок 87"/>
          <p:cNvPicPr/>
          <p:nvPr/>
        </p:nvPicPr>
        <p:blipFill>
          <a:blip r:embed="rId3"/>
          <a:stretch/>
        </p:blipFill>
        <p:spPr>
          <a:xfrm>
            <a:off x="9635040" y="338040"/>
            <a:ext cx="2257200" cy="451440"/>
          </a:xfrm>
          <a:prstGeom prst="rect">
            <a:avLst/>
          </a:prstGeom>
          <a:ln w="0">
            <a:noFill/>
          </a:ln>
        </p:spPr>
      </p:pic>
      <p:sp>
        <p:nvSpPr>
          <p:cNvPr id="1230" name="object 13"/>
          <p:cNvSpPr/>
          <p:nvPr/>
        </p:nvSpPr>
        <p:spPr>
          <a:xfrm>
            <a:off x="0" y="542880"/>
            <a:ext cx="414360" cy="84240"/>
          </a:xfrm>
          <a:custGeom>
            <a:avLst/>
            <a:gdLst>
              <a:gd name="textAreaLeft" fmla="*/ 0 w 414360"/>
              <a:gd name="textAreaRight" fmla="*/ 417600 w 414360"/>
              <a:gd name="textAreaTop" fmla="*/ 0 h 84240"/>
              <a:gd name="textAreaBottom" fmla="*/ 87480 h 84240"/>
            </a:gdLst>
            <a:ahLst/>
            <a:cxnLst/>
            <a:rect l="textAreaLeft" t="textAreaTop" r="textAreaRight" b="textAreaBottom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231" name="Прямоугольник: скругленные углы 19"/>
          <p:cNvSpPr/>
          <p:nvPr/>
        </p:nvSpPr>
        <p:spPr>
          <a:xfrm>
            <a:off x="693720" y="1924560"/>
            <a:ext cx="2382480" cy="3222360"/>
          </a:xfrm>
          <a:prstGeom prst="roundRect">
            <a:avLst>
              <a:gd name="adj" fmla="val 2574"/>
            </a:avLst>
          </a:prstGeom>
          <a:solidFill>
            <a:srgbClr val="D9D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1232" name="Прямоугольник: скругленные углы 21"/>
          <p:cNvSpPr/>
          <p:nvPr/>
        </p:nvSpPr>
        <p:spPr>
          <a:xfrm>
            <a:off x="3510360" y="1924560"/>
            <a:ext cx="2382480" cy="3222360"/>
          </a:xfrm>
          <a:prstGeom prst="roundRect">
            <a:avLst>
              <a:gd name="adj" fmla="val 2574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1233" name="Прямоугольник: скругленные углы 23"/>
          <p:cNvSpPr/>
          <p:nvPr/>
        </p:nvSpPr>
        <p:spPr>
          <a:xfrm>
            <a:off x="6321240" y="1924560"/>
            <a:ext cx="2382480" cy="3222360"/>
          </a:xfrm>
          <a:prstGeom prst="roundRect">
            <a:avLst>
              <a:gd name="adj" fmla="val 257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1234" name="Прямоугольник: скругленные углы 1"/>
          <p:cNvSpPr/>
          <p:nvPr/>
        </p:nvSpPr>
        <p:spPr>
          <a:xfrm>
            <a:off x="9132480" y="1940040"/>
            <a:ext cx="2382480" cy="3222360"/>
          </a:xfrm>
          <a:prstGeom prst="roundRect">
            <a:avLst>
              <a:gd name="adj" fmla="val 2574"/>
            </a:avLst>
          </a:prstGeom>
          <a:solidFill>
            <a:srgbClr val="D3F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1235" name="Номер слайда 4"/>
          <p:cNvSpPr/>
          <p:nvPr/>
        </p:nvSpPr>
        <p:spPr>
          <a:xfrm>
            <a:off x="9328680" y="6448320"/>
            <a:ext cx="2739960" cy="36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</a:pPr>
            <a:fld id="{52C9E058-1C85-44E2-A05A-62DC860C0895}" type="slidenum">
              <a:rPr lang="ru-RU" sz="1400" b="1" strike="noStrike" spc="-1">
                <a:solidFill>
                  <a:srgbClr val="7DBBFC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6" name="PlaceHolder 1"/>
          <p:cNvSpPr>
            <a:spLocks noGrp="1"/>
          </p:cNvSpPr>
          <p:nvPr>
            <p:ph type="ftr" idx="12"/>
          </p:nvPr>
        </p:nvSpPr>
        <p:spPr>
          <a:xfrm>
            <a:off x="320040" y="6448320"/>
            <a:ext cx="10216080" cy="361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1" strike="noStrike" spc="-1">
                <a:solidFill>
                  <a:srgbClr val="7DBBFC"/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1" strike="noStrike" spc="-1">
                <a:solidFill>
                  <a:srgbClr val="7DBBFC"/>
                </a:solidFill>
                <a:latin typeface="Arial"/>
              </a:rPr>
              <a:t>&lt;нижний колонтитул&gt;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Прямоугольник 1"/>
          <p:cNvSpPr/>
          <p:nvPr/>
        </p:nvSpPr>
        <p:spPr>
          <a:xfrm>
            <a:off x="12400920" y="0"/>
            <a:ext cx="3591720" cy="5064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1238" name="TextBox 2"/>
          <p:cNvSpPr/>
          <p:nvPr/>
        </p:nvSpPr>
        <p:spPr>
          <a:xfrm>
            <a:off x="12557880" y="5400"/>
            <a:ext cx="186048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Основная палитра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239" name="Группа 3"/>
          <p:cNvGrpSpPr/>
          <p:nvPr/>
        </p:nvGrpSpPr>
        <p:grpSpPr>
          <a:xfrm>
            <a:off x="12383640" y="313200"/>
            <a:ext cx="2511720" cy="469080"/>
            <a:chOff x="12383640" y="313200"/>
            <a:chExt cx="2511720" cy="469080"/>
          </a:xfrm>
        </p:grpSpPr>
        <p:sp>
          <p:nvSpPr>
            <p:cNvPr id="1240" name="Овал 4"/>
            <p:cNvSpPr/>
            <p:nvPr/>
          </p:nvSpPr>
          <p:spPr>
            <a:xfrm>
              <a:off x="12657960" y="313200"/>
              <a:ext cx="297360" cy="2973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241" name="TextBox 5"/>
            <p:cNvSpPr/>
            <p:nvPr/>
          </p:nvSpPr>
          <p:spPr>
            <a:xfrm>
              <a:off x="12383640" y="5860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US" sz="700" b="0" strike="noStrike" spc="-1">
                  <a:solidFill>
                    <a:srgbClr val="282A2E"/>
                  </a:solidFill>
                  <a:latin typeface="Arial"/>
                </a:rPr>
                <a:t>54</a:t>
              </a: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/</a:t>
              </a:r>
              <a:r>
                <a:rPr lang="en-US" sz="700" b="0" strike="noStrike" spc="-1">
                  <a:solidFill>
                    <a:srgbClr val="282A2E"/>
                  </a:solidFill>
                  <a:latin typeface="Arial"/>
                </a:rPr>
                <a:t>4</a:t>
              </a: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9/</a:t>
              </a:r>
              <a:r>
                <a:rPr lang="en-US" sz="700" b="0" strike="noStrike" spc="-1">
                  <a:solidFill>
                    <a:srgbClr val="282A2E"/>
                  </a:solidFill>
                  <a:latin typeface="Arial"/>
                </a:rPr>
                <a:t>148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42" name="Овал 6"/>
            <p:cNvSpPr/>
            <p:nvPr/>
          </p:nvSpPr>
          <p:spPr>
            <a:xfrm>
              <a:off x="13193640" y="313200"/>
              <a:ext cx="297360" cy="297360"/>
            </a:xfrm>
            <a:prstGeom prst="ellipse">
              <a:avLst/>
            </a:prstGeom>
            <a:solidFill>
              <a:srgbClr val="7DBB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243" name="TextBox 8"/>
            <p:cNvSpPr/>
            <p:nvPr/>
          </p:nvSpPr>
          <p:spPr>
            <a:xfrm>
              <a:off x="12919320" y="5860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125/187/252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44" name="Овал 9"/>
            <p:cNvSpPr/>
            <p:nvPr/>
          </p:nvSpPr>
          <p:spPr>
            <a:xfrm>
              <a:off x="13764960" y="313200"/>
              <a:ext cx="297360" cy="2973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245" name="TextBox 10"/>
            <p:cNvSpPr/>
            <p:nvPr/>
          </p:nvSpPr>
          <p:spPr>
            <a:xfrm>
              <a:off x="13490280" y="5860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40/42/46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46" name="Овал 11"/>
            <p:cNvSpPr/>
            <p:nvPr/>
          </p:nvSpPr>
          <p:spPr>
            <a:xfrm>
              <a:off x="14323680" y="313200"/>
              <a:ext cx="297360" cy="29736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247" name="TextBox 12"/>
            <p:cNvSpPr/>
            <p:nvPr/>
          </p:nvSpPr>
          <p:spPr>
            <a:xfrm>
              <a:off x="14049000" y="5860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255/255/255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248" name="TextBox 13"/>
          <p:cNvSpPr/>
          <p:nvPr/>
        </p:nvSpPr>
        <p:spPr>
          <a:xfrm>
            <a:off x="12557880" y="785520"/>
            <a:ext cx="186048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Расширенная палитра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249" name="Группа 14"/>
          <p:cNvGrpSpPr/>
          <p:nvPr/>
        </p:nvGrpSpPr>
        <p:grpSpPr>
          <a:xfrm>
            <a:off x="12383640" y="1093320"/>
            <a:ext cx="3623400" cy="947160"/>
            <a:chOff x="12383640" y="1093320"/>
            <a:chExt cx="3623400" cy="947160"/>
          </a:xfrm>
        </p:grpSpPr>
        <p:sp>
          <p:nvSpPr>
            <p:cNvPr id="1250" name="Овал 15"/>
            <p:cNvSpPr/>
            <p:nvPr/>
          </p:nvSpPr>
          <p:spPr>
            <a:xfrm>
              <a:off x="12657960" y="1093320"/>
              <a:ext cx="297360" cy="2973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251" name="TextBox 16"/>
            <p:cNvSpPr/>
            <p:nvPr/>
          </p:nvSpPr>
          <p:spPr>
            <a:xfrm>
              <a:off x="1238364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52/111/194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52" name="Овал 17"/>
            <p:cNvSpPr/>
            <p:nvPr/>
          </p:nvSpPr>
          <p:spPr>
            <a:xfrm>
              <a:off x="13193640" y="1093320"/>
              <a:ext cx="297360" cy="297360"/>
            </a:xfrm>
            <a:prstGeom prst="ellipse">
              <a:avLst/>
            </a:prstGeom>
            <a:solidFill>
              <a:srgbClr val="8383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253" name="TextBox 18"/>
            <p:cNvSpPr/>
            <p:nvPr/>
          </p:nvSpPr>
          <p:spPr>
            <a:xfrm>
              <a:off x="1291932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131/131/131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54" name="Овал 19"/>
            <p:cNvSpPr/>
            <p:nvPr/>
          </p:nvSpPr>
          <p:spPr>
            <a:xfrm>
              <a:off x="13764960" y="1093320"/>
              <a:ext cx="297360" cy="29736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255" name="TextBox 20"/>
            <p:cNvSpPr/>
            <p:nvPr/>
          </p:nvSpPr>
          <p:spPr>
            <a:xfrm>
              <a:off x="1349028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191/191/191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56" name="Овал 21"/>
            <p:cNvSpPr/>
            <p:nvPr/>
          </p:nvSpPr>
          <p:spPr>
            <a:xfrm>
              <a:off x="14323680" y="1093320"/>
              <a:ext cx="297360" cy="297360"/>
            </a:xfrm>
            <a:prstGeom prst="ellipse">
              <a:avLst/>
            </a:prstGeom>
            <a:solidFill>
              <a:srgbClr val="E36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257" name="TextBox 22"/>
            <p:cNvSpPr/>
            <p:nvPr/>
          </p:nvSpPr>
          <p:spPr>
            <a:xfrm>
              <a:off x="1404900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227/104/70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58" name="Овал 23"/>
            <p:cNvSpPr/>
            <p:nvPr/>
          </p:nvSpPr>
          <p:spPr>
            <a:xfrm>
              <a:off x="14876640" y="1093320"/>
              <a:ext cx="297360" cy="297360"/>
            </a:xfrm>
            <a:prstGeom prst="ellipse">
              <a:avLst/>
            </a:prstGeom>
            <a:solidFill>
              <a:srgbClr val="FFA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259" name="TextBox 24"/>
            <p:cNvSpPr/>
            <p:nvPr/>
          </p:nvSpPr>
          <p:spPr>
            <a:xfrm>
              <a:off x="1460232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255/169/112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60" name="Овал 25"/>
            <p:cNvSpPr/>
            <p:nvPr/>
          </p:nvSpPr>
          <p:spPr>
            <a:xfrm>
              <a:off x="15435360" y="1093320"/>
              <a:ext cx="297360" cy="297360"/>
            </a:xfrm>
            <a:prstGeom prst="ellipse">
              <a:avLst/>
            </a:prstGeom>
            <a:solidFill>
              <a:srgbClr val="FFD7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261" name="TextBox 26"/>
            <p:cNvSpPr/>
            <p:nvPr/>
          </p:nvSpPr>
          <p:spPr>
            <a:xfrm>
              <a:off x="1516068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255/215/172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62" name="Овал 27"/>
            <p:cNvSpPr/>
            <p:nvPr/>
          </p:nvSpPr>
          <p:spPr>
            <a:xfrm>
              <a:off x="12657960" y="1571400"/>
              <a:ext cx="297360" cy="297360"/>
            </a:xfrm>
            <a:prstGeom prst="ellipse">
              <a:avLst/>
            </a:prstGeom>
            <a:solidFill>
              <a:srgbClr val="578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263" name="TextBox 28"/>
            <p:cNvSpPr/>
            <p:nvPr/>
          </p:nvSpPr>
          <p:spPr>
            <a:xfrm>
              <a:off x="12383640" y="18442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87/140/123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64" name="Овал 29"/>
            <p:cNvSpPr/>
            <p:nvPr/>
          </p:nvSpPr>
          <p:spPr>
            <a:xfrm>
              <a:off x="13193640" y="1571400"/>
              <a:ext cx="297360" cy="297360"/>
            </a:xfrm>
            <a:prstGeom prst="ellipse">
              <a:avLst/>
            </a:prstGeom>
            <a:solidFill>
              <a:srgbClr val="46A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265" name="TextBox 30"/>
            <p:cNvSpPr/>
            <p:nvPr/>
          </p:nvSpPr>
          <p:spPr>
            <a:xfrm>
              <a:off x="12919320" y="18442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70/170/152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66" name="Овал 31"/>
            <p:cNvSpPr/>
            <p:nvPr/>
          </p:nvSpPr>
          <p:spPr>
            <a:xfrm>
              <a:off x="13764960" y="1571400"/>
              <a:ext cx="297360" cy="297360"/>
            </a:xfrm>
            <a:prstGeom prst="ellipse">
              <a:avLst/>
            </a:prstGeom>
            <a:solidFill>
              <a:srgbClr val="A1D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267" name="TextBox 32"/>
            <p:cNvSpPr/>
            <p:nvPr/>
          </p:nvSpPr>
          <p:spPr>
            <a:xfrm>
              <a:off x="13490280" y="18442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161/220/188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268" name="TextBox 33"/>
          <p:cNvSpPr/>
          <p:nvPr/>
        </p:nvSpPr>
        <p:spPr>
          <a:xfrm>
            <a:off x="12540960" y="3656160"/>
            <a:ext cx="273924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Дополнительная расширенная палитра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269" name="Группа 34"/>
          <p:cNvGrpSpPr/>
          <p:nvPr/>
        </p:nvGrpSpPr>
        <p:grpSpPr>
          <a:xfrm>
            <a:off x="12383640" y="3963960"/>
            <a:ext cx="3623400" cy="988560"/>
            <a:chOff x="12383640" y="3963960"/>
            <a:chExt cx="3623400" cy="988560"/>
          </a:xfrm>
        </p:grpSpPr>
        <p:sp>
          <p:nvSpPr>
            <p:cNvPr id="1270" name="Овал 35"/>
            <p:cNvSpPr/>
            <p:nvPr/>
          </p:nvSpPr>
          <p:spPr>
            <a:xfrm>
              <a:off x="12657960" y="3963960"/>
              <a:ext cx="297360" cy="297360"/>
            </a:xfrm>
            <a:prstGeom prst="ellipse">
              <a:avLst/>
            </a:prstGeom>
            <a:solidFill>
              <a:srgbClr val="9C36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271" name="TextBox 36"/>
            <p:cNvSpPr/>
            <p:nvPr/>
          </p:nvSpPr>
          <p:spPr>
            <a:xfrm>
              <a:off x="1238364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156/54/103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72" name="Овал 37"/>
            <p:cNvSpPr/>
            <p:nvPr/>
          </p:nvSpPr>
          <p:spPr>
            <a:xfrm>
              <a:off x="13193640" y="3963960"/>
              <a:ext cx="297360" cy="297360"/>
            </a:xfrm>
            <a:prstGeom prst="ellipse">
              <a:avLst/>
            </a:prstGeom>
            <a:solidFill>
              <a:srgbClr val="AC6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273" name="TextBox 38"/>
            <p:cNvSpPr/>
            <p:nvPr/>
          </p:nvSpPr>
          <p:spPr>
            <a:xfrm>
              <a:off x="1291932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172/98/120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74" name="Овал 39"/>
            <p:cNvSpPr/>
            <p:nvPr/>
          </p:nvSpPr>
          <p:spPr>
            <a:xfrm>
              <a:off x="13764960" y="3963960"/>
              <a:ext cx="297360" cy="297360"/>
            </a:xfrm>
            <a:prstGeom prst="ellipse">
              <a:avLst/>
            </a:prstGeom>
            <a:solidFill>
              <a:srgbClr val="D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275" name="TextBox 40"/>
            <p:cNvSpPr/>
            <p:nvPr/>
          </p:nvSpPr>
          <p:spPr>
            <a:xfrm>
              <a:off x="1349028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208/139/164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76" name="Овал 41"/>
            <p:cNvSpPr/>
            <p:nvPr/>
          </p:nvSpPr>
          <p:spPr>
            <a:xfrm>
              <a:off x="14323680" y="3963960"/>
              <a:ext cx="297360" cy="297360"/>
            </a:xfrm>
            <a:prstGeom prst="ellipse">
              <a:avLst/>
            </a:prstGeom>
            <a:solidFill>
              <a:srgbClr val="DECC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277" name="TextBox 42"/>
            <p:cNvSpPr/>
            <p:nvPr/>
          </p:nvSpPr>
          <p:spPr>
            <a:xfrm>
              <a:off x="1404900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222/204/8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78" name="Овал 43"/>
            <p:cNvSpPr/>
            <p:nvPr/>
          </p:nvSpPr>
          <p:spPr>
            <a:xfrm>
              <a:off x="14876640" y="3963960"/>
              <a:ext cx="297360" cy="297360"/>
            </a:xfrm>
            <a:prstGeom prst="ellipse">
              <a:avLst/>
            </a:prstGeom>
            <a:solidFill>
              <a:srgbClr val="D0D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279" name="TextBox 44"/>
            <p:cNvSpPr/>
            <p:nvPr/>
          </p:nvSpPr>
          <p:spPr>
            <a:xfrm>
              <a:off x="1460232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208/222/84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80" name="Овал 45"/>
            <p:cNvSpPr/>
            <p:nvPr/>
          </p:nvSpPr>
          <p:spPr>
            <a:xfrm>
              <a:off x="15435360" y="3963960"/>
              <a:ext cx="297360" cy="297360"/>
            </a:xfrm>
            <a:prstGeom prst="ellipse">
              <a:avLst/>
            </a:prstGeom>
            <a:solidFill>
              <a:srgbClr val="E6ED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281" name="TextBox 46"/>
            <p:cNvSpPr/>
            <p:nvPr/>
          </p:nvSpPr>
          <p:spPr>
            <a:xfrm>
              <a:off x="1516068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230/237/133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82" name="Овал 47"/>
            <p:cNvSpPr/>
            <p:nvPr/>
          </p:nvSpPr>
          <p:spPr>
            <a:xfrm>
              <a:off x="12657960" y="4483440"/>
              <a:ext cx="297360" cy="297360"/>
            </a:xfrm>
            <a:prstGeom prst="ellipse">
              <a:avLst/>
            </a:prstGeom>
            <a:solidFill>
              <a:srgbClr val="603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283" name="TextBox 48"/>
            <p:cNvSpPr/>
            <p:nvPr/>
          </p:nvSpPr>
          <p:spPr>
            <a:xfrm>
              <a:off x="1238364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96/55/158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84" name="Овал 49"/>
            <p:cNvSpPr/>
            <p:nvPr/>
          </p:nvSpPr>
          <p:spPr>
            <a:xfrm>
              <a:off x="13193640" y="4483440"/>
              <a:ext cx="297360" cy="297360"/>
            </a:xfrm>
            <a:prstGeom prst="ellipse">
              <a:avLst/>
            </a:prstGeom>
            <a:solidFill>
              <a:srgbClr val="896C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285" name="TextBox 50"/>
            <p:cNvSpPr/>
            <p:nvPr/>
          </p:nvSpPr>
          <p:spPr>
            <a:xfrm>
              <a:off x="1291932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137/108/196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86" name="Овал 51"/>
            <p:cNvSpPr/>
            <p:nvPr/>
          </p:nvSpPr>
          <p:spPr>
            <a:xfrm>
              <a:off x="13764960" y="4483440"/>
              <a:ext cx="297360" cy="297360"/>
            </a:xfrm>
            <a:prstGeom prst="ellipse">
              <a:avLst/>
            </a:prstGeom>
            <a:solidFill>
              <a:srgbClr val="B89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287" name="TextBox 52"/>
            <p:cNvSpPr/>
            <p:nvPr/>
          </p:nvSpPr>
          <p:spPr>
            <a:xfrm>
              <a:off x="1349028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184/158/255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88" name="Овал 53"/>
            <p:cNvSpPr/>
            <p:nvPr/>
          </p:nvSpPr>
          <p:spPr>
            <a:xfrm>
              <a:off x="14323680" y="4483440"/>
              <a:ext cx="297360" cy="297360"/>
            </a:xfrm>
            <a:prstGeom prst="ellipse">
              <a:avLst/>
            </a:prstGeom>
            <a:solidFill>
              <a:srgbClr val="99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289" name="TextBox 54"/>
            <p:cNvSpPr/>
            <p:nvPr/>
          </p:nvSpPr>
          <p:spPr>
            <a:xfrm>
              <a:off x="1404900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153/28/28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90" name="Овал 55"/>
            <p:cNvSpPr/>
            <p:nvPr/>
          </p:nvSpPr>
          <p:spPr>
            <a:xfrm>
              <a:off x="14876640" y="4483440"/>
              <a:ext cx="297360" cy="297360"/>
            </a:xfrm>
            <a:prstGeom prst="ellipse">
              <a:avLst/>
            </a:prstGeom>
            <a:solidFill>
              <a:srgbClr val="DE3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291" name="TextBox 56"/>
            <p:cNvSpPr/>
            <p:nvPr/>
          </p:nvSpPr>
          <p:spPr>
            <a:xfrm>
              <a:off x="1460232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222/49/49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92" name="Овал 57"/>
            <p:cNvSpPr/>
            <p:nvPr/>
          </p:nvSpPr>
          <p:spPr>
            <a:xfrm>
              <a:off x="15435360" y="4483440"/>
              <a:ext cx="297360" cy="297360"/>
            </a:xfrm>
            <a:prstGeom prst="ellipse">
              <a:avLst/>
            </a:prstGeom>
            <a:solidFill>
              <a:srgbClr val="E6B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293" name="TextBox 58"/>
            <p:cNvSpPr/>
            <p:nvPr/>
          </p:nvSpPr>
          <p:spPr>
            <a:xfrm>
              <a:off x="1516068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230/176/168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294" name="TextBox 59"/>
          <p:cNvSpPr/>
          <p:nvPr/>
        </p:nvSpPr>
        <p:spPr>
          <a:xfrm>
            <a:off x="12540960" y="2018520"/>
            <a:ext cx="273924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Разбеленная палитра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295" name="Группа 60"/>
          <p:cNvGrpSpPr/>
          <p:nvPr/>
        </p:nvGrpSpPr>
        <p:grpSpPr>
          <a:xfrm>
            <a:off x="12383640" y="2326320"/>
            <a:ext cx="3065040" cy="469080"/>
            <a:chOff x="12383640" y="2326320"/>
            <a:chExt cx="3065040" cy="469080"/>
          </a:xfrm>
        </p:grpSpPr>
        <p:sp>
          <p:nvSpPr>
            <p:cNvPr id="1296" name="Овал 61"/>
            <p:cNvSpPr/>
            <p:nvPr/>
          </p:nvSpPr>
          <p:spPr>
            <a:xfrm>
              <a:off x="12657960" y="2326320"/>
              <a:ext cx="297360" cy="297360"/>
            </a:xfrm>
            <a:prstGeom prst="ellipse">
              <a:avLst/>
            </a:prstGeom>
            <a:solidFill>
              <a:srgbClr val="DED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297" name="TextBox 62"/>
            <p:cNvSpPr/>
            <p:nvPr/>
          </p:nvSpPr>
          <p:spPr>
            <a:xfrm>
              <a:off x="1238364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217/216/235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98" name="Овал 63"/>
            <p:cNvSpPr/>
            <p:nvPr/>
          </p:nvSpPr>
          <p:spPr>
            <a:xfrm>
              <a:off x="13193640" y="2326320"/>
              <a:ext cx="297360" cy="297360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299" name="TextBox 64"/>
            <p:cNvSpPr/>
            <p:nvPr/>
          </p:nvSpPr>
          <p:spPr>
            <a:xfrm>
              <a:off x="1291932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207/232/255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00" name="Овал 65"/>
            <p:cNvSpPr/>
            <p:nvPr/>
          </p:nvSpPr>
          <p:spPr>
            <a:xfrm>
              <a:off x="13764960" y="2326320"/>
              <a:ext cx="297360" cy="297360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301" name="TextBox 66"/>
            <p:cNvSpPr/>
            <p:nvPr/>
          </p:nvSpPr>
          <p:spPr>
            <a:xfrm>
              <a:off x="1349028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235/235/235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02" name="Овал 67"/>
            <p:cNvSpPr/>
            <p:nvPr/>
          </p:nvSpPr>
          <p:spPr>
            <a:xfrm>
              <a:off x="14323680" y="2326320"/>
              <a:ext cx="297360" cy="297360"/>
            </a:xfrm>
            <a:prstGeom prst="ellipse">
              <a:avLst/>
            </a:prstGeom>
            <a:solidFill>
              <a:srgbClr val="FC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303" name="TextBox 68"/>
            <p:cNvSpPr/>
            <p:nvPr/>
          </p:nvSpPr>
          <p:spPr>
            <a:xfrm>
              <a:off x="1404900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252/223/215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04" name="Овал 69"/>
            <p:cNvSpPr/>
            <p:nvPr/>
          </p:nvSpPr>
          <p:spPr>
            <a:xfrm>
              <a:off x="14876640" y="2326320"/>
              <a:ext cx="297360" cy="297360"/>
            </a:xfrm>
            <a:prstGeom prst="ellipse">
              <a:avLst/>
            </a:prstGeom>
            <a:solidFill>
              <a:srgbClr val="D3F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305" name="TextBox 70"/>
            <p:cNvSpPr/>
            <p:nvPr/>
          </p:nvSpPr>
          <p:spPr>
            <a:xfrm>
              <a:off x="1460232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211/245/226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306" name="TextBox 71"/>
          <p:cNvSpPr/>
          <p:nvPr/>
        </p:nvSpPr>
        <p:spPr>
          <a:xfrm>
            <a:off x="12557880" y="2840040"/>
            <a:ext cx="273924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Палитра для картограмм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307" name="Группа 72"/>
          <p:cNvGrpSpPr/>
          <p:nvPr/>
        </p:nvGrpSpPr>
        <p:grpSpPr>
          <a:xfrm>
            <a:off x="12383640" y="3147840"/>
            <a:ext cx="3623400" cy="469080"/>
            <a:chOff x="12383640" y="3147840"/>
            <a:chExt cx="3623400" cy="469080"/>
          </a:xfrm>
        </p:grpSpPr>
        <p:sp>
          <p:nvSpPr>
            <p:cNvPr id="1308" name="Овал 73"/>
            <p:cNvSpPr/>
            <p:nvPr/>
          </p:nvSpPr>
          <p:spPr>
            <a:xfrm>
              <a:off x="12657960" y="3147840"/>
              <a:ext cx="297360" cy="297360"/>
            </a:xfrm>
            <a:prstGeom prst="ellipse">
              <a:avLst/>
            </a:prstGeom>
            <a:solidFill>
              <a:srgbClr val="363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309" name="TextBox 74"/>
            <p:cNvSpPr/>
            <p:nvPr/>
          </p:nvSpPr>
          <p:spPr>
            <a:xfrm>
              <a:off x="1238364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54/49/148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10" name="Овал 75"/>
            <p:cNvSpPr/>
            <p:nvPr/>
          </p:nvSpPr>
          <p:spPr>
            <a:xfrm>
              <a:off x="13193640" y="3147840"/>
              <a:ext cx="297360" cy="2973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311" name="TextBox 76"/>
            <p:cNvSpPr/>
            <p:nvPr/>
          </p:nvSpPr>
          <p:spPr>
            <a:xfrm>
              <a:off x="1291932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52/1</a:t>
              </a:r>
              <a:r>
                <a:rPr lang="en-US" sz="700" b="0" strike="noStrike" spc="-1">
                  <a:solidFill>
                    <a:srgbClr val="282A2E"/>
                  </a:solidFill>
                  <a:latin typeface="Arial"/>
                </a:rPr>
                <a:t>1</a:t>
              </a: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1/194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12" name="Овал 77"/>
            <p:cNvSpPr/>
            <p:nvPr/>
          </p:nvSpPr>
          <p:spPr>
            <a:xfrm>
              <a:off x="13764960" y="3147840"/>
              <a:ext cx="297360" cy="29736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313" name="TextBox 78"/>
            <p:cNvSpPr/>
            <p:nvPr/>
          </p:nvSpPr>
          <p:spPr>
            <a:xfrm>
              <a:off x="1349028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125/187/252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14" name="Овал 79"/>
            <p:cNvSpPr/>
            <p:nvPr/>
          </p:nvSpPr>
          <p:spPr>
            <a:xfrm>
              <a:off x="14323680" y="3147840"/>
              <a:ext cx="297360" cy="297360"/>
            </a:xfrm>
            <a:prstGeom prst="ellipse">
              <a:avLst/>
            </a:prstGeom>
            <a:solidFill>
              <a:srgbClr val="A9D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315" name="TextBox 80"/>
            <p:cNvSpPr/>
            <p:nvPr/>
          </p:nvSpPr>
          <p:spPr>
            <a:xfrm>
              <a:off x="1404900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169/211/253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16" name="Овал 81"/>
            <p:cNvSpPr/>
            <p:nvPr/>
          </p:nvSpPr>
          <p:spPr>
            <a:xfrm>
              <a:off x="14876640" y="3147840"/>
              <a:ext cx="297360" cy="297360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317" name="TextBox 82"/>
            <p:cNvSpPr/>
            <p:nvPr/>
          </p:nvSpPr>
          <p:spPr>
            <a:xfrm>
              <a:off x="1460232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207/232/255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18" name="Овал 83"/>
            <p:cNvSpPr/>
            <p:nvPr/>
          </p:nvSpPr>
          <p:spPr>
            <a:xfrm>
              <a:off x="15435360" y="3147840"/>
              <a:ext cx="297360" cy="29736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319" name="TextBox 84"/>
            <p:cNvSpPr/>
            <p:nvPr/>
          </p:nvSpPr>
          <p:spPr>
            <a:xfrm>
              <a:off x="1516068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191/191/191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1320" name="Рисунок 87"/>
          <p:cNvPicPr/>
          <p:nvPr/>
        </p:nvPicPr>
        <p:blipFill>
          <a:blip r:embed="rId3"/>
          <a:stretch/>
        </p:blipFill>
        <p:spPr>
          <a:xfrm>
            <a:off x="9635040" y="338040"/>
            <a:ext cx="2257200" cy="451440"/>
          </a:xfrm>
          <a:prstGeom prst="rect">
            <a:avLst/>
          </a:prstGeom>
          <a:ln w="0">
            <a:noFill/>
          </a:ln>
        </p:spPr>
      </p:pic>
      <p:sp>
        <p:nvSpPr>
          <p:cNvPr id="1321" name="object 13"/>
          <p:cNvSpPr/>
          <p:nvPr/>
        </p:nvSpPr>
        <p:spPr>
          <a:xfrm>
            <a:off x="0" y="542880"/>
            <a:ext cx="414360" cy="84240"/>
          </a:xfrm>
          <a:custGeom>
            <a:avLst/>
            <a:gdLst>
              <a:gd name="textAreaLeft" fmla="*/ 0 w 414360"/>
              <a:gd name="textAreaRight" fmla="*/ 417600 w 414360"/>
              <a:gd name="textAreaTop" fmla="*/ 0 h 84240"/>
              <a:gd name="textAreaBottom" fmla="*/ 87480 h 84240"/>
            </a:gdLst>
            <a:ahLst/>
            <a:cxnLst/>
            <a:rect l="textAreaLeft" t="textAreaTop" r="textAreaRight" b="textAreaBottom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322" name="Номер слайда 4"/>
          <p:cNvSpPr/>
          <p:nvPr/>
        </p:nvSpPr>
        <p:spPr>
          <a:xfrm>
            <a:off x="9328680" y="6448320"/>
            <a:ext cx="2739960" cy="36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</a:pPr>
            <a:fld id="{7E2B2F06-64EB-4148-ABDE-BB493C8EA46C}" type="slidenum">
              <a:rPr lang="ru-RU" sz="1400" b="1" strike="noStrike" spc="-1">
                <a:solidFill>
                  <a:srgbClr val="7DBBFC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3" name="PlaceHolder 1"/>
          <p:cNvSpPr>
            <a:spLocks noGrp="1"/>
          </p:cNvSpPr>
          <p:nvPr>
            <p:ph type="ftr" idx="13"/>
          </p:nvPr>
        </p:nvSpPr>
        <p:spPr>
          <a:xfrm>
            <a:off x="320040" y="6448320"/>
            <a:ext cx="10216080" cy="361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1" strike="noStrike" spc="-1">
                <a:solidFill>
                  <a:srgbClr val="7DBBFC"/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1" strike="noStrike" spc="-1">
                <a:solidFill>
                  <a:srgbClr val="7DBBFC"/>
                </a:solidFill>
                <a:latin typeface="Arial"/>
              </a:rPr>
              <a:t>&lt;нижний колонтитул&gt;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Прямоугольник 1"/>
          <p:cNvSpPr/>
          <p:nvPr/>
        </p:nvSpPr>
        <p:spPr>
          <a:xfrm>
            <a:off x="12400920" y="0"/>
            <a:ext cx="3591720" cy="5064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1325" name="TextBox 2"/>
          <p:cNvSpPr/>
          <p:nvPr/>
        </p:nvSpPr>
        <p:spPr>
          <a:xfrm>
            <a:off x="12557880" y="5400"/>
            <a:ext cx="186048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Основная палитра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326" name="Группа 3"/>
          <p:cNvGrpSpPr/>
          <p:nvPr/>
        </p:nvGrpSpPr>
        <p:grpSpPr>
          <a:xfrm>
            <a:off x="12383640" y="313200"/>
            <a:ext cx="2511720" cy="469080"/>
            <a:chOff x="12383640" y="313200"/>
            <a:chExt cx="2511720" cy="469080"/>
          </a:xfrm>
        </p:grpSpPr>
        <p:sp>
          <p:nvSpPr>
            <p:cNvPr id="1327" name="Овал 4"/>
            <p:cNvSpPr/>
            <p:nvPr/>
          </p:nvSpPr>
          <p:spPr>
            <a:xfrm>
              <a:off x="12657960" y="313200"/>
              <a:ext cx="297360" cy="2973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328" name="TextBox 5"/>
            <p:cNvSpPr/>
            <p:nvPr/>
          </p:nvSpPr>
          <p:spPr>
            <a:xfrm>
              <a:off x="12383640" y="5860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US" sz="700" b="0" strike="noStrike" spc="-1">
                  <a:solidFill>
                    <a:srgbClr val="282A2E"/>
                  </a:solidFill>
                  <a:latin typeface="Arial"/>
                </a:rPr>
                <a:t>54</a:t>
              </a: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/</a:t>
              </a:r>
              <a:r>
                <a:rPr lang="en-US" sz="700" b="0" strike="noStrike" spc="-1">
                  <a:solidFill>
                    <a:srgbClr val="282A2E"/>
                  </a:solidFill>
                  <a:latin typeface="Arial"/>
                </a:rPr>
                <a:t>4</a:t>
              </a: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9/</a:t>
              </a:r>
              <a:r>
                <a:rPr lang="en-US" sz="700" b="0" strike="noStrike" spc="-1">
                  <a:solidFill>
                    <a:srgbClr val="282A2E"/>
                  </a:solidFill>
                  <a:latin typeface="Arial"/>
                </a:rPr>
                <a:t>148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29" name="Овал 6"/>
            <p:cNvSpPr/>
            <p:nvPr/>
          </p:nvSpPr>
          <p:spPr>
            <a:xfrm>
              <a:off x="13193640" y="313200"/>
              <a:ext cx="297360" cy="297360"/>
            </a:xfrm>
            <a:prstGeom prst="ellipse">
              <a:avLst/>
            </a:prstGeom>
            <a:solidFill>
              <a:srgbClr val="7DBB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330" name="TextBox 8"/>
            <p:cNvSpPr/>
            <p:nvPr/>
          </p:nvSpPr>
          <p:spPr>
            <a:xfrm>
              <a:off x="12919320" y="5860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125/187/252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31" name="Овал 9"/>
            <p:cNvSpPr/>
            <p:nvPr/>
          </p:nvSpPr>
          <p:spPr>
            <a:xfrm>
              <a:off x="13764960" y="313200"/>
              <a:ext cx="297360" cy="2973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332" name="TextBox 10"/>
            <p:cNvSpPr/>
            <p:nvPr/>
          </p:nvSpPr>
          <p:spPr>
            <a:xfrm>
              <a:off x="13490280" y="5860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40/42/46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33" name="Овал 11"/>
            <p:cNvSpPr/>
            <p:nvPr/>
          </p:nvSpPr>
          <p:spPr>
            <a:xfrm>
              <a:off x="14323680" y="313200"/>
              <a:ext cx="297360" cy="29736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334" name="TextBox 12"/>
            <p:cNvSpPr/>
            <p:nvPr/>
          </p:nvSpPr>
          <p:spPr>
            <a:xfrm>
              <a:off x="14049000" y="5860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255/255/255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335" name="TextBox 13"/>
          <p:cNvSpPr/>
          <p:nvPr/>
        </p:nvSpPr>
        <p:spPr>
          <a:xfrm>
            <a:off x="12557880" y="785520"/>
            <a:ext cx="186048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Расширенная палитра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336" name="Группа 14"/>
          <p:cNvGrpSpPr/>
          <p:nvPr/>
        </p:nvGrpSpPr>
        <p:grpSpPr>
          <a:xfrm>
            <a:off x="12383640" y="1093320"/>
            <a:ext cx="3623400" cy="947160"/>
            <a:chOff x="12383640" y="1093320"/>
            <a:chExt cx="3623400" cy="947160"/>
          </a:xfrm>
        </p:grpSpPr>
        <p:sp>
          <p:nvSpPr>
            <p:cNvPr id="1337" name="Овал 15"/>
            <p:cNvSpPr/>
            <p:nvPr/>
          </p:nvSpPr>
          <p:spPr>
            <a:xfrm>
              <a:off x="12657960" y="1093320"/>
              <a:ext cx="297360" cy="2973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338" name="TextBox 16"/>
            <p:cNvSpPr/>
            <p:nvPr/>
          </p:nvSpPr>
          <p:spPr>
            <a:xfrm>
              <a:off x="1238364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52/111/194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39" name="Овал 17"/>
            <p:cNvSpPr/>
            <p:nvPr/>
          </p:nvSpPr>
          <p:spPr>
            <a:xfrm>
              <a:off x="13193640" y="1093320"/>
              <a:ext cx="297360" cy="297360"/>
            </a:xfrm>
            <a:prstGeom prst="ellipse">
              <a:avLst/>
            </a:prstGeom>
            <a:solidFill>
              <a:srgbClr val="8383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340" name="TextBox 18"/>
            <p:cNvSpPr/>
            <p:nvPr/>
          </p:nvSpPr>
          <p:spPr>
            <a:xfrm>
              <a:off x="1291932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131/131/131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41" name="Овал 19"/>
            <p:cNvSpPr/>
            <p:nvPr/>
          </p:nvSpPr>
          <p:spPr>
            <a:xfrm>
              <a:off x="13764960" y="1093320"/>
              <a:ext cx="297360" cy="29736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342" name="TextBox 20"/>
            <p:cNvSpPr/>
            <p:nvPr/>
          </p:nvSpPr>
          <p:spPr>
            <a:xfrm>
              <a:off x="1349028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191/191/191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43" name="Овал 21"/>
            <p:cNvSpPr/>
            <p:nvPr/>
          </p:nvSpPr>
          <p:spPr>
            <a:xfrm>
              <a:off x="14323680" y="1093320"/>
              <a:ext cx="297360" cy="297360"/>
            </a:xfrm>
            <a:prstGeom prst="ellipse">
              <a:avLst/>
            </a:prstGeom>
            <a:solidFill>
              <a:srgbClr val="E36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344" name="TextBox 22"/>
            <p:cNvSpPr/>
            <p:nvPr/>
          </p:nvSpPr>
          <p:spPr>
            <a:xfrm>
              <a:off x="1404900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227/104/70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45" name="Овал 23"/>
            <p:cNvSpPr/>
            <p:nvPr/>
          </p:nvSpPr>
          <p:spPr>
            <a:xfrm>
              <a:off x="14876640" y="1093320"/>
              <a:ext cx="297360" cy="297360"/>
            </a:xfrm>
            <a:prstGeom prst="ellipse">
              <a:avLst/>
            </a:prstGeom>
            <a:solidFill>
              <a:srgbClr val="FFA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346" name="TextBox 24"/>
            <p:cNvSpPr/>
            <p:nvPr/>
          </p:nvSpPr>
          <p:spPr>
            <a:xfrm>
              <a:off x="1460232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255/169/112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47" name="Овал 25"/>
            <p:cNvSpPr/>
            <p:nvPr/>
          </p:nvSpPr>
          <p:spPr>
            <a:xfrm>
              <a:off x="15435360" y="1093320"/>
              <a:ext cx="297360" cy="297360"/>
            </a:xfrm>
            <a:prstGeom prst="ellipse">
              <a:avLst/>
            </a:prstGeom>
            <a:solidFill>
              <a:srgbClr val="FFD7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348" name="TextBox 26"/>
            <p:cNvSpPr/>
            <p:nvPr/>
          </p:nvSpPr>
          <p:spPr>
            <a:xfrm>
              <a:off x="1516068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255/215/172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49" name="Овал 27"/>
            <p:cNvSpPr/>
            <p:nvPr/>
          </p:nvSpPr>
          <p:spPr>
            <a:xfrm>
              <a:off x="12657960" y="1571400"/>
              <a:ext cx="297360" cy="297360"/>
            </a:xfrm>
            <a:prstGeom prst="ellipse">
              <a:avLst/>
            </a:prstGeom>
            <a:solidFill>
              <a:srgbClr val="578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350" name="TextBox 28"/>
            <p:cNvSpPr/>
            <p:nvPr/>
          </p:nvSpPr>
          <p:spPr>
            <a:xfrm>
              <a:off x="12383640" y="18442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87/140/123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51" name="Овал 29"/>
            <p:cNvSpPr/>
            <p:nvPr/>
          </p:nvSpPr>
          <p:spPr>
            <a:xfrm>
              <a:off x="13193640" y="1571400"/>
              <a:ext cx="297360" cy="297360"/>
            </a:xfrm>
            <a:prstGeom prst="ellipse">
              <a:avLst/>
            </a:prstGeom>
            <a:solidFill>
              <a:srgbClr val="46A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352" name="TextBox 30"/>
            <p:cNvSpPr/>
            <p:nvPr/>
          </p:nvSpPr>
          <p:spPr>
            <a:xfrm>
              <a:off x="12919320" y="18442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70/170/152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53" name="Овал 31"/>
            <p:cNvSpPr/>
            <p:nvPr/>
          </p:nvSpPr>
          <p:spPr>
            <a:xfrm>
              <a:off x="13764960" y="1571400"/>
              <a:ext cx="297360" cy="297360"/>
            </a:xfrm>
            <a:prstGeom prst="ellipse">
              <a:avLst/>
            </a:prstGeom>
            <a:solidFill>
              <a:srgbClr val="A1D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354" name="TextBox 32"/>
            <p:cNvSpPr/>
            <p:nvPr/>
          </p:nvSpPr>
          <p:spPr>
            <a:xfrm>
              <a:off x="13490280" y="18442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161/220/188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355" name="TextBox 33"/>
          <p:cNvSpPr/>
          <p:nvPr/>
        </p:nvSpPr>
        <p:spPr>
          <a:xfrm>
            <a:off x="12540960" y="3656160"/>
            <a:ext cx="273924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Дополнительная расширенная палитра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356" name="Группа 34"/>
          <p:cNvGrpSpPr/>
          <p:nvPr/>
        </p:nvGrpSpPr>
        <p:grpSpPr>
          <a:xfrm>
            <a:off x="12383640" y="3963960"/>
            <a:ext cx="3623400" cy="988560"/>
            <a:chOff x="12383640" y="3963960"/>
            <a:chExt cx="3623400" cy="988560"/>
          </a:xfrm>
        </p:grpSpPr>
        <p:sp>
          <p:nvSpPr>
            <p:cNvPr id="1357" name="Овал 35"/>
            <p:cNvSpPr/>
            <p:nvPr/>
          </p:nvSpPr>
          <p:spPr>
            <a:xfrm>
              <a:off x="12657960" y="3963960"/>
              <a:ext cx="297360" cy="297360"/>
            </a:xfrm>
            <a:prstGeom prst="ellipse">
              <a:avLst/>
            </a:prstGeom>
            <a:solidFill>
              <a:srgbClr val="9C36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358" name="TextBox 36"/>
            <p:cNvSpPr/>
            <p:nvPr/>
          </p:nvSpPr>
          <p:spPr>
            <a:xfrm>
              <a:off x="1238364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156/54/103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59" name="Овал 37"/>
            <p:cNvSpPr/>
            <p:nvPr/>
          </p:nvSpPr>
          <p:spPr>
            <a:xfrm>
              <a:off x="13193640" y="3963960"/>
              <a:ext cx="297360" cy="297360"/>
            </a:xfrm>
            <a:prstGeom prst="ellipse">
              <a:avLst/>
            </a:prstGeom>
            <a:solidFill>
              <a:srgbClr val="AC6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360" name="TextBox 38"/>
            <p:cNvSpPr/>
            <p:nvPr/>
          </p:nvSpPr>
          <p:spPr>
            <a:xfrm>
              <a:off x="1291932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172/98/120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61" name="Овал 39"/>
            <p:cNvSpPr/>
            <p:nvPr/>
          </p:nvSpPr>
          <p:spPr>
            <a:xfrm>
              <a:off x="13764960" y="3963960"/>
              <a:ext cx="297360" cy="297360"/>
            </a:xfrm>
            <a:prstGeom prst="ellipse">
              <a:avLst/>
            </a:prstGeom>
            <a:solidFill>
              <a:srgbClr val="D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362" name="TextBox 40"/>
            <p:cNvSpPr/>
            <p:nvPr/>
          </p:nvSpPr>
          <p:spPr>
            <a:xfrm>
              <a:off x="1349028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208/139/164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63" name="Овал 41"/>
            <p:cNvSpPr/>
            <p:nvPr/>
          </p:nvSpPr>
          <p:spPr>
            <a:xfrm>
              <a:off x="14323680" y="3963960"/>
              <a:ext cx="297360" cy="297360"/>
            </a:xfrm>
            <a:prstGeom prst="ellipse">
              <a:avLst/>
            </a:prstGeom>
            <a:solidFill>
              <a:srgbClr val="DECC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364" name="TextBox 42"/>
            <p:cNvSpPr/>
            <p:nvPr/>
          </p:nvSpPr>
          <p:spPr>
            <a:xfrm>
              <a:off x="1404900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222/204/8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65" name="Овал 43"/>
            <p:cNvSpPr/>
            <p:nvPr/>
          </p:nvSpPr>
          <p:spPr>
            <a:xfrm>
              <a:off x="14876640" y="3963960"/>
              <a:ext cx="297360" cy="297360"/>
            </a:xfrm>
            <a:prstGeom prst="ellipse">
              <a:avLst/>
            </a:prstGeom>
            <a:solidFill>
              <a:srgbClr val="D0D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366" name="TextBox 44"/>
            <p:cNvSpPr/>
            <p:nvPr/>
          </p:nvSpPr>
          <p:spPr>
            <a:xfrm>
              <a:off x="1460232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208/222/84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67" name="Овал 45"/>
            <p:cNvSpPr/>
            <p:nvPr/>
          </p:nvSpPr>
          <p:spPr>
            <a:xfrm>
              <a:off x="15435360" y="3963960"/>
              <a:ext cx="297360" cy="297360"/>
            </a:xfrm>
            <a:prstGeom prst="ellipse">
              <a:avLst/>
            </a:prstGeom>
            <a:solidFill>
              <a:srgbClr val="E6ED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368" name="TextBox 46"/>
            <p:cNvSpPr/>
            <p:nvPr/>
          </p:nvSpPr>
          <p:spPr>
            <a:xfrm>
              <a:off x="1516068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230/237/133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69" name="Овал 47"/>
            <p:cNvSpPr/>
            <p:nvPr/>
          </p:nvSpPr>
          <p:spPr>
            <a:xfrm>
              <a:off x="12657960" y="4483440"/>
              <a:ext cx="297360" cy="297360"/>
            </a:xfrm>
            <a:prstGeom prst="ellipse">
              <a:avLst/>
            </a:prstGeom>
            <a:solidFill>
              <a:srgbClr val="603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370" name="TextBox 48"/>
            <p:cNvSpPr/>
            <p:nvPr/>
          </p:nvSpPr>
          <p:spPr>
            <a:xfrm>
              <a:off x="1238364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96/55/158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71" name="Овал 49"/>
            <p:cNvSpPr/>
            <p:nvPr/>
          </p:nvSpPr>
          <p:spPr>
            <a:xfrm>
              <a:off x="13193640" y="4483440"/>
              <a:ext cx="297360" cy="297360"/>
            </a:xfrm>
            <a:prstGeom prst="ellipse">
              <a:avLst/>
            </a:prstGeom>
            <a:solidFill>
              <a:srgbClr val="896C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372" name="TextBox 50"/>
            <p:cNvSpPr/>
            <p:nvPr/>
          </p:nvSpPr>
          <p:spPr>
            <a:xfrm>
              <a:off x="1291932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137/108/196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73" name="Овал 51"/>
            <p:cNvSpPr/>
            <p:nvPr/>
          </p:nvSpPr>
          <p:spPr>
            <a:xfrm>
              <a:off x="13764960" y="4483440"/>
              <a:ext cx="297360" cy="297360"/>
            </a:xfrm>
            <a:prstGeom prst="ellipse">
              <a:avLst/>
            </a:prstGeom>
            <a:solidFill>
              <a:srgbClr val="B89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374" name="TextBox 52"/>
            <p:cNvSpPr/>
            <p:nvPr/>
          </p:nvSpPr>
          <p:spPr>
            <a:xfrm>
              <a:off x="1349028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184/158/255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75" name="Овал 53"/>
            <p:cNvSpPr/>
            <p:nvPr/>
          </p:nvSpPr>
          <p:spPr>
            <a:xfrm>
              <a:off x="14323680" y="4483440"/>
              <a:ext cx="297360" cy="297360"/>
            </a:xfrm>
            <a:prstGeom prst="ellipse">
              <a:avLst/>
            </a:prstGeom>
            <a:solidFill>
              <a:srgbClr val="99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376" name="TextBox 54"/>
            <p:cNvSpPr/>
            <p:nvPr/>
          </p:nvSpPr>
          <p:spPr>
            <a:xfrm>
              <a:off x="1404900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153/28/28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77" name="Овал 55"/>
            <p:cNvSpPr/>
            <p:nvPr/>
          </p:nvSpPr>
          <p:spPr>
            <a:xfrm>
              <a:off x="14876640" y="4483440"/>
              <a:ext cx="297360" cy="297360"/>
            </a:xfrm>
            <a:prstGeom prst="ellipse">
              <a:avLst/>
            </a:prstGeom>
            <a:solidFill>
              <a:srgbClr val="DE3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378" name="TextBox 56"/>
            <p:cNvSpPr/>
            <p:nvPr/>
          </p:nvSpPr>
          <p:spPr>
            <a:xfrm>
              <a:off x="1460232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222/49/49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79" name="Овал 57"/>
            <p:cNvSpPr/>
            <p:nvPr/>
          </p:nvSpPr>
          <p:spPr>
            <a:xfrm>
              <a:off x="15435360" y="4483440"/>
              <a:ext cx="297360" cy="297360"/>
            </a:xfrm>
            <a:prstGeom prst="ellipse">
              <a:avLst/>
            </a:prstGeom>
            <a:solidFill>
              <a:srgbClr val="E6B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380" name="TextBox 58"/>
            <p:cNvSpPr/>
            <p:nvPr/>
          </p:nvSpPr>
          <p:spPr>
            <a:xfrm>
              <a:off x="1516068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230/176/168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381" name="TextBox 59"/>
          <p:cNvSpPr/>
          <p:nvPr/>
        </p:nvSpPr>
        <p:spPr>
          <a:xfrm>
            <a:off x="12540960" y="2018520"/>
            <a:ext cx="273924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Разбеленная палитра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382" name="Группа 60"/>
          <p:cNvGrpSpPr/>
          <p:nvPr/>
        </p:nvGrpSpPr>
        <p:grpSpPr>
          <a:xfrm>
            <a:off x="12383640" y="2326320"/>
            <a:ext cx="3065040" cy="469080"/>
            <a:chOff x="12383640" y="2326320"/>
            <a:chExt cx="3065040" cy="469080"/>
          </a:xfrm>
        </p:grpSpPr>
        <p:sp>
          <p:nvSpPr>
            <p:cNvPr id="1383" name="Овал 61"/>
            <p:cNvSpPr/>
            <p:nvPr/>
          </p:nvSpPr>
          <p:spPr>
            <a:xfrm>
              <a:off x="12657960" y="2326320"/>
              <a:ext cx="297360" cy="297360"/>
            </a:xfrm>
            <a:prstGeom prst="ellipse">
              <a:avLst/>
            </a:prstGeom>
            <a:solidFill>
              <a:srgbClr val="DED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384" name="TextBox 62"/>
            <p:cNvSpPr/>
            <p:nvPr/>
          </p:nvSpPr>
          <p:spPr>
            <a:xfrm>
              <a:off x="1238364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217/216/235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85" name="Овал 63"/>
            <p:cNvSpPr/>
            <p:nvPr/>
          </p:nvSpPr>
          <p:spPr>
            <a:xfrm>
              <a:off x="13193640" y="2326320"/>
              <a:ext cx="297360" cy="297360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386" name="TextBox 64"/>
            <p:cNvSpPr/>
            <p:nvPr/>
          </p:nvSpPr>
          <p:spPr>
            <a:xfrm>
              <a:off x="1291932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207/232/255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87" name="Овал 65"/>
            <p:cNvSpPr/>
            <p:nvPr/>
          </p:nvSpPr>
          <p:spPr>
            <a:xfrm>
              <a:off x="13764960" y="2326320"/>
              <a:ext cx="297360" cy="297360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388" name="TextBox 66"/>
            <p:cNvSpPr/>
            <p:nvPr/>
          </p:nvSpPr>
          <p:spPr>
            <a:xfrm>
              <a:off x="1349028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235/235/235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89" name="Овал 67"/>
            <p:cNvSpPr/>
            <p:nvPr/>
          </p:nvSpPr>
          <p:spPr>
            <a:xfrm>
              <a:off x="14323680" y="2326320"/>
              <a:ext cx="297360" cy="297360"/>
            </a:xfrm>
            <a:prstGeom prst="ellipse">
              <a:avLst/>
            </a:prstGeom>
            <a:solidFill>
              <a:srgbClr val="FC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390" name="TextBox 68"/>
            <p:cNvSpPr/>
            <p:nvPr/>
          </p:nvSpPr>
          <p:spPr>
            <a:xfrm>
              <a:off x="1404900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252/223/215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91" name="Овал 69"/>
            <p:cNvSpPr/>
            <p:nvPr/>
          </p:nvSpPr>
          <p:spPr>
            <a:xfrm>
              <a:off x="14876640" y="2326320"/>
              <a:ext cx="297360" cy="297360"/>
            </a:xfrm>
            <a:prstGeom prst="ellipse">
              <a:avLst/>
            </a:prstGeom>
            <a:solidFill>
              <a:srgbClr val="D3F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392" name="TextBox 70"/>
            <p:cNvSpPr/>
            <p:nvPr/>
          </p:nvSpPr>
          <p:spPr>
            <a:xfrm>
              <a:off x="1460232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211/245/226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393" name="TextBox 71"/>
          <p:cNvSpPr/>
          <p:nvPr/>
        </p:nvSpPr>
        <p:spPr>
          <a:xfrm>
            <a:off x="12557880" y="2840040"/>
            <a:ext cx="273924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Палитра для картограмм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394" name="Группа 72"/>
          <p:cNvGrpSpPr/>
          <p:nvPr/>
        </p:nvGrpSpPr>
        <p:grpSpPr>
          <a:xfrm>
            <a:off x="12383640" y="3147840"/>
            <a:ext cx="3623400" cy="469080"/>
            <a:chOff x="12383640" y="3147840"/>
            <a:chExt cx="3623400" cy="469080"/>
          </a:xfrm>
        </p:grpSpPr>
        <p:sp>
          <p:nvSpPr>
            <p:cNvPr id="1395" name="Овал 73"/>
            <p:cNvSpPr/>
            <p:nvPr/>
          </p:nvSpPr>
          <p:spPr>
            <a:xfrm>
              <a:off x="12657960" y="3147840"/>
              <a:ext cx="297360" cy="297360"/>
            </a:xfrm>
            <a:prstGeom prst="ellipse">
              <a:avLst/>
            </a:prstGeom>
            <a:solidFill>
              <a:srgbClr val="363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396" name="TextBox 74"/>
            <p:cNvSpPr/>
            <p:nvPr/>
          </p:nvSpPr>
          <p:spPr>
            <a:xfrm>
              <a:off x="1238364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54/49/148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97" name="Овал 75"/>
            <p:cNvSpPr/>
            <p:nvPr/>
          </p:nvSpPr>
          <p:spPr>
            <a:xfrm>
              <a:off x="13193640" y="3147840"/>
              <a:ext cx="297360" cy="2973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398" name="TextBox 76"/>
            <p:cNvSpPr/>
            <p:nvPr/>
          </p:nvSpPr>
          <p:spPr>
            <a:xfrm>
              <a:off x="1291932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52/1</a:t>
              </a:r>
              <a:r>
                <a:rPr lang="en-US" sz="700" b="0" strike="noStrike" spc="-1">
                  <a:solidFill>
                    <a:srgbClr val="282A2E"/>
                  </a:solidFill>
                  <a:latin typeface="Arial"/>
                </a:rPr>
                <a:t>1</a:t>
              </a: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1/194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99" name="Овал 77"/>
            <p:cNvSpPr/>
            <p:nvPr/>
          </p:nvSpPr>
          <p:spPr>
            <a:xfrm>
              <a:off x="13764960" y="3147840"/>
              <a:ext cx="297360" cy="29736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400" name="TextBox 78"/>
            <p:cNvSpPr/>
            <p:nvPr/>
          </p:nvSpPr>
          <p:spPr>
            <a:xfrm>
              <a:off x="1349028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125/187/252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01" name="Овал 79"/>
            <p:cNvSpPr/>
            <p:nvPr/>
          </p:nvSpPr>
          <p:spPr>
            <a:xfrm>
              <a:off x="14323680" y="3147840"/>
              <a:ext cx="297360" cy="297360"/>
            </a:xfrm>
            <a:prstGeom prst="ellipse">
              <a:avLst/>
            </a:prstGeom>
            <a:solidFill>
              <a:srgbClr val="A9D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402" name="TextBox 80"/>
            <p:cNvSpPr/>
            <p:nvPr/>
          </p:nvSpPr>
          <p:spPr>
            <a:xfrm>
              <a:off x="1404900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169/211/253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03" name="Овал 81"/>
            <p:cNvSpPr/>
            <p:nvPr/>
          </p:nvSpPr>
          <p:spPr>
            <a:xfrm>
              <a:off x="14876640" y="3147840"/>
              <a:ext cx="297360" cy="297360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404" name="TextBox 82"/>
            <p:cNvSpPr/>
            <p:nvPr/>
          </p:nvSpPr>
          <p:spPr>
            <a:xfrm>
              <a:off x="1460232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207/232/255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05" name="Овал 83"/>
            <p:cNvSpPr/>
            <p:nvPr/>
          </p:nvSpPr>
          <p:spPr>
            <a:xfrm>
              <a:off x="15435360" y="3147840"/>
              <a:ext cx="297360" cy="29736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406" name="TextBox 84"/>
            <p:cNvSpPr/>
            <p:nvPr/>
          </p:nvSpPr>
          <p:spPr>
            <a:xfrm>
              <a:off x="1516068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191/191/191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1407" name="Рисунок 87"/>
          <p:cNvPicPr/>
          <p:nvPr/>
        </p:nvPicPr>
        <p:blipFill>
          <a:blip r:embed="rId3"/>
          <a:stretch/>
        </p:blipFill>
        <p:spPr>
          <a:xfrm>
            <a:off x="9635040" y="338040"/>
            <a:ext cx="2257200" cy="451440"/>
          </a:xfrm>
          <a:prstGeom prst="rect">
            <a:avLst/>
          </a:prstGeom>
          <a:ln w="0">
            <a:noFill/>
          </a:ln>
        </p:spPr>
      </p:pic>
      <p:sp>
        <p:nvSpPr>
          <p:cNvPr id="1408" name="object 13"/>
          <p:cNvSpPr/>
          <p:nvPr/>
        </p:nvSpPr>
        <p:spPr>
          <a:xfrm>
            <a:off x="0" y="542880"/>
            <a:ext cx="414360" cy="84240"/>
          </a:xfrm>
          <a:custGeom>
            <a:avLst/>
            <a:gdLst>
              <a:gd name="textAreaLeft" fmla="*/ 0 w 414360"/>
              <a:gd name="textAreaRight" fmla="*/ 417600 w 414360"/>
              <a:gd name="textAreaTop" fmla="*/ 0 h 84240"/>
              <a:gd name="textAreaBottom" fmla="*/ 87480 h 84240"/>
            </a:gdLst>
            <a:ahLst/>
            <a:cxnLst/>
            <a:rect l="textAreaLeft" t="textAreaTop" r="textAreaRight" b="textAreaBottom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409" name="PlaceHolder 1"/>
          <p:cNvSpPr>
            <a:spLocks noGrp="1"/>
          </p:cNvSpPr>
          <p:nvPr>
            <p:ph type="ftr" idx="14"/>
          </p:nvPr>
        </p:nvSpPr>
        <p:spPr>
          <a:xfrm>
            <a:off x="320040" y="6448320"/>
            <a:ext cx="10216080" cy="361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1" strike="noStrike" spc="-1">
                <a:solidFill>
                  <a:srgbClr val="7DBBFC"/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1" strike="noStrike" spc="-1">
                <a:solidFill>
                  <a:srgbClr val="7DBBFC"/>
                </a:solidFill>
                <a:latin typeface="Arial"/>
              </a:rPr>
              <a:t>&lt;нижний колонтитул&gt;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Прямоугольник 1"/>
          <p:cNvSpPr/>
          <p:nvPr/>
        </p:nvSpPr>
        <p:spPr>
          <a:xfrm>
            <a:off x="12400920" y="0"/>
            <a:ext cx="3591720" cy="5064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1411" name="TextBox 2"/>
          <p:cNvSpPr/>
          <p:nvPr/>
        </p:nvSpPr>
        <p:spPr>
          <a:xfrm>
            <a:off x="12557880" y="5400"/>
            <a:ext cx="186048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Основная палитра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412" name="Группа 3"/>
          <p:cNvGrpSpPr/>
          <p:nvPr/>
        </p:nvGrpSpPr>
        <p:grpSpPr>
          <a:xfrm>
            <a:off x="12383640" y="313200"/>
            <a:ext cx="2511720" cy="469080"/>
            <a:chOff x="12383640" y="313200"/>
            <a:chExt cx="2511720" cy="469080"/>
          </a:xfrm>
        </p:grpSpPr>
        <p:sp>
          <p:nvSpPr>
            <p:cNvPr id="1413" name="Овал 4"/>
            <p:cNvSpPr/>
            <p:nvPr/>
          </p:nvSpPr>
          <p:spPr>
            <a:xfrm>
              <a:off x="12657960" y="313200"/>
              <a:ext cx="297360" cy="2973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414" name="TextBox 5"/>
            <p:cNvSpPr/>
            <p:nvPr/>
          </p:nvSpPr>
          <p:spPr>
            <a:xfrm>
              <a:off x="12383640" y="5860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US" sz="700" b="0" strike="noStrike" spc="-1">
                  <a:solidFill>
                    <a:srgbClr val="282A2E"/>
                  </a:solidFill>
                  <a:latin typeface="Arial"/>
                </a:rPr>
                <a:t>54</a:t>
              </a: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/</a:t>
              </a:r>
              <a:r>
                <a:rPr lang="en-US" sz="700" b="0" strike="noStrike" spc="-1">
                  <a:solidFill>
                    <a:srgbClr val="282A2E"/>
                  </a:solidFill>
                  <a:latin typeface="Arial"/>
                </a:rPr>
                <a:t>4</a:t>
              </a: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9/</a:t>
              </a:r>
              <a:r>
                <a:rPr lang="en-US" sz="700" b="0" strike="noStrike" spc="-1">
                  <a:solidFill>
                    <a:srgbClr val="282A2E"/>
                  </a:solidFill>
                  <a:latin typeface="Arial"/>
                </a:rPr>
                <a:t>148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15" name="Овал 6"/>
            <p:cNvSpPr/>
            <p:nvPr/>
          </p:nvSpPr>
          <p:spPr>
            <a:xfrm>
              <a:off x="13193640" y="313200"/>
              <a:ext cx="297360" cy="297360"/>
            </a:xfrm>
            <a:prstGeom prst="ellipse">
              <a:avLst/>
            </a:prstGeom>
            <a:solidFill>
              <a:srgbClr val="7DBB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416" name="TextBox 8"/>
            <p:cNvSpPr/>
            <p:nvPr/>
          </p:nvSpPr>
          <p:spPr>
            <a:xfrm>
              <a:off x="12919320" y="5860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125/187/252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17" name="Овал 9"/>
            <p:cNvSpPr/>
            <p:nvPr/>
          </p:nvSpPr>
          <p:spPr>
            <a:xfrm>
              <a:off x="13764960" y="313200"/>
              <a:ext cx="297360" cy="2973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418" name="TextBox 10"/>
            <p:cNvSpPr/>
            <p:nvPr/>
          </p:nvSpPr>
          <p:spPr>
            <a:xfrm>
              <a:off x="13490280" y="5860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40/42/46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19" name="Овал 11"/>
            <p:cNvSpPr/>
            <p:nvPr/>
          </p:nvSpPr>
          <p:spPr>
            <a:xfrm>
              <a:off x="14323680" y="313200"/>
              <a:ext cx="297360" cy="29736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420" name="TextBox 12"/>
            <p:cNvSpPr/>
            <p:nvPr/>
          </p:nvSpPr>
          <p:spPr>
            <a:xfrm>
              <a:off x="14049000" y="5860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255/255/255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421" name="TextBox 13"/>
          <p:cNvSpPr/>
          <p:nvPr/>
        </p:nvSpPr>
        <p:spPr>
          <a:xfrm>
            <a:off x="12557880" y="785520"/>
            <a:ext cx="186048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Расширенная палитра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422" name="Группа 14"/>
          <p:cNvGrpSpPr/>
          <p:nvPr/>
        </p:nvGrpSpPr>
        <p:grpSpPr>
          <a:xfrm>
            <a:off x="12383640" y="1093320"/>
            <a:ext cx="3623400" cy="947160"/>
            <a:chOff x="12383640" y="1093320"/>
            <a:chExt cx="3623400" cy="947160"/>
          </a:xfrm>
        </p:grpSpPr>
        <p:sp>
          <p:nvSpPr>
            <p:cNvPr id="1423" name="Овал 15"/>
            <p:cNvSpPr/>
            <p:nvPr/>
          </p:nvSpPr>
          <p:spPr>
            <a:xfrm>
              <a:off x="12657960" y="1093320"/>
              <a:ext cx="297360" cy="2973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424" name="TextBox 16"/>
            <p:cNvSpPr/>
            <p:nvPr/>
          </p:nvSpPr>
          <p:spPr>
            <a:xfrm>
              <a:off x="1238364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52/111/194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25" name="Овал 17"/>
            <p:cNvSpPr/>
            <p:nvPr/>
          </p:nvSpPr>
          <p:spPr>
            <a:xfrm>
              <a:off x="13193640" y="1093320"/>
              <a:ext cx="297360" cy="297360"/>
            </a:xfrm>
            <a:prstGeom prst="ellipse">
              <a:avLst/>
            </a:prstGeom>
            <a:solidFill>
              <a:srgbClr val="8383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426" name="TextBox 18"/>
            <p:cNvSpPr/>
            <p:nvPr/>
          </p:nvSpPr>
          <p:spPr>
            <a:xfrm>
              <a:off x="1291932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131/131/131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27" name="Овал 19"/>
            <p:cNvSpPr/>
            <p:nvPr/>
          </p:nvSpPr>
          <p:spPr>
            <a:xfrm>
              <a:off x="13764960" y="1093320"/>
              <a:ext cx="297360" cy="29736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428" name="TextBox 20"/>
            <p:cNvSpPr/>
            <p:nvPr/>
          </p:nvSpPr>
          <p:spPr>
            <a:xfrm>
              <a:off x="1349028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191/191/191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29" name="Овал 21"/>
            <p:cNvSpPr/>
            <p:nvPr/>
          </p:nvSpPr>
          <p:spPr>
            <a:xfrm>
              <a:off x="14323680" y="1093320"/>
              <a:ext cx="297360" cy="297360"/>
            </a:xfrm>
            <a:prstGeom prst="ellipse">
              <a:avLst/>
            </a:prstGeom>
            <a:solidFill>
              <a:srgbClr val="E36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430" name="TextBox 22"/>
            <p:cNvSpPr/>
            <p:nvPr/>
          </p:nvSpPr>
          <p:spPr>
            <a:xfrm>
              <a:off x="1404900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227/104/70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31" name="Овал 23"/>
            <p:cNvSpPr/>
            <p:nvPr/>
          </p:nvSpPr>
          <p:spPr>
            <a:xfrm>
              <a:off x="14876640" y="1093320"/>
              <a:ext cx="297360" cy="297360"/>
            </a:xfrm>
            <a:prstGeom prst="ellipse">
              <a:avLst/>
            </a:prstGeom>
            <a:solidFill>
              <a:srgbClr val="FFA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432" name="TextBox 24"/>
            <p:cNvSpPr/>
            <p:nvPr/>
          </p:nvSpPr>
          <p:spPr>
            <a:xfrm>
              <a:off x="1460232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255/169/112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33" name="Овал 25"/>
            <p:cNvSpPr/>
            <p:nvPr/>
          </p:nvSpPr>
          <p:spPr>
            <a:xfrm>
              <a:off x="15435360" y="1093320"/>
              <a:ext cx="297360" cy="297360"/>
            </a:xfrm>
            <a:prstGeom prst="ellipse">
              <a:avLst/>
            </a:prstGeom>
            <a:solidFill>
              <a:srgbClr val="FFD7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434" name="TextBox 26"/>
            <p:cNvSpPr/>
            <p:nvPr/>
          </p:nvSpPr>
          <p:spPr>
            <a:xfrm>
              <a:off x="1516068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255/215/172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35" name="Овал 27"/>
            <p:cNvSpPr/>
            <p:nvPr/>
          </p:nvSpPr>
          <p:spPr>
            <a:xfrm>
              <a:off x="12657960" y="1571400"/>
              <a:ext cx="297360" cy="297360"/>
            </a:xfrm>
            <a:prstGeom prst="ellipse">
              <a:avLst/>
            </a:prstGeom>
            <a:solidFill>
              <a:srgbClr val="578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436" name="TextBox 28"/>
            <p:cNvSpPr/>
            <p:nvPr/>
          </p:nvSpPr>
          <p:spPr>
            <a:xfrm>
              <a:off x="12383640" y="18442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87/140/123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37" name="Овал 29"/>
            <p:cNvSpPr/>
            <p:nvPr/>
          </p:nvSpPr>
          <p:spPr>
            <a:xfrm>
              <a:off x="13193640" y="1571400"/>
              <a:ext cx="297360" cy="297360"/>
            </a:xfrm>
            <a:prstGeom prst="ellipse">
              <a:avLst/>
            </a:prstGeom>
            <a:solidFill>
              <a:srgbClr val="46A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438" name="TextBox 30"/>
            <p:cNvSpPr/>
            <p:nvPr/>
          </p:nvSpPr>
          <p:spPr>
            <a:xfrm>
              <a:off x="12919320" y="18442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70/170/152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39" name="Овал 31"/>
            <p:cNvSpPr/>
            <p:nvPr/>
          </p:nvSpPr>
          <p:spPr>
            <a:xfrm>
              <a:off x="13764960" y="1571400"/>
              <a:ext cx="297360" cy="297360"/>
            </a:xfrm>
            <a:prstGeom prst="ellipse">
              <a:avLst/>
            </a:prstGeom>
            <a:solidFill>
              <a:srgbClr val="A1D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440" name="TextBox 32"/>
            <p:cNvSpPr/>
            <p:nvPr/>
          </p:nvSpPr>
          <p:spPr>
            <a:xfrm>
              <a:off x="13490280" y="18442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161/220/188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441" name="TextBox 33"/>
          <p:cNvSpPr/>
          <p:nvPr/>
        </p:nvSpPr>
        <p:spPr>
          <a:xfrm>
            <a:off x="12540960" y="3656160"/>
            <a:ext cx="273924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Дополнительная расширенная палитра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442" name="Группа 34"/>
          <p:cNvGrpSpPr/>
          <p:nvPr/>
        </p:nvGrpSpPr>
        <p:grpSpPr>
          <a:xfrm>
            <a:off x="12383640" y="3963960"/>
            <a:ext cx="3623400" cy="988560"/>
            <a:chOff x="12383640" y="3963960"/>
            <a:chExt cx="3623400" cy="988560"/>
          </a:xfrm>
        </p:grpSpPr>
        <p:sp>
          <p:nvSpPr>
            <p:cNvPr id="1443" name="Овал 35"/>
            <p:cNvSpPr/>
            <p:nvPr/>
          </p:nvSpPr>
          <p:spPr>
            <a:xfrm>
              <a:off x="12657960" y="3963960"/>
              <a:ext cx="297360" cy="297360"/>
            </a:xfrm>
            <a:prstGeom prst="ellipse">
              <a:avLst/>
            </a:prstGeom>
            <a:solidFill>
              <a:srgbClr val="9C36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444" name="TextBox 36"/>
            <p:cNvSpPr/>
            <p:nvPr/>
          </p:nvSpPr>
          <p:spPr>
            <a:xfrm>
              <a:off x="1238364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156/54/103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45" name="Овал 37"/>
            <p:cNvSpPr/>
            <p:nvPr/>
          </p:nvSpPr>
          <p:spPr>
            <a:xfrm>
              <a:off x="13193640" y="3963960"/>
              <a:ext cx="297360" cy="297360"/>
            </a:xfrm>
            <a:prstGeom prst="ellipse">
              <a:avLst/>
            </a:prstGeom>
            <a:solidFill>
              <a:srgbClr val="AC6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446" name="TextBox 38"/>
            <p:cNvSpPr/>
            <p:nvPr/>
          </p:nvSpPr>
          <p:spPr>
            <a:xfrm>
              <a:off x="1291932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172/98/120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47" name="Овал 39"/>
            <p:cNvSpPr/>
            <p:nvPr/>
          </p:nvSpPr>
          <p:spPr>
            <a:xfrm>
              <a:off x="13764960" y="3963960"/>
              <a:ext cx="297360" cy="297360"/>
            </a:xfrm>
            <a:prstGeom prst="ellipse">
              <a:avLst/>
            </a:prstGeom>
            <a:solidFill>
              <a:srgbClr val="D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448" name="TextBox 40"/>
            <p:cNvSpPr/>
            <p:nvPr/>
          </p:nvSpPr>
          <p:spPr>
            <a:xfrm>
              <a:off x="1349028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208/139/164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49" name="Овал 41"/>
            <p:cNvSpPr/>
            <p:nvPr/>
          </p:nvSpPr>
          <p:spPr>
            <a:xfrm>
              <a:off x="14323680" y="3963960"/>
              <a:ext cx="297360" cy="297360"/>
            </a:xfrm>
            <a:prstGeom prst="ellipse">
              <a:avLst/>
            </a:prstGeom>
            <a:solidFill>
              <a:srgbClr val="DECC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450" name="TextBox 42"/>
            <p:cNvSpPr/>
            <p:nvPr/>
          </p:nvSpPr>
          <p:spPr>
            <a:xfrm>
              <a:off x="1404900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222/204/8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51" name="Овал 43"/>
            <p:cNvSpPr/>
            <p:nvPr/>
          </p:nvSpPr>
          <p:spPr>
            <a:xfrm>
              <a:off x="14876640" y="3963960"/>
              <a:ext cx="297360" cy="297360"/>
            </a:xfrm>
            <a:prstGeom prst="ellipse">
              <a:avLst/>
            </a:prstGeom>
            <a:solidFill>
              <a:srgbClr val="D0D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452" name="TextBox 44"/>
            <p:cNvSpPr/>
            <p:nvPr/>
          </p:nvSpPr>
          <p:spPr>
            <a:xfrm>
              <a:off x="1460232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208/222/84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53" name="Овал 45"/>
            <p:cNvSpPr/>
            <p:nvPr/>
          </p:nvSpPr>
          <p:spPr>
            <a:xfrm>
              <a:off x="15435360" y="3963960"/>
              <a:ext cx="297360" cy="297360"/>
            </a:xfrm>
            <a:prstGeom prst="ellipse">
              <a:avLst/>
            </a:prstGeom>
            <a:solidFill>
              <a:srgbClr val="E6ED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454" name="TextBox 46"/>
            <p:cNvSpPr/>
            <p:nvPr/>
          </p:nvSpPr>
          <p:spPr>
            <a:xfrm>
              <a:off x="1516068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230/237/133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55" name="Овал 47"/>
            <p:cNvSpPr/>
            <p:nvPr/>
          </p:nvSpPr>
          <p:spPr>
            <a:xfrm>
              <a:off x="12657960" y="4483440"/>
              <a:ext cx="297360" cy="297360"/>
            </a:xfrm>
            <a:prstGeom prst="ellipse">
              <a:avLst/>
            </a:prstGeom>
            <a:solidFill>
              <a:srgbClr val="603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456" name="TextBox 48"/>
            <p:cNvSpPr/>
            <p:nvPr/>
          </p:nvSpPr>
          <p:spPr>
            <a:xfrm>
              <a:off x="1238364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96/55/158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57" name="Овал 49"/>
            <p:cNvSpPr/>
            <p:nvPr/>
          </p:nvSpPr>
          <p:spPr>
            <a:xfrm>
              <a:off x="13193640" y="4483440"/>
              <a:ext cx="297360" cy="297360"/>
            </a:xfrm>
            <a:prstGeom prst="ellipse">
              <a:avLst/>
            </a:prstGeom>
            <a:solidFill>
              <a:srgbClr val="896C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458" name="TextBox 50"/>
            <p:cNvSpPr/>
            <p:nvPr/>
          </p:nvSpPr>
          <p:spPr>
            <a:xfrm>
              <a:off x="1291932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137/108/196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59" name="Овал 51"/>
            <p:cNvSpPr/>
            <p:nvPr/>
          </p:nvSpPr>
          <p:spPr>
            <a:xfrm>
              <a:off x="13764960" y="4483440"/>
              <a:ext cx="297360" cy="297360"/>
            </a:xfrm>
            <a:prstGeom prst="ellipse">
              <a:avLst/>
            </a:prstGeom>
            <a:solidFill>
              <a:srgbClr val="B89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460" name="TextBox 52"/>
            <p:cNvSpPr/>
            <p:nvPr/>
          </p:nvSpPr>
          <p:spPr>
            <a:xfrm>
              <a:off x="1349028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184/158/255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61" name="Овал 53"/>
            <p:cNvSpPr/>
            <p:nvPr/>
          </p:nvSpPr>
          <p:spPr>
            <a:xfrm>
              <a:off x="14323680" y="4483440"/>
              <a:ext cx="297360" cy="297360"/>
            </a:xfrm>
            <a:prstGeom prst="ellipse">
              <a:avLst/>
            </a:prstGeom>
            <a:solidFill>
              <a:srgbClr val="99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462" name="TextBox 54"/>
            <p:cNvSpPr/>
            <p:nvPr/>
          </p:nvSpPr>
          <p:spPr>
            <a:xfrm>
              <a:off x="1404900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153/28/28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63" name="Овал 55"/>
            <p:cNvSpPr/>
            <p:nvPr/>
          </p:nvSpPr>
          <p:spPr>
            <a:xfrm>
              <a:off x="14876640" y="4483440"/>
              <a:ext cx="297360" cy="297360"/>
            </a:xfrm>
            <a:prstGeom prst="ellipse">
              <a:avLst/>
            </a:prstGeom>
            <a:solidFill>
              <a:srgbClr val="DE3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464" name="TextBox 56"/>
            <p:cNvSpPr/>
            <p:nvPr/>
          </p:nvSpPr>
          <p:spPr>
            <a:xfrm>
              <a:off x="1460232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222/49/49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65" name="Овал 57"/>
            <p:cNvSpPr/>
            <p:nvPr/>
          </p:nvSpPr>
          <p:spPr>
            <a:xfrm>
              <a:off x="15435360" y="4483440"/>
              <a:ext cx="297360" cy="297360"/>
            </a:xfrm>
            <a:prstGeom prst="ellipse">
              <a:avLst/>
            </a:prstGeom>
            <a:solidFill>
              <a:srgbClr val="E6B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466" name="TextBox 58"/>
            <p:cNvSpPr/>
            <p:nvPr/>
          </p:nvSpPr>
          <p:spPr>
            <a:xfrm>
              <a:off x="1516068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230/176/168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467" name="TextBox 59"/>
          <p:cNvSpPr/>
          <p:nvPr/>
        </p:nvSpPr>
        <p:spPr>
          <a:xfrm>
            <a:off x="12540960" y="2018520"/>
            <a:ext cx="273924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Разбеленная палитра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468" name="Группа 60"/>
          <p:cNvGrpSpPr/>
          <p:nvPr/>
        </p:nvGrpSpPr>
        <p:grpSpPr>
          <a:xfrm>
            <a:off x="12383640" y="2326320"/>
            <a:ext cx="3065040" cy="469080"/>
            <a:chOff x="12383640" y="2326320"/>
            <a:chExt cx="3065040" cy="469080"/>
          </a:xfrm>
        </p:grpSpPr>
        <p:sp>
          <p:nvSpPr>
            <p:cNvPr id="1469" name="Овал 61"/>
            <p:cNvSpPr/>
            <p:nvPr/>
          </p:nvSpPr>
          <p:spPr>
            <a:xfrm>
              <a:off x="12657960" y="2326320"/>
              <a:ext cx="297360" cy="297360"/>
            </a:xfrm>
            <a:prstGeom prst="ellipse">
              <a:avLst/>
            </a:prstGeom>
            <a:solidFill>
              <a:srgbClr val="DED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470" name="TextBox 62"/>
            <p:cNvSpPr/>
            <p:nvPr/>
          </p:nvSpPr>
          <p:spPr>
            <a:xfrm>
              <a:off x="1238364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217/216/235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71" name="Овал 63"/>
            <p:cNvSpPr/>
            <p:nvPr/>
          </p:nvSpPr>
          <p:spPr>
            <a:xfrm>
              <a:off x="13193640" y="2326320"/>
              <a:ext cx="297360" cy="297360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472" name="TextBox 64"/>
            <p:cNvSpPr/>
            <p:nvPr/>
          </p:nvSpPr>
          <p:spPr>
            <a:xfrm>
              <a:off x="1291932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207/232/255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73" name="Овал 65"/>
            <p:cNvSpPr/>
            <p:nvPr/>
          </p:nvSpPr>
          <p:spPr>
            <a:xfrm>
              <a:off x="13764960" y="2326320"/>
              <a:ext cx="297360" cy="297360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474" name="TextBox 66"/>
            <p:cNvSpPr/>
            <p:nvPr/>
          </p:nvSpPr>
          <p:spPr>
            <a:xfrm>
              <a:off x="1349028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235/235/235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75" name="Овал 67"/>
            <p:cNvSpPr/>
            <p:nvPr/>
          </p:nvSpPr>
          <p:spPr>
            <a:xfrm>
              <a:off x="14323680" y="2326320"/>
              <a:ext cx="297360" cy="297360"/>
            </a:xfrm>
            <a:prstGeom prst="ellipse">
              <a:avLst/>
            </a:prstGeom>
            <a:solidFill>
              <a:srgbClr val="FC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476" name="TextBox 68"/>
            <p:cNvSpPr/>
            <p:nvPr/>
          </p:nvSpPr>
          <p:spPr>
            <a:xfrm>
              <a:off x="1404900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252/223/215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77" name="Овал 69"/>
            <p:cNvSpPr/>
            <p:nvPr/>
          </p:nvSpPr>
          <p:spPr>
            <a:xfrm>
              <a:off x="14876640" y="2326320"/>
              <a:ext cx="297360" cy="297360"/>
            </a:xfrm>
            <a:prstGeom prst="ellipse">
              <a:avLst/>
            </a:prstGeom>
            <a:solidFill>
              <a:srgbClr val="D3F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478" name="TextBox 70"/>
            <p:cNvSpPr/>
            <p:nvPr/>
          </p:nvSpPr>
          <p:spPr>
            <a:xfrm>
              <a:off x="1460232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211/245/226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479" name="TextBox 71"/>
          <p:cNvSpPr/>
          <p:nvPr/>
        </p:nvSpPr>
        <p:spPr>
          <a:xfrm>
            <a:off x="12557880" y="2840040"/>
            <a:ext cx="273924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Палитра для картограмм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480" name="Группа 72"/>
          <p:cNvGrpSpPr/>
          <p:nvPr/>
        </p:nvGrpSpPr>
        <p:grpSpPr>
          <a:xfrm>
            <a:off x="12383640" y="3147840"/>
            <a:ext cx="3623400" cy="469080"/>
            <a:chOff x="12383640" y="3147840"/>
            <a:chExt cx="3623400" cy="469080"/>
          </a:xfrm>
        </p:grpSpPr>
        <p:sp>
          <p:nvSpPr>
            <p:cNvPr id="1481" name="Овал 73"/>
            <p:cNvSpPr/>
            <p:nvPr/>
          </p:nvSpPr>
          <p:spPr>
            <a:xfrm>
              <a:off x="12657960" y="3147840"/>
              <a:ext cx="297360" cy="297360"/>
            </a:xfrm>
            <a:prstGeom prst="ellipse">
              <a:avLst/>
            </a:prstGeom>
            <a:solidFill>
              <a:srgbClr val="363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482" name="TextBox 74"/>
            <p:cNvSpPr/>
            <p:nvPr/>
          </p:nvSpPr>
          <p:spPr>
            <a:xfrm>
              <a:off x="1238364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54/49/148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83" name="Овал 75"/>
            <p:cNvSpPr/>
            <p:nvPr/>
          </p:nvSpPr>
          <p:spPr>
            <a:xfrm>
              <a:off x="13193640" y="3147840"/>
              <a:ext cx="297360" cy="2973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484" name="TextBox 76"/>
            <p:cNvSpPr/>
            <p:nvPr/>
          </p:nvSpPr>
          <p:spPr>
            <a:xfrm>
              <a:off x="1291932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52/1</a:t>
              </a:r>
              <a:r>
                <a:rPr lang="en-US" sz="700" b="0" strike="noStrike" spc="-1">
                  <a:solidFill>
                    <a:srgbClr val="282A2E"/>
                  </a:solidFill>
                  <a:latin typeface="Arial"/>
                </a:rPr>
                <a:t>1</a:t>
              </a: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1/194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85" name="Овал 77"/>
            <p:cNvSpPr/>
            <p:nvPr/>
          </p:nvSpPr>
          <p:spPr>
            <a:xfrm>
              <a:off x="13764960" y="3147840"/>
              <a:ext cx="297360" cy="29736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486" name="TextBox 78"/>
            <p:cNvSpPr/>
            <p:nvPr/>
          </p:nvSpPr>
          <p:spPr>
            <a:xfrm>
              <a:off x="1349028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125/187/252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87" name="Овал 79"/>
            <p:cNvSpPr/>
            <p:nvPr/>
          </p:nvSpPr>
          <p:spPr>
            <a:xfrm>
              <a:off x="14323680" y="3147840"/>
              <a:ext cx="297360" cy="297360"/>
            </a:xfrm>
            <a:prstGeom prst="ellipse">
              <a:avLst/>
            </a:prstGeom>
            <a:solidFill>
              <a:srgbClr val="A9D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488" name="TextBox 80"/>
            <p:cNvSpPr/>
            <p:nvPr/>
          </p:nvSpPr>
          <p:spPr>
            <a:xfrm>
              <a:off x="1404900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169/211/253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89" name="Овал 81"/>
            <p:cNvSpPr/>
            <p:nvPr/>
          </p:nvSpPr>
          <p:spPr>
            <a:xfrm>
              <a:off x="14876640" y="3147840"/>
              <a:ext cx="297360" cy="297360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490" name="TextBox 82"/>
            <p:cNvSpPr/>
            <p:nvPr/>
          </p:nvSpPr>
          <p:spPr>
            <a:xfrm>
              <a:off x="1460232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207/232/255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91" name="Овал 83"/>
            <p:cNvSpPr/>
            <p:nvPr/>
          </p:nvSpPr>
          <p:spPr>
            <a:xfrm>
              <a:off x="15435360" y="3147840"/>
              <a:ext cx="297360" cy="29736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492" name="TextBox 84"/>
            <p:cNvSpPr/>
            <p:nvPr/>
          </p:nvSpPr>
          <p:spPr>
            <a:xfrm>
              <a:off x="1516068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191/191/191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1493" name="Рисунок 87"/>
          <p:cNvPicPr/>
          <p:nvPr/>
        </p:nvPicPr>
        <p:blipFill>
          <a:blip r:embed="rId3"/>
          <a:stretch/>
        </p:blipFill>
        <p:spPr>
          <a:xfrm>
            <a:off x="9635040" y="338040"/>
            <a:ext cx="2257200" cy="451440"/>
          </a:xfrm>
          <a:prstGeom prst="rect">
            <a:avLst/>
          </a:prstGeom>
          <a:ln w="0">
            <a:noFill/>
          </a:ln>
        </p:spPr>
      </p:pic>
      <p:sp>
        <p:nvSpPr>
          <p:cNvPr id="1494" name="object 13"/>
          <p:cNvSpPr/>
          <p:nvPr/>
        </p:nvSpPr>
        <p:spPr>
          <a:xfrm>
            <a:off x="0" y="542880"/>
            <a:ext cx="414360" cy="84240"/>
          </a:xfrm>
          <a:custGeom>
            <a:avLst/>
            <a:gdLst>
              <a:gd name="textAreaLeft" fmla="*/ 0 w 414360"/>
              <a:gd name="textAreaRight" fmla="*/ 417600 w 414360"/>
              <a:gd name="textAreaTop" fmla="*/ 0 h 84240"/>
              <a:gd name="textAreaBottom" fmla="*/ 87480 h 84240"/>
            </a:gdLst>
            <a:ahLst/>
            <a:cxnLst/>
            <a:rect l="textAreaLeft" t="textAreaTop" r="textAreaRight" b="textAreaBottom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495" name="Номер слайда 4"/>
          <p:cNvSpPr/>
          <p:nvPr/>
        </p:nvSpPr>
        <p:spPr>
          <a:xfrm>
            <a:off x="9328680" y="6448320"/>
            <a:ext cx="2739960" cy="36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</a:pPr>
            <a:fld id="{827116C9-6CD5-4920-AE85-B08351D9ADF6}" type="slidenum">
              <a:rPr lang="ru-RU" sz="1400" b="1" strike="noStrike" spc="-1">
                <a:solidFill>
                  <a:srgbClr val="7DBBFC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6" name="PlaceHolder 1"/>
          <p:cNvSpPr>
            <a:spLocks noGrp="1"/>
          </p:cNvSpPr>
          <p:nvPr>
            <p:ph type="ftr" idx="15"/>
          </p:nvPr>
        </p:nvSpPr>
        <p:spPr>
          <a:xfrm>
            <a:off x="320040" y="6448320"/>
            <a:ext cx="10216080" cy="361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1" strike="noStrike" spc="-1">
                <a:solidFill>
                  <a:srgbClr val="7DBBFC"/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1" strike="noStrike" spc="-1">
                <a:solidFill>
                  <a:srgbClr val="7DBBFC"/>
                </a:solidFill>
                <a:latin typeface="Arial"/>
              </a:rPr>
              <a:t>&lt;нижний колонтитул&gt;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Прямоугольник 1"/>
          <p:cNvSpPr/>
          <p:nvPr/>
        </p:nvSpPr>
        <p:spPr>
          <a:xfrm>
            <a:off x="12400920" y="0"/>
            <a:ext cx="3591720" cy="5064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1498" name="TextBox 2"/>
          <p:cNvSpPr/>
          <p:nvPr/>
        </p:nvSpPr>
        <p:spPr>
          <a:xfrm>
            <a:off x="12557880" y="5400"/>
            <a:ext cx="186048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Основная палитра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499" name="Группа 3"/>
          <p:cNvGrpSpPr/>
          <p:nvPr/>
        </p:nvGrpSpPr>
        <p:grpSpPr>
          <a:xfrm>
            <a:off x="12383640" y="313200"/>
            <a:ext cx="2511720" cy="469080"/>
            <a:chOff x="12383640" y="313200"/>
            <a:chExt cx="2511720" cy="469080"/>
          </a:xfrm>
        </p:grpSpPr>
        <p:sp>
          <p:nvSpPr>
            <p:cNvPr id="1500" name="Овал 4"/>
            <p:cNvSpPr/>
            <p:nvPr/>
          </p:nvSpPr>
          <p:spPr>
            <a:xfrm>
              <a:off x="12657960" y="313200"/>
              <a:ext cx="297360" cy="2973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501" name="TextBox 5"/>
            <p:cNvSpPr/>
            <p:nvPr/>
          </p:nvSpPr>
          <p:spPr>
            <a:xfrm>
              <a:off x="12383640" y="5860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US" sz="700" b="0" strike="noStrike" spc="-1">
                  <a:solidFill>
                    <a:srgbClr val="282A2E"/>
                  </a:solidFill>
                  <a:latin typeface="Arial"/>
                </a:rPr>
                <a:t>54</a:t>
              </a: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/</a:t>
              </a:r>
              <a:r>
                <a:rPr lang="en-US" sz="700" b="0" strike="noStrike" spc="-1">
                  <a:solidFill>
                    <a:srgbClr val="282A2E"/>
                  </a:solidFill>
                  <a:latin typeface="Arial"/>
                </a:rPr>
                <a:t>4</a:t>
              </a: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9/</a:t>
              </a:r>
              <a:r>
                <a:rPr lang="en-US" sz="700" b="0" strike="noStrike" spc="-1">
                  <a:solidFill>
                    <a:srgbClr val="282A2E"/>
                  </a:solidFill>
                  <a:latin typeface="Arial"/>
                </a:rPr>
                <a:t>148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02" name="Овал 6"/>
            <p:cNvSpPr/>
            <p:nvPr/>
          </p:nvSpPr>
          <p:spPr>
            <a:xfrm>
              <a:off x="13193640" y="313200"/>
              <a:ext cx="297360" cy="297360"/>
            </a:xfrm>
            <a:prstGeom prst="ellipse">
              <a:avLst/>
            </a:prstGeom>
            <a:solidFill>
              <a:srgbClr val="7DBB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503" name="TextBox 8"/>
            <p:cNvSpPr/>
            <p:nvPr/>
          </p:nvSpPr>
          <p:spPr>
            <a:xfrm>
              <a:off x="12919320" y="5860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125/187/252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04" name="Овал 9"/>
            <p:cNvSpPr/>
            <p:nvPr/>
          </p:nvSpPr>
          <p:spPr>
            <a:xfrm>
              <a:off x="13764960" y="313200"/>
              <a:ext cx="297360" cy="2973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505" name="TextBox 10"/>
            <p:cNvSpPr/>
            <p:nvPr/>
          </p:nvSpPr>
          <p:spPr>
            <a:xfrm>
              <a:off x="13490280" y="5860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40/42/46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06" name="Овал 11"/>
            <p:cNvSpPr/>
            <p:nvPr/>
          </p:nvSpPr>
          <p:spPr>
            <a:xfrm>
              <a:off x="14323680" y="313200"/>
              <a:ext cx="297360" cy="29736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507" name="TextBox 12"/>
            <p:cNvSpPr/>
            <p:nvPr/>
          </p:nvSpPr>
          <p:spPr>
            <a:xfrm>
              <a:off x="14049000" y="5860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255/255/255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508" name="TextBox 13"/>
          <p:cNvSpPr/>
          <p:nvPr/>
        </p:nvSpPr>
        <p:spPr>
          <a:xfrm>
            <a:off x="12557880" y="785520"/>
            <a:ext cx="186048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Расширенная палитра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09" name="Группа 14"/>
          <p:cNvGrpSpPr/>
          <p:nvPr/>
        </p:nvGrpSpPr>
        <p:grpSpPr>
          <a:xfrm>
            <a:off x="12383640" y="1093320"/>
            <a:ext cx="3623400" cy="947160"/>
            <a:chOff x="12383640" y="1093320"/>
            <a:chExt cx="3623400" cy="947160"/>
          </a:xfrm>
        </p:grpSpPr>
        <p:sp>
          <p:nvSpPr>
            <p:cNvPr id="1510" name="Овал 15"/>
            <p:cNvSpPr/>
            <p:nvPr/>
          </p:nvSpPr>
          <p:spPr>
            <a:xfrm>
              <a:off x="12657960" y="1093320"/>
              <a:ext cx="297360" cy="2973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511" name="TextBox 16"/>
            <p:cNvSpPr/>
            <p:nvPr/>
          </p:nvSpPr>
          <p:spPr>
            <a:xfrm>
              <a:off x="1238364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52/111/194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12" name="Овал 17"/>
            <p:cNvSpPr/>
            <p:nvPr/>
          </p:nvSpPr>
          <p:spPr>
            <a:xfrm>
              <a:off x="13193640" y="1093320"/>
              <a:ext cx="297360" cy="297360"/>
            </a:xfrm>
            <a:prstGeom prst="ellipse">
              <a:avLst/>
            </a:prstGeom>
            <a:solidFill>
              <a:srgbClr val="8383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513" name="TextBox 18"/>
            <p:cNvSpPr/>
            <p:nvPr/>
          </p:nvSpPr>
          <p:spPr>
            <a:xfrm>
              <a:off x="1291932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131/131/131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14" name="Овал 19"/>
            <p:cNvSpPr/>
            <p:nvPr/>
          </p:nvSpPr>
          <p:spPr>
            <a:xfrm>
              <a:off x="13764960" y="1093320"/>
              <a:ext cx="297360" cy="29736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515" name="TextBox 20"/>
            <p:cNvSpPr/>
            <p:nvPr/>
          </p:nvSpPr>
          <p:spPr>
            <a:xfrm>
              <a:off x="1349028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191/191/191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16" name="Овал 21"/>
            <p:cNvSpPr/>
            <p:nvPr/>
          </p:nvSpPr>
          <p:spPr>
            <a:xfrm>
              <a:off x="14323680" y="1093320"/>
              <a:ext cx="297360" cy="297360"/>
            </a:xfrm>
            <a:prstGeom prst="ellipse">
              <a:avLst/>
            </a:prstGeom>
            <a:solidFill>
              <a:srgbClr val="E36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517" name="TextBox 22"/>
            <p:cNvSpPr/>
            <p:nvPr/>
          </p:nvSpPr>
          <p:spPr>
            <a:xfrm>
              <a:off x="1404900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227/104/70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18" name="Овал 23"/>
            <p:cNvSpPr/>
            <p:nvPr/>
          </p:nvSpPr>
          <p:spPr>
            <a:xfrm>
              <a:off x="14876640" y="1093320"/>
              <a:ext cx="297360" cy="297360"/>
            </a:xfrm>
            <a:prstGeom prst="ellipse">
              <a:avLst/>
            </a:prstGeom>
            <a:solidFill>
              <a:srgbClr val="FFA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519" name="TextBox 24"/>
            <p:cNvSpPr/>
            <p:nvPr/>
          </p:nvSpPr>
          <p:spPr>
            <a:xfrm>
              <a:off x="1460232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255/169/112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20" name="Овал 25"/>
            <p:cNvSpPr/>
            <p:nvPr/>
          </p:nvSpPr>
          <p:spPr>
            <a:xfrm>
              <a:off x="15435360" y="1093320"/>
              <a:ext cx="297360" cy="297360"/>
            </a:xfrm>
            <a:prstGeom prst="ellipse">
              <a:avLst/>
            </a:prstGeom>
            <a:solidFill>
              <a:srgbClr val="FFD7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521" name="TextBox 26"/>
            <p:cNvSpPr/>
            <p:nvPr/>
          </p:nvSpPr>
          <p:spPr>
            <a:xfrm>
              <a:off x="1516068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255/215/172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22" name="Овал 27"/>
            <p:cNvSpPr/>
            <p:nvPr/>
          </p:nvSpPr>
          <p:spPr>
            <a:xfrm>
              <a:off x="12657960" y="1571400"/>
              <a:ext cx="297360" cy="297360"/>
            </a:xfrm>
            <a:prstGeom prst="ellipse">
              <a:avLst/>
            </a:prstGeom>
            <a:solidFill>
              <a:srgbClr val="578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523" name="TextBox 28"/>
            <p:cNvSpPr/>
            <p:nvPr/>
          </p:nvSpPr>
          <p:spPr>
            <a:xfrm>
              <a:off x="12383640" y="18442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87/140/123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24" name="Овал 29"/>
            <p:cNvSpPr/>
            <p:nvPr/>
          </p:nvSpPr>
          <p:spPr>
            <a:xfrm>
              <a:off x="13193640" y="1571400"/>
              <a:ext cx="297360" cy="297360"/>
            </a:xfrm>
            <a:prstGeom prst="ellipse">
              <a:avLst/>
            </a:prstGeom>
            <a:solidFill>
              <a:srgbClr val="46A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525" name="TextBox 30"/>
            <p:cNvSpPr/>
            <p:nvPr/>
          </p:nvSpPr>
          <p:spPr>
            <a:xfrm>
              <a:off x="12919320" y="18442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70/170/152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26" name="Овал 31"/>
            <p:cNvSpPr/>
            <p:nvPr/>
          </p:nvSpPr>
          <p:spPr>
            <a:xfrm>
              <a:off x="13764960" y="1571400"/>
              <a:ext cx="297360" cy="297360"/>
            </a:xfrm>
            <a:prstGeom prst="ellipse">
              <a:avLst/>
            </a:prstGeom>
            <a:solidFill>
              <a:srgbClr val="A1D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527" name="TextBox 32"/>
            <p:cNvSpPr/>
            <p:nvPr/>
          </p:nvSpPr>
          <p:spPr>
            <a:xfrm>
              <a:off x="13490280" y="18442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161/220/188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528" name="TextBox 33"/>
          <p:cNvSpPr/>
          <p:nvPr/>
        </p:nvSpPr>
        <p:spPr>
          <a:xfrm>
            <a:off x="12540960" y="3656160"/>
            <a:ext cx="273924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Дополнительная расширенная палитра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29" name="Группа 34"/>
          <p:cNvGrpSpPr/>
          <p:nvPr/>
        </p:nvGrpSpPr>
        <p:grpSpPr>
          <a:xfrm>
            <a:off x="12383640" y="3963960"/>
            <a:ext cx="3623400" cy="988560"/>
            <a:chOff x="12383640" y="3963960"/>
            <a:chExt cx="3623400" cy="988560"/>
          </a:xfrm>
        </p:grpSpPr>
        <p:sp>
          <p:nvSpPr>
            <p:cNvPr id="1530" name="Овал 35"/>
            <p:cNvSpPr/>
            <p:nvPr/>
          </p:nvSpPr>
          <p:spPr>
            <a:xfrm>
              <a:off x="12657960" y="3963960"/>
              <a:ext cx="297360" cy="297360"/>
            </a:xfrm>
            <a:prstGeom prst="ellipse">
              <a:avLst/>
            </a:prstGeom>
            <a:solidFill>
              <a:srgbClr val="9C36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531" name="TextBox 36"/>
            <p:cNvSpPr/>
            <p:nvPr/>
          </p:nvSpPr>
          <p:spPr>
            <a:xfrm>
              <a:off x="1238364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156/54/103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32" name="Овал 37"/>
            <p:cNvSpPr/>
            <p:nvPr/>
          </p:nvSpPr>
          <p:spPr>
            <a:xfrm>
              <a:off x="13193640" y="3963960"/>
              <a:ext cx="297360" cy="297360"/>
            </a:xfrm>
            <a:prstGeom prst="ellipse">
              <a:avLst/>
            </a:prstGeom>
            <a:solidFill>
              <a:srgbClr val="AC6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533" name="TextBox 38"/>
            <p:cNvSpPr/>
            <p:nvPr/>
          </p:nvSpPr>
          <p:spPr>
            <a:xfrm>
              <a:off x="1291932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172/98/120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34" name="Овал 39"/>
            <p:cNvSpPr/>
            <p:nvPr/>
          </p:nvSpPr>
          <p:spPr>
            <a:xfrm>
              <a:off x="13764960" y="3963960"/>
              <a:ext cx="297360" cy="297360"/>
            </a:xfrm>
            <a:prstGeom prst="ellipse">
              <a:avLst/>
            </a:prstGeom>
            <a:solidFill>
              <a:srgbClr val="D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535" name="TextBox 40"/>
            <p:cNvSpPr/>
            <p:nvPr/>
          </p:nvSpPr>
          <p:spPr>
            <a:xfrm>
              <a:off x="1349028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208/139/164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36" name="Овал 41"/>
            <p:cNvSpPr/>
            <p:nvPr/>
          </p:nvSpPr>
          <p:spPr>
            <a:xfrm>
              <a:off x="14323680" y="3963960"/>
              <a:ext cx="297360" cy="297360"/>
            </a:xfrm>
            <a:prstGeom prst="ellipse">
              <a:avLst/>
            </a:prstGeom>
            <a:solidFill>
              <a:srgbClr val="DECC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537" name="TextBox 42"/>
            <p:cNvSpPr/>
            <p:nvPr/>
          </p:nvSpPr>
          <p:spPr>
            <a:xfrm>
              <a:off x="1404900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222/204/8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38" name="Овал 43"/>
            <p:cNvSpPr/>
            <p:nvPr/>
          </p:nvSpPr>
          <p:spPr>
            <a:xfrm>
              <a:off x="14876640" y="3963960"/>
              <a:ext cx="297360" cy="297360"/>
            </a:xfrm>
            <a:prstGeom prst="ellipse">
              <a:avLst/>
            </a:prstGeom>
            <a:solidFill>
              <a:srgbClr val="D0D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539" name="TextBox 44"/>
            <p:cNvSpPr/>
            <p:nvPr/>
          </p:nvSpPr>
          <p:spPr>
            <a:xfrm>
              <a:off x="1460232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208/222/84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40" name="Овал 45"/>
            <p:cNvSpPr/>
            <p:nvPr/>
          </p:nvSpPr>
          <p:spPr>
            <a:xfrm>
              <a:off x="15435360" y="3963960"/>
              <a:ext cx="297360" cy="297360"/>
            </a:xfrm>
            <a:prstGeom prst="ellipse">
              <a:avLst/>
            </a:prstGeom>
            <a:solidFill>
              <a:srgbClr val="E6ED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541" name="TextBox 46"/>
            <p:cNvSpPr/>
            <p:nvPr/>
          </p:nvSpPr>
          <p:spPr>
            <a:xfrm>
              <a:off x="1516068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230/237/133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42" name="Овал 47"/>
            <p:cNvSpPr/>
            <p:nvPr/>
          </p:nvSpPr>
          <p:spPr>
            <a:xfrm>
              <a:off x="12657960" y="4483440"/>
              <a:ext cx="297360" cy="297360"/>
            </a:xfrm>
            <a:prstGeom prst="ellipse">
              <a:avLst/>
            </a:prstGeom>
            <a:solidFill>
              <a:srgbClr val="603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543" name="TextBox 48"/>
            <p:cNvSpPr/>
            <p:nvPr/>
          </p:nvSpPr>
          <p:spPr>
            <a:xfrm>
              <a:off x="1238364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96/55/158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44" name="Овал 49"/>
            <p:cNvSpPr/>
            <p:nvPr/>
          </p:nvSpPr>
          <p:spPr>
            <a:xfrm>
              <a:off x="13193640" y="4483440"/>
              <a:ext cx="297360" cy="297360"/>
            </a:xfrm>
            <a:prstGeom prst="ellipse">
              <a:avLst/>
            </a:prstGeom>
            <a:solidFill>
              <a:srgbClr val="896C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545" name="TextBox 50"/>
            <p:cNvSpPr/>
            <p:nvPr/>
          </p:nvSpPr>
          <p:spPr>
            <a:xfrm>
              <a:off x="1291932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137/108/196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46" name="Овал 51"/>
            <p:cNvSpPr/>
            <p:nvPr/>
          </p:nvSpPr>
          <p:spPr>
            <a:xfrm>
              <a:off x="13764960" y="4483440"/>
              <a:ext cx="297360" cy="297360"/>
            </a:xfrm>
            <a:prstGeom prst="ellipse">
              <a:avLst/>
            </a:prstGeom>
            <a:solidFill>
              <a:srgbClr val="B89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547" name="TextBox 52"/>
            <p:cNvSpPr/>
            <p:nvPr/>
          </p:nvSpPr>
          <p:spPr>
            <a:xfrm>
              <a:off x="1349028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184/158/255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48" name="Овал 53"/>
            <p:cNvSpPr/>
            <p:nvPr/>
          </p:nvSpPr>
          <p:spPr>
            <a:xfrm>
              <a:off x="14323680" y="4483440"/>
              <a:ext cx="297360" cy="297360"/>
            </a:xfrm>
            <a:prstGeom prst="ellipse">
              <a:avLst/>
            </a:prstGeom>
            <a:solidFill>
              <a:srgbClr val="99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549" name="TextBox 54"/>
            <p:cNvSpPr/>
            <p:nvPr/>
          </p:nvSpPr>
          <p:spPr>
            <a:xfrm>
              <a:off x="1404900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153/28/28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50" name="Овал 55"/>
            <p:cNvSpPr/>
            <p:nvPr/>
          </p:nvSpPr>
          <p:spPr>
            <a:xfrm>
              <a:off x="14876640" y="4483440"/>
              <a:ext cx="297360" cy="297360"/>
            </a:xfrm>
            <a:prstGeom prst="ellipse">
              <a:avLst/>
            </a:prstGeom>
            <a:solidFill>
              <a:srgbClr val="DE3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551" name="TextBox 56"/>
            <p:cNvSpPr/>
            <p:nvPr/>
          </p:nvSpPr>
          <p:spPr>
            <a:xfrm>
              <a:off x="1460232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222/49/49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52" name="Овал 57"/>
            <p:cNvSpPr/>
            <p:nvPr/>
          </p:nvSpPr>
          <p:spPr>
            <a:xfrm>
              <a:off x="15435360" y="4483440"/>
              <a:ext cx="297360" cy="297360"/>
            </a:xfrm>
            <a:prstGeom prst="ellipse">
              <a:avLst/>
            </a:prstGeom>
            <a:solidFill>
              <a:srgbClr val="E6B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553" name="TextBox 58"/>
            <p:cNvSpPr/>
            <p:nvPr/>
          </p:nvSpPr>
          <p:spPr>
            <a:xfrm>
              <a:off x="1516068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230/176/168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554" name="TextBox 59"/>
          <p:cNvSpPr/>
          <p:nvPr/>
        </p:nvSpPr>
        <p:spPr>
          <a:xfrm>
            <a:off x="12540960" y="2018520"/>
            <a:ext cx="273924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Разбеленная палитра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55" name="Группа 60"/>
          <p:cNvGrpSpPr/>
          <p:nvPr/>
        </p:nvGrpSpPr>
        <p:grpSpPr>
          <a:xfrm>
            <a:off x="12383640" y="2326320"/>
            <a:ext cx="3065040" cy="469080"/>
            <a:chOff x="12383640" y="2326320"/>
            <a:chExt cx="3065040" cy="469080"/>
          </a:xfrm>
        </p:grpSpPr>
        <p:sp>
          <p:nvSpPr>
            <p:cNvPr id="1556" name="Овал 61"/>
            <p:cNvSpPr/>
            <p:nvPr/>
          </p:nvSpPr>
          <p:spPr>
            <a:xfrm>
              <a:off x="12657960" y="2326320"/>
              <a:ext cx="297360" cy="297360"/>
            </a:xfrm>
            <a:prstGeom prst="ellipse">
              <a:avLst/>
            </a:prstGeom>
            <a:solidFill>
              <a:srgbClr val="DED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557" name="TextBox 62"/>
            <p:cNvSpPr/>
            <p:nvPr/>
          </p:nvSpPr>
          <p:spPr>
            <a:xfrm>
              <a:off x="1238364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217/216/235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58" name="Овал 63"/>
            <p:cNvSpPr/>
            <p:nvPr/>
          </p:nvSpPr>
          <p:spPr>
            <a:xfrm>
              <a:off x="13193640" y="2326320"/>
              <a:ext cx="297360" cy="297360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559" name="TextBox 64"/>
            <p:cNvSpPr/>
            <p:nvPr/>
          </p:nvSpPr>
          <p:spPr>
            <a:xfrm>
              <a:off x="1291932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207/232/255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60" name="Овал 65"/>
            <p:cNvSpPr/>
            <p:nvPr/>
          </p:nvSpPr>
          <p:spPr>
            <a:xfrm>
              <a:off x="13764960" y="2326320"/>
              <a:ext cx="297360" cy="297360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561" name="TextBox 66"/>
            <p:cNvSpPr/>
            <p:nvPr/>
          </p:nvSpPr>
          <p:spPr>
            <a:xfrm>
              <a:off x="1349028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235/235/235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62" name="Овал 67"/>
            <p:cNvSpPr/>
            <p:nvPr/>
          </p:nvSpPr>
          <p:spPr>
            <a:xfrm>
              <a:off x="14323680" y="2326320"/>
              <a:ext cx="297360" cy="297360"/>
            </a:xfrm>
            <a:prstGeom prst="ellipse">
              <a:avLst/>
            </a:prstGeom>
            <a:solidFill>
              <a:srgbClr val="FC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563" name="TextBox 68"/>
            <p:cNvSpPr/>
            <p:nvPr/>
          </p:nvSpPr>
          <p:spPr>
            <a:xfrm>
              <a:off x="1404900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252/223/215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64" name="Овал 69"/>
            <p:cNvSpPr/>
            <p:nvPr/>
          </p:nvSpPr>
          <p:spPr>
            <a:xfrm>
              <a:off x="14876640" y="2326320"/>
              <a:ext cx="297360" cy="297360"/>
            </a:xfrm>
            <a:prstGeom prst="ellipse">
              <a:avLst/>
            </a:prstGeom>
            <a:solidFill>
              <a:srgbClr val="D3F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565" name="TextBox 70"/>
            <p:cNvSpPr/>
            <p:nvPr/>
          </p:nvSpPr>
          <p:spPr>
            <a:xfrm>
              <a:off x="1460232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211/245/226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566" name="TextBox 71"/>
          <p:cNvSpPr/>
          <p:nvPr/>
        </p:nvSpPr>
        <p:spPr>
          <a:xfrm>
            <a:off x="12557880" y="2840040"/>
            <a:ext cx="273924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Палитра для картограмм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67" name="Группа 72"/>
          <p:cNvGrpSpPr/>
          <p:nvPr/>
        </p:nvGrpSpPr>
        <p:grpSpPr>
          <a:xfrm>
            <a:off x="12383640" y="3147840"/>
            <a:ext cx="3623400" cy="469080"/>
            <a:chOff x="12383640" y="3147840"/>
            <a:chExt cx="3623400" cy="469080"/>
          </a:xfrm>
        </p:grpSpPr>
        <p:sp>
          <p:nvSpPr>
            <p:cNvPr id="1568" name="Овал 73"/>
            <p:cNvSpPr/>
            <p:nvPr/>
          </p:nvSpPr>
          <p:spPr>
            <a:xfrm>
              <a:off x="12657960" y="3147840"/>
              <a:ext cx="297360" cy="297360"/>
            </a:xfrm>
            <a:prstGeom prst="ellipse">
              <a:avLst/>
            </a:prstGeom>
            <a:solidFill>
              <a:srgbClr val="363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569" name="TextBox 74"/>
            <p:cNvSpPr/>
            <p:nvPr/>
          </p:nvSpPr>
          <p:spPr>
            <a:xfrm>
              <a:off x="1238364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54/49/148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70" name="Овал 75"/>
            <p:cNvSpPr/>
            <p:nvPr/>
          </p:nvSpPr>
          <p:spPr>
            <a:xfrm>
              <a:off x="13193640" y="3147840"/>
              <a:ext cx="297360" cy="2973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571" name="TextBox 76"/>
            <p:cNvSpPr/>
            <p:nvPr/>
          </p:nvSpPr>
          <p:spPr>
            <a:xfrm>
              <a:off x="1291932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52/1</a:t>
              </a:r>
              <a:r>
                <a:rPr lang="en-US" sz="700" b="0" strike="noStrike" spc="-1">
                  <a:solidFill>
                    <a:srgbClr val="282A2E"/>
                  </a:solidFill>
                  <a:latin typeface="Arial"/>
                </a:rPr>
                <a:t>1</a:t>
              </a: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1/194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72" name="Овал 77"/>
            <p:cNvSpPr/>
            <p:nvPr/>
          </p:nvSpPr>
          <p:spPr>
            <a:xfrm>
              <a:off x="13764960" y="3147840"/>
              <a:ext cx="297360" cy="29736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573" name="TextBox 78"/>
            <p:cNvSpPr/>
            <p:nvPr/>
          </p:nvSpPr>
          <p:spPr>
            <a:xfrm>
              <a:off x="1349028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125/187/252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74" name="Овал 79"/>
            <p:cNvSpPr/>
            <p:nvPr/>
          </p:nvSpPr>
          <p:spPr>
            <a:xfrm>
              <a:off x="14323680" y="3147840"/>
              <a:ext cx="297360" cy="297360"/>
            </a:xfrm>
            <a:prstGeom prst="ellipse">
              <a:avLst/>
            </a:prstGeom>
            <a:solidFill>
              <a:srgbClr val="A9D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575" name="TextBox 80"/>
            <p:cNvSpPr/>
            <p:nvPr/>
          </p:nvSpPr>
          <p:spPr>
            <a:xfrm>
              <a:off x="1404900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169/211/253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76" name="Овал 81"/>
            <p:cNvSpPr/>
            <p:nvPr/>
          </p:nvSpPr>
          <p:spPr>
            <a:xfrm>
              <a:off x="14876640" y="3147840"/>
              <a:ext cx="297360" cy="297360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577" name="TextBox 82"/>
            <p:cNvSpPr/>
            <p:nvPr/>
          </p:nvSpPr>
          <p:spPr>
            <a:xfrm>
              <a:off x="1460232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207/232/255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78" name="Овал 83"/>
            <p:cNvSpPr/>
            <p:nvPr/>
          </p:nvSpPr>
          <p:spPr>
            <a:xfrm>
              <a:off x="15435360" y="3147840"/>
              <a:ext cx="297360" cy="29736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579" name="TextBox 84"/>
            <p:cNvSpPr/>
            <p:nvPr/>
          </p:nvSpPr>
          <p:spPr>
            <a:xfrm>
              <a:off x="1516068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191/191/191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1580" name="Рисунок 87"/>
          <p:cNvPicPr/>
          <p:nvPr/>
        </p:nvPicPr>
        <p:blipFill>
          <a:blip r:embed="rId3"/>
          <a:stretch/>
        </p:blipFill>
        <p:spPr>
          <a:xfrm>
            <a:off x="9635040" y="338040"/>
            <a:ext cx="2257200" cy="451440"/>
          </a:xfrm>
          <a:prstGeom prst="rect">
            <a:avLst/>
          </a:prstGeom>
          <a:ln w="0">
            <a:noFill/>
          </a:ln>
        </p:spPr>
      </p:pic>
      <p:sp>
        <p:nvSpPr>
          <p:cNvPr id="1581" name="object 13"/>
          <p:cNvSpPr/>
          <p:nvPr/>
        </p:nvSpPr>
        <p:spPr>
          <a:xfrm>
            <a:off x="0" y="542880"/>
            <a:ext cx="414360" cy="84240"/>
          </a:xfrm>
          <a:custGeom>
            <a:avLst/>
            <a:gdLst>
              <a:gd name="textAreaLeft" fmla="*/ 0 w 414360"/>
              <a:gd name="textAreaRight" fmla="*/ 417600 w 414360"/>
              <a:gd name="textAreaTop" fmla="*/ 0 h 84240"/>
              <a:gd name="textAreaBottom" fmla="*/ 87480 h 84240"/>
            </a:gdLst>
            <a:ahLst/>
            <a:cxnLst/>
            <a:rect l="textAreaLeft" t="textAreaTop" r="textAreaRight" b="textAreaBottom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582" name="Номер слайда 4"/>
          <p:cNvSpPr/>
          <p:nvPr/>
        </p:nvSpPr>
        <p:spPr>
          <a:xfrm>
            <a:off x="9328680" y="6448320"/>
            <a:ext cx="2739960" cy="36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</a:pPr>
            <a:fld id="{567A217E-586D-45F3-A942-866B2FE30AA0}" type="slidenum">
              <a:rPr lang="ru-RU" sz="1400" b="1" strike="noStrike" spc="-1">
                <a:solidFill>
                  <a:srgbClr val="7DBBFC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3" name="PlaceHolder 1"/>
          <p:cNvSpPr>
            <a:spLocks noGrp="1"/>
          </p:cNvSpPr>
          <p:nvPr>
            <p:ph type="ftr" idx="16"/>
          </p:nvPr>
        </p:nvSpPr>
        <p:spPr>
          <a:xfrm>
            <a:off x="320040" y="6448320"/>
            <a:ext cx="10216080" cy="361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1" strike="noStrike" spc="-1">
                <a:solidFill>
                  <a:srgbClr val="7DBBFC"/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1" strike="noStrike" spc="-1">
                <a:solidFill>
                  <a:srgbClr val="7DBBFC"/>
                </a:solidFill>
                <a:latin typeface="Arial"/>
              </a:rPr>
              <a:t>&lt;нижний колонтитул&gt;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Прямоугольник 1"/>
          <p:cNvSpPr/>
          <p:nvPr/>
        </p:nvSpPr>
        <p:spPr>
          <a:xfrm>
            <a:off x="12400920" y="0"/>
            <a:ext cx="3591720" cy="5064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1585" name="TextBox 2"/>
          <p:cNvSpPr/>
          <p:nvPr/>
        </p:nvSpPr>
        <p:spPr>
          <a:xfrm>
            <a:off x="12557880" y="5400"/>
            <a:ext cx="186048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Основная палитра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86" name="Группа 3"/>
          <p:cNvGrpSpPr/>
          <p:nvPr/>
        </p:nvGrpSpPr>
        <p:grpSpPr>
          <a:xfrm>
            <a:off x="12383640" y="313200"/>
            <a:ext cx="2511720" cy="469080"/>
            <a:chOff x="12383640" y="313200"/>
            <a:chExt cx="2511720" cy="469080"/>
          </a:xfrm>
        </p:grpSpPr>
        <p:sp>
          <p:nvSpPr>
            <p:cNvPr id="1587" name="Овал 4"/>
            <p:cNvSpPr/>
            <p:nvPr/>
          </p:nvSpPr>
          <p:spPr>
            <a:xfrm>
              <a:off x="12657960" y="313200"/>
              <a:ext cx="297360" cy="2973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588" name="TextBox 5"/>
            <p:cNvSpPr/>
            <p:nvPr/>
          </p:nvSpPr>
          <p:spPr>
            <a:xfrm>
              <a:off x="12383640" y="5860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US" sz="700" b="0" strike="noStrike" spc="-1">
                  <a:solidFill>
                    <a:srgbClr val="282A2E"/>
                  </a:solidFill>
                  <a:latin typeface="Arial"/>
                </a:rPr>
                <a:t>54</a:t>
              </a: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/</a:t>
              </a:r>
              <a:r>
                <a:rPr lang="en-US" sz="700" b="0" strike="noStrike" spc="-1">
                  <a:solidFill>
                    <a:srgbClr val="282A2E"/>
                  </a:solidFill>
                  <a:latin typeface="Arial"/>
                </a:rPr>
                <a:t>4</a:t>
              </a: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9/</a:t>
              </a:r>
              <a:r>
                <a:rPr lang="en-US" sz="700" b="0" strike="noStrike" spc="-1">
                  <a:solidFill>
                    <a:srgbClr val="282A2E"/>
                  </a:solidFill>
                  <a:latin typeface="Arial"/>
                </a:rPr>
                <a:t>148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89" name="Овал 6"/>
            <p:cNvSpPr/>
            <p:nvPr/>
          </p:nvSpPr>
          <p:spPr>
            <a:xfrm>
              <a:off x="13193640" y="313200"/>
              <a:ext cx="297360" cy="297360"/>
            </a:xfrm>
            <a:prstGeom prst="ellipse">
              <a:avLst/>
            </a:prstGeom>
            <a:solidFill>
              <a:srgbClr val="7DBB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590" name="TextBox 8"/>
            <p:cNvSpPr/>
            <p:nvPr/>
          </p:nvSpPr>
          <p:spPr>
            <a:xfrm>
              <a:off x="12919320" y="5860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125/187/252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91" name="Овал 9"/>
            <p:cNvSpPr/>
            <p:nvPr/>
          </p:nvSpPr>
          <p:spPr>
            <a:xfrm>
              <a:off x="13764960" y="313200"/>
              <a:ext cx="297360" cy="2973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592" name="TextBox 10"/>
            <p:cNvSpPr/>
            <p:nvPr/>
          </p:nvSpPr>
          <p:spPr>
            <a:xfrm>
              <a:off x="13490280" y="5860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40/42/46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93" name="Овал 11"/>
            <p:cNvSpPr/>
            <p:nvPr/>
          </p:nvSpPr>
          <p:spPr>
            <a:xfrm>
              <a:off x="14323680" y="313200"/>
              <a:ext cx="297360" cy="29736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594" name="TextBox 12"/>
            <p:cNvSpPr/>
            <p:nvPr/>
          </p:nvSpPr>
          <p:spPr>
            <a:xfrm>
              <a:off x="14049000" y="5860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255/255/255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595" name="TextBox 13"/>
          <p:cNvSpPr/>
          <p:nvPr/>
        </p:nvSpPr>
        <p:spPr>
          <a:xfrm>
            <a:off x="12557880" y="785520"/>
            <a:ext cx="186048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Расширенная палитра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96" name="Группа 14"/>
          <p:cNvGrpSpPr/>
          <p:nvPr/>
        </p:nvGrpSpPr>
        <p:grpSpPr>
          <a:xfrm>
            <a:off x="12383640" y="1093320"/>
            <a:ext cx="3623400" cy="947160"/>
            <a:chOff x="12383640" y="1093320"/>
            <a:chExt cx="3623400" cy="947160"/>
          </a:xfrm>
        </p:grpSpPr>
        <p:sp>
          <p:nvSpPr>
            <p:cNvPr id="1597" name="Овал 15"/>
            <p:cNvSpPr/>
            <p:nvPr/>
          </p:nvSpPr>
          <p:spPr>
            <a:xfrm>
              <a:off x="12657960" y="1093320"/>
              <a:ext cx="297360" cy="2973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598" name="TextBox 16"/>
            <p:cNvSpPr/>
            <p:nvPr/>
          </p:nvSpPr>
          <p:spPr>
            <a:xfrm>
              <a:off x="1238364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52/111/194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99" name="Овал 17"/>
            <p:cNvSpPr/>
            <p:nvPr/>
          </p:nvSpPr>
          <p:spPr>
            <a:xfrm>
              <a:off x="13193640" y="1093320"/>
              <a:ext cx="297360" cy="297360"/>
            </a:xfrm>
            <a:prstGeom prst="ellipse">
              <a:avLst/>
            </a:prstGeom>
            <a:solidFill>
              <a:srgbClr val="8383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600" name="TextBox 18"/>
            <p:cNvSpPr/>
            <p:nvPr/>
          </p:nvSpPr>
          <p:spPr>
            <a:xfrm>
              <a:off x="1291932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131/131/131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01" name="Овал 19"/>
            <p:cNvSpPr/>
            <p:nvPr/>
          </p:nvSpPr>
          <p:spPr>
            <a:xfrm>
              <a:off x="13764960" y="1093320"/>
              <a:ext cx="297360" cy="29736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602" name="TextBox 20"/>
            <p:cNvSpPr/>
            <p:nvPr/>
          </p:nvSpPr>
          <p:spPr>
            <a:xfrm>
              <a:off x="1349028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191/191/191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03" name="Овал 21"/>
            <p:cNvSpPr/>
            <p:nvPr/>
          </p:nvSpPr>
          <p:spPr>
            <a:xfrm>
              <a:off x="14323680" y="1093320"/>
              <a:ext cx="297360" cy="297360"/>
            </a:xfrm>
            <a:prstGeom prst="ellipse">
              <a:avLst/>
            </a:prstGeom>
            <a:solidFill>
              <a:srgbClr val="E36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604" name="TextBox 22"/>
            <p:cNvSpPr/>
            <p:nvPr/>
          </p:nvSpPr>
          <p:spPr>
            <a:xfrm>
              <a:off x="1404900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227/104/70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05" name="Овал 23"/>
            <p:cNvSpPr/>
            <p:nvPr/>
          </p:nvSpPr>
          <p:spPr>
            <a:xfrm>
              <a:off x="14876640" y="1093320"/>
              <a:ext cx="297360" cy="297360"/>
            </a:xfrm>
            <a:prstGeom prst="ellipse">
              <a:avLst/>
            </a:prstGeom>
            <a:solidFill>
              <a:srgbClr val="FFA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606" name="TextBox 24"/>
            <p:cNvSpPr/>
            <p:nvPr/>
          </p:nvSpPr>
          <p:spPr>
            <a:xfrm>
              <a:off x="1460232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255/169/112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07" name="Овал 25"/>
            <p:cNvSpPr/>
            <p:nvPr/>
          </p:nvSpPr>
          <p:spPr>
            <a:xfrm>
              <a:off x="15435360" y="1093320"/>
              <a:ext cx="297360" cy="297360"/>
            </a:xfrm>
            <a:prstGeom prst="ellipse">
              <a:avLst/>
            </a:prstGeom>
            <a:solidFill>
              <a:srgbClr val="FFD7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608" name="TextBox 26"/>
            <p:cNvSpPr/>
            <p:nvPr/>
          </p:nvSpPr>
          <p:spPr>
            <a:xfrm>
              <a:off x="1516068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255/215/172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09" name="Овал 27"/>
            <p:cNvSpPr/>
            <p:nvPr/>
          </p:nvSpPr>
          <p:spPr>
            <a:xfrm>
              <a:off x="12657960" y="1571400"/>
              <a:ext cx="297360" cy="297360"/>
            </a:xfrm>
            <a:prstGeom prst="ellipse">
              <a:avLst/>
            </a:prstGeom>
            <a:solidFill>
              <a:srgbClr val="578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610" name="TextBox 28"/>
            <p:cNvSpPr/>
            <p:nvPr/>
          </p:nvSpPr>
          <p:spPr>
            <a:xfrm>
              <a:off x="12383640" y="18442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87/140/123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11" name="Овал 29"/>
            <p:cNvSpPr/>
            <p:nvPr/>
          </p:nvSpPr>
          <p:spPr>
            <a:xfrm>
              <a:off x="13193640" y="1571400"/>
              <a:ext cx="297360" cy="297360"/>
            </a:xfrm>
            <a:prstGeom prst="ellipse">
              <a:avLst/>
            </a:prstGeom>
            <a:solidFill>
              <a:srgbClr val="46A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612" name="TextBox 30"/>
            <p:cNvSpPr/>
            <p:nvPr/>
          </p:nvSpPr>
          <p:spPr>
            <a:xfrm>
              <a:off x="12919320" y="18442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70/170/152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13" name="Овал 31"/>
            <p:cNvSpPr/>
            <p:nvPr/>
          </p:nvSpPr>
          <p:spPr>
            <a:xfrm>
              <a:off x="13764960" y="1571400"/>
              <a:ext cx="297360" cy="297360"/>
            </a:xfrm>
            <a:prstGeom prst="ellipse">
              <a:avLst/>
            </a:prstGeom>
            <a:solidFill>
              <a:srgbClr val="A1D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614" name="TextBox 32"/>
            <p:cNvSpPr/>
            <p:nvPr/>
          </p:nvSpPr>
          <p:spPr>
            <a:xfrm>
              <a:off x="13490280" y="18442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161/220/188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615" name="TextBox 33"/>
          <p:cNvSpPr/>
          <p:nvPr/>
        </p:nvSpPr>
        <p:spPr>
          <a:xfrm>
            <a:off x="12540960" y="3656160"/>
            <a:ext cx="273924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Дополнительная расширенная палитра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616" name="Группа 34"/>
          <p:cNvGrpSpPr/>
          <p:nvPr/>
        </p:nvGrpSpPr>
        <p:grpSpPr>
          <a:xfrm>
            <a:off x="12383640" y="3963960"/>
            <a:ext cx="3623400" cy="988560"/>
            <a:chOff x="12383640" y="3963960"/>
            <a:chExt cx="3623400" cy="988560"/>
          </a:xfrm>
        </p:grpSpPr>
        <p:sp>
          <p:nvSpPr>
            <p:cNvPr id="1617" name="Овал 35"/>
            <p:cNvSpPr/>
            <p:nvPr/>
          </p:nvSpPr>
          <p:spPr>
            <a:xfrm>
              <a:off x="12657960" y="3963960"/>
              <a:ext cx="297360" cy="297360"/>
            </a:xfrm>
            <a:prstGeom prst="ellipse">
              <a:avLst/>
            </a:prstGeom>
            <a:solidFill>
              <a:srgbClr val="9C36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618" name="TextBox 36"/>
            <p:cNvSpPr/>
            <p:nvPr/>
          </p:nvSpPr>
          <p:spPr>
            <a:xfrm>
              <a:off x="1238364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156/54/103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19" name="Овал 37"/>
            <p:cNvSpPr/>
            <p:nvPr/>
          </p:nvSpPr>
          <p:spPr>
            <a:xfrm>
              <a:off x="13193640" y="3963960"/>
              <a:ext cx="297360" cy="297360"/>
            </a:xfrm>
            <a:prstGeom prst="ellipse">
              <a:avLst/>
            </a:prstGeom>
            <a:solidFill>
              <a:srgbClr val="AC6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620" name="TextBox 38"/>
            <p:cNvSpPr/>
            <p:nvPr/>
          </p:nvSpPr>
          <p:spPr>
            <a:xfrm>
              <a:off x="1291932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172/98/120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21" name="Овал 39"/>
            <p:cNvSpPr/>
            <p:nvPr/>
          </p:nvSpPr>
          <p:spPr>
            <a:xfrm>
              <a:off x="13764960" y="3963960"/>
              <a:ext cx="297360" cy="297360"/>
            </a:xfrm>
            <a:prstGeom prst="ellipse">
              <a:avLst/>
            </a:prstGeom>
            <a:solidFill>
              <a:srgbClr val="D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622" name="TextBox 40"/>
            <p:cNvSpPr/>
            <p:nvPr/>
          </p:nvSpPr>
          <p:spPr>
            <a:xfrm>
              <a:off x="1349028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208/139/164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23" name="Овал 41"/>
            <p:cNvSpPr/>
            <p:nvPr/>
          </p:nvSpPr>
          <p:spPr>
            <a:xfrm>
              <a:off x="14323680" y="3963960"/>
              <a:ext cx="297360" cy="297360"/>
            </a:xfrm>
            <a:prstGeom prst="ellipse">
              <a:avLst/>
            </a:prstGeom>
            <a:solidFill>
              <a:srgbClr val="DECC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624" name="TextBox 42"/>
            <p:cNvSpPr/>
            <p:nvPr/>
          </p:nvSpPr>
          <p:spPr>
            <a:xfrm>
              <a:off x="1404900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222/204/8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25" name="Овал 43"/>
            <p:cNvSpPr/>
            <p:nvPr/>
          </p:nvSpPr>
          <p:spPr>
            <a:xfrm>
              <a:off x="14876640" y="3963960"/>
              <a:ext cx="297360" cy="297360"/>
            </a:xfrm>
            <a:prstGeom prst="ellipse">
              <a:avLst/>
            </a:prstGeom>
            <a:solidFill>
              <a:srgbClr val="D0D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626" name="TextBox 44"/>
            <p:cNvSpPr/>
            <p:nvPr/>
          </p:nvSpPr>
          <p:spPr>
            <a:xfrm>
              <a:off x="1460232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208/222/84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27" name="Овал 45"/>
            <p:cNvSpPr/>
            <p:nvPr/>
          </p:nvSpPr>
          <p:spPr>
            <a:xfrm>
              <a:off x="15435360" y="3963960"/>
              <a:ext cx="297360" cy="297360"/>
            </a:xfrm>
            <a:prstGeom prst="ellipse">
              <a:avLst/>
            </a:prstGeom>
            <a:solidFill>
              <a:srgbClr val="E6ED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628" name="TextBox 46"/>
            <p:cNvSpPr/>
            <p:nvPr/>
          </p:nvSpPr>
          <p:spPr>
            <a:xfrm>
              <a:off x="1516068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230/237/133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29" name="Овал 47"/>
            <p:cNvSpPr/>
            <p:nvPr/>
          </p:nvSpPr>
          <p:spPr>
            <a:xfrm>
              <a:off x="12657960" y="4483440"/>
              <a:ext cx="297360" cy="297360"/>
            </a:xfrm>
            <a:prstGeom prst="ellipse">
              <a:avLst/>
            </a:prstGeom>
            <a:solidFill>
              <a:srgbClr val="603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630" name="TextBox 48"/>
            <p:cNvSpPr/>
            <p:nvPr/>
          </p:nvSpPr>
          <p:spPr>
            <a:xfrm>
              <a:off x="1238364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96/55/158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31" name="Овал 49"/>
            <p:cNvSpPr/>
            <p:nvPr/>
          </p:nvSpPr>
          <p:spPr>
            <a:xfrm>
              <a:off x="13193640" y="4483440"/>
              <a:ext cx="297360" cy="297360"/>
            </a:xfrm>
            <a:prstGeom prst="ellipse">
              <a:avLst/>
            </a:prstGeom>
            <a:solidFill>
              <a:srgbClr val="896C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632" name="TextBox 50"/>
            <p:cNvSpPr/>
            <p:nvPr/>
          </p:nvSpPr>
          <p:spPr>
            <a:xfrm>
              <a:off x="1291932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137/108/196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33" name="Овал 51"/>
            <p:cNvSpPr/>
            <p:nvPr/>
          </p:nvSpPr>
          <p:spPr>
            <a:xfrm>
              <a:off x="13764960" y="4483440"/>
              <a:ext cx="297360" cy="297360"/>
            </a:xfrm>
            <a:prstGeom prst="ellipse">
              <a:avLst/>
            </a:prstGeom>
            <a:solidFill>
              <a:srgbClr val="B89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634" name="TextBox 52"/>
            <p:cNvSpPr/>
            <p:nvPr/>
          </p:nvSpPr>
          <p:spPr>
            <a:xfrm>
              <a:off x="1349028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184/158/255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35" name="Овал 53"/>
            <p:cNvSpPr/>
            <p:nvPr/>
          </p:nvSpPr>
          <p:spPr>
            <a:xfrm>
              <a:off x="14323680" y="4483440"/>
              <a:ext cx="297360" cy="297360"/>
            </a:xfrm>
            <a:prstGeom prst="ellipse">
              <a:avLst/>
            </a:prstGeom>
            <a:solidFill>
              <a:srgbClr val="99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636" name="TextBox 54"/>
            <p:cNvSpPr/>
            <p:nvPr/>
          </p:nvSpPr>
          <p:spPr>
            <a:xfrm>
              <a:off x="1404900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153/28/28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37" name="Овал 55"/>
            <p:cNvSpPr/>
            <p:nvPr/>
          </p:nvSpPr>
          <p:spPr>
            <a:xfrm>
              <a:off x="14876640" y="4483440"/>
              <a:ext cx="297360" cy="297360"/>
            </a:xfrm>
            <a:prstGeom prst="ellipse">
              <a:avLst/>
            </a:prstGeom>
            <a:solidFill>
              <a:srgbClr val="DE3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638" name="TextBox 56"/>
            <p:cNvSpPr/>
            <p:nvPr/>
          </p:nvSpPr>
          <p:spPr>
            <a:xfrm>
              <a:off x="1460232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222/49/49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39" name="Овал 57"/>
            <p:cNvSpPr/>
            <p:nvPr/>
          </p:nvSpPr>
          <p:spPr>
            <a:xfrm>
              <a:off x="15435360" y="4483440"/>
              <a:ext cx="297360" cy="297360"/>
            </a:xfrm>
            <a:prstGeom prst="ellipse">
              <a:avLst/>
            </a:prstGeom>
            <a:solidFill>
              <a:srgbClr val="E6B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640" name="TextBox 58"/>
            <p:cNvSpPr/>
            <p:nvPr/>
          </p:nvSpPr>
          <p:spPr>
            <a:xfrm>
              <a:off x="1516068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230/176/168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641" name="TextBox 59"/>
          <p:cNvSpPr/>
          <p:nvPr/>
        </p:nvSpPr>
        <p:spPr>
          <a:xfrm>
            <a:off x="12540960" y="2018520"/>
            <a:ext cx="273924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Разбеленная палитра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642" name="Группа 60"/>
          <p:cNvGrpSpPr/>
          <p:nvPr/>
        </p:nvGrpSpPr>
        <p:grpSpPr>
          <a:xfrm>
            <a:off x="12383640" y="2326320"/>
            <a:ext cx="3065040" cy="469080"/>
            <a:chOff x="12383640" y="2326320"/>
            <a:chExt cx="3065040" cy="469080"/>
          </a:xfrm>
        </p:grpSpPr>
        <p:sp>
          <p:nvSpPr>
            <p:cNvPr id="1643" name="Овал 61"/>
            <p:cNvSpPr/>
            <p:nvPr/>
          </p:nvSpPr>
          <p:spPr>
            <a:xfrm>
              <a:off x="12657960" y="2326320"/>
              <a:ext cx="297360" cy="297360"/>
            </a:xfrm>
            <a:prstGeom prst="ellipse">
              <a:avLst/>
            </a:prstGeom>
            <a:solidFill>
              <a:srgbClr val="DED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644" name="TextBox 62"/>
            <p:cNvSpPr/>
            <p:nvPr/>
          </p:nvSpPr>
          <p:spPr>
            <a:xfrm>
              <a:off x="1238364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217/216/235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45" name="Овал 63"/>
            <p:cNvSpPr/>
            <p:nvPr/>
          </p:nvSpPr>
          <p:spPr>
            <a:xfrm>
              <a:off x="13193640" y="2326320"/>
              <a:ext cx="297360" cy="297360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646" name="TextBox 64"/>
            <p:cNvSpPr/>
            <p:nvPr/>
          </p:nvSpPr>
          <p:spPr>
            <a:xfrm>
              <a:off x="1291932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207/232/255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47" name="Овал 65"/>
            <p:cNvSpPr/>
            <p:nvPr/>
          </p:nvSpPr>
          <p:spPr>
            <a:xfrm>
              <a:off x="13764960" y="2326320"/>
              <a:ext cx="297360" cy="297360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648" name="TextBox 66"/>
            <p:cNvSpPr/>
            <p:nvPr/>
          </p:nvSpPr>
          <p:spPr>
            <a:xfrm>
              <a:off x="1349028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235/235/235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49" name="Овал 67"/>
            <p:cNvSpPr/>
            <p:nvPr/>
          </p:nvSpPr>
          <p:spPr>
            <a:xfrm>
              <a:off x="14323680" y="2326320"/>
              <a:ext cx="297360" cy="297360"/>
            </a:xfrm>
            <a:prstGeom prst="ellipse">
              <a:avLst/>
            </a:prstGeom>
            <a:solidFill>
              <a:srgbClr val="FC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650" name="TextBox 68"/>
            <p:cNvSpPr/>
            <p:nvPr/>
          </p:nvSpPr>
          <p:spPr>
            <a:xfrm>
              <a:off x="1404900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252/223/215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51" name="Овал 69"/>
            <p:cNvSpPr/>
            <p:nvPr/>
          </p:nvSpPr>
          <p:spPr>
            <a:xfrm>
              <a:off x="14876640" y="2326320"/>
              <a:ext cx="297360" cy="297360"/>
            </a:xfrm>
            <a:prstGeom prst="ellipse">
              <a:avLst/>
            </a:prstGeom>
            <a:solidFill>
              <a:srgbClr val="D3F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652" name="TextBox 70"/>
            <p:cNvSpPr/>
            <p:nvPr/>
          </p:nvSpPr>
          <p:spPr>
            <a:xfrm>
              <a:off x="1460232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211/245/226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653" name="TextBox 71"/>
          <p:cNvSpPr/>
          <p:nvPr/>
        </p:nvSpPr>
        <p:spPr>
          <a:xfrm>
            <a:off x="12557880" y="2840040"/>
            <a:ext cx="273924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Палитра для картограмм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654" name="Группа 72"/>
          <p:cNvGrpSpPr/>
          <p:nvPr/>
        </p:nvGrpSpPr>
        <p:grpSpPr>
          <a:xfrm>
            <a:off x="12383640" y="3147840"/>
            <a:ext cx="3623400" cy="469080"/>
            <a:chOff x="12383640" y="3147840"/>
            <a:chExt cx="3623400" cy="469080"/>
          </a:xfrm>
        </p:grpSpPr>
        <p:sp>
          <p:nvSpPr>
            <p:cNvPr id="1655" name="Овал 73"/>
            <p:cNvSpPr/>
            <p:nvPr/>
          </p:nvSpPr>
          <p:spPr>
            <a:xfrm>
              <a:off x="12657960" y="3147840"/>
              <a:ext cx="297360" cy="297360"/>
            </a:xfrm>
            <a:prstGeom prst="ellipse">
              <a:avLst/>
            </a:prstGeom>
            <a:solidFill>
              <a:srgbClr val="363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656" name="TextBox 74"/>
            <p:cNvSpPr/>
            <p:nvPr/>
          </p:nvSpPr>
          <p:spPr>
            <a:xfrm>
              <a:off x="1238364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54/49/148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57" name="Овал 75"/>
            <p:cNvSpPr/>
            <p:nvPr/>
          </p:nvSpPr>
          <p:spPr>
            <a:xfrm>
              <a:off x="13193640" y="3147840"/>
              <a:ext cx="297360" cy="2973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658" name="TextBox 76"/>
            <p:cNvSpPr/>
            <p:nvPr/>
          </p:nvSpPr>
          <p:spPr>
            <a:xfrm>
              <a:off x="1291932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52/1</a:t>
              </a:r>
              <a:r>
                <a:rPr lang="en-US" sz="700" b="0" strike="noStrike" spc="-1">
                  <a:solidFill>
                    <a:srgbClr val="282A2E"/>
                  </a:solidFill>
                  <a:latin typeface="Arial"/>
                </a:rPr>
                <a:t>1</a:t>
              </a: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1/194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59" name="Овал 77"/>
            <p:cNvSpPr/>
            <p:nvPr/>
          </p:nvSpPr>
          <p:spPr>
            <a:xfrm>
              <a:off x="13764960" y="3147840"/>
              <a:ext cx="297360" cy="29736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660" name="TextBox 78"/>
            <p:cNvSpPr/>
            <p:nvPr/>
          </p:nvSpPr>
          <p:spPr>
            <a:xfrm>
              <a:off x="1349028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125/187/252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61" name="Овал 79"/>
            <p:cNvSpPr/>
            <p:nvPr/>
          </p:nvSpPr>
          <p:spPr>
            <a:xfrm>
              <a:off x="14323680" y="3147840"/>
              <a:ext cx="297360" cy="297360"/>
            </a:xfrm>
            <a:prstGeom prst="ellipse">
              <a:avLst/>
            </a:prstGeom>
            <a:solidFill>
              <a:srgbClr val="A9D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662" name="TextBox 80"/>
            <p:cNvSpPr/>
            <p:nvPr/>
          </p:nvSpPr>
          <p:spPr>
            <a:xfrm>
              <a:off x="1404900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169/211/253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63" name="Овал 81"/>
            <p:cNvSpPr/>
            <p:nvPr/>
          </p:nvSpPr>
          <p:spPr>
            <a:xfrm>
              <a:off x="14876640" y="3147840"/>
              <a:ext cx="297360" cy="297360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664" name="TextBox 82"/>
            <p:cNvSpPr/>
            <p:nvPr/>
          </p:nvSpPr>
          <p:spPr>
            <a:xfrm>
              <a:off x="1460232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207/232/255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65" name="Овал 83"/>
            <p:cNvSpPr/>
            <p:nvPr/>
          </p:nvSpPr>
          <p:spPr>
            <a:xfrm>
              <a:off x="15435360" y="3147840"/>
              <a:ext cx="297360" cy="29736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666" name="TextBox 84"/>
            <p:cNvSpPr/>
            <p:nvPr/>
          </p:nvSpPr>
          <p:spPr>
            <a:xfrm>
              <a:off x="1516068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191/191/191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1667" name="Рисунок 87"/>
          <p:cNvPicPr/>
          <p:nvPr/>
        </p:nvPicPr>
        <p:blipFill>
          <a:blip r:embed="rId3"/>
          <a:stretch/>
        </p:blipFill>
        <p:spPr>
          <a:xfrm>
            <a:off x="9635040" y="338040"/>
            <a:ext cx="2257200" cy="451440"/>
          </a:xfrm>
          <a:prstGeom prst="rect">
            <a:avLst/>
          </a:prstGeom>
          <a:ln w="0">
            <a:noFill/>
          </a:ln>
        </p:spPr>
      </p:pic>
      <p:sp>
        <p:nvSpPr>
          <p:cNvPr id="1668" name="object 13"/>
          <p:cNvSpPr/>
          <p:nvPr/>
        </p:nvSpPr>
        <p:spPr>
          <a:xfrm>
            <a:off x="0" y="542880"/>
            <a:ext cx="414360" cy="84240"/>
          </a:xfrm>
          <a:custGeom>
            <a:avLst/>
            <a:gdLst>
              <a:gd name="textAreaLeft" fmla="*/ 0 w 414360"/>
              <a:gd name="textAreaRight" fmla="*/ 417600 w 414360"/>
              <a:gd name="textAreaTop" fmla="*/ 0 h 84240"/>
              <a:gd name="textAreaBottom" fmla="*/ 87480 h 84240"/>
            </a:gdLst>
            <a:ahLst/>
            <a:cxnLst/>
            <a:rect l="textAreaLeft" t="textAreaTop" r="textAreaRight" b="textAreaBottom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669" name="Номер слайда 4"/>
          <p:cNvSpPr/>
          <p:nvPr/>
        </p:nvSpPr>
        <p:spPr>
          <a:xfrm>
            <a:off x="9328680" y="6448320"/>
            <a:ext cx="2739960" cy="36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</a:pPr>
            <a:fld id="{A3C06601-8C52-4903-93F1-702D43E6370D}" type="slidenum">
              <a:rPr lang="ru-RU" sz="1400" b="1" strike="noStrike" spc="-1">
                <a:solidFill>
                  <a:srgbClr val="7DBBFC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0" name="PlaceHolder 1"/>
          <p:cNvSpPr>
            <a:spLocks noGrp="1"/>
          </p:cNvSpPr>
          <p:nvPr>
            <p:ph type="ftr" idx="17"/>
          </p:nvPr>
        </p:nvSpPr>
        <p:spPr>
          <a:xfrm>
            <a:off x="320040" y="6448320"/>
            <a:ext cx="10216080" cy="361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1" strike="noStrike" spc="-1">
                <a:solidFill>
                  <a:srgbClr val="7DBBFC"/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1" strike="noStrike" spc="-1">
                <a:solidFill>
                  <a:srgbClr val="7DBBFC"/>
                </a:solidFill>
                <a:latin typeface="Arial"/>
              </a:rPr>
              <a:t>&lt;нижний колонтитул&gt;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Прямоугольник 1"/>
          <p:cNvSpPr/>
          <p:nvPr/>
        </p:nvSpPr>
        <p:spPr>
          <a:xfrm>
            <a:off x="12400920" y="0"/>
            <a:ext cx="3591720" cy="5064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91" name="TextBox 2"/>
          <p:cNvSpPr/>
          <p:nvPr/>
        </p:nvSpPr>
        <p:spPr>
          <a:xfrm>
            <a:off x="12557880" y="5400"/>
            <a:ext cx="186048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Основная палитра</a:t>
            </a:r>
            <a:endParaRPr lang="ru-RU" sz="1000" b="0" strike="noStrike" spc="-1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92" name="Группа 3"/>
          <p:cNvGrpSpPr/>
          <p:nvPr/>
        </p:nvGrpSpPr>
        <p:grpSpPr>
          <a:xfrm>
            <a:off x="12383640" y="313200"/>
            <a:ext cx="2511720" cy="469080"/>
            <a:chOff x="12383640" y="313200"/>
            <a:chExt cx="2511720" cy="469080"/>
          </a:xfrm>
        </p:grpSpPr>
        <p:sp>
          <p:nvSpPr>
            <p:cNvPr id="93" name="Овал 4"/>
            <p:cNvSpPr/>
            <p:nvPr/>
          </p:nvSpPr>
          <p:spPr>
            <a:xfrm>
              <a:off x="12657960" y="313200"/>
              <a:ext cx="297360" cy="2973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94" name="TextBox 5"/>
            <p:cNvSpPr/>
            <p:nvPr/>
          </p:nvSpPr>
          <p:spPr>
            <a:xfrm>
              <a:off x="12383640" y="5860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US" sz="700" b="0" strike="noStrike" spc="-1">
                  <a:solidFill>
                    <a:srgbClr val="282A2E"/>
                  </a:solidFill>
                  <a:latin typeface="Arial"/>
                </a:rPr>
                <a:t>54</a:t>
              </a: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/</a:t>
              </a:r>
              <a:r>
                <a:rPr lang="en-US" sz="700" b="0" strike="noStrike" spc="-1">
                  <a:solidFill>
                    <a:srgbClr val="282A2E"/>
                  </a:solidFill>
                  <a:latin typeface="Arial"/>
                </a:rPr>
                <a:t>4</a:t>
              </a: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9/</a:t>
              </a:r>
              <a:r>
                <a:rPr lang="en-US" sz="700" b="0" strike="noStrike" spc="-1">
                  <a:solidFill>
                    <a:srgbClr val="282A2E"/>
                  </a:solidFill>
                  <a:latin typeface="Arial"/>
                </a:rPr>
                <a:t>148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5" name="Овал 6"/>
            <p:cNvSpPr/>
            <p:nvPr/>
          </p:nvSpPr>
          <p:spPr>
            <a:xfrm>
              <a:off x="13193640" y="313200"/>
              <a:ext cx="297360" cy="297360"/>
            </a:xfrm>
            <a:prstGeom prst="ellipse">
              <a:avLst/>
            </a:prstGeom>
            <a:solidFill>
              <a:srgbClr val="7DBB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96" name="TextBox 7"/>
            <p:cNvSpPr/>
            <p:nvPr/>
          </p:nvSpPr>
          <p:spPr>
            <a:xfrm>
              <a:off x="12919320" y="5860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125/187/252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7" name="Овал 8"/>
            <p:cNvSpPr/>
            <p:nvPr/>
          </p:nvSpPr>
          <p:spPr>
            <a:xfrm>
              <a:off x="13764960" y="313200"/>
              <a:ext cx="297360" cy="2973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98" name="TextBox 9"/>
            <p:cNvSpPr/>
            <p:nvPr/>
          </p:nvSpPr>
          <p:spPr>
            <a:xfrm>
              <a:off x="13490280" y="5860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40/42/46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9" name="Овал 10"/>
            <p:cNvSpPr/>
            <p:nvPr/>
          </p:nvSpPr>
          <p:spPr>
            <a:xfrm>
              <a:off x="14323680" y="313200"/>
              <a:ext cx="297360" cy="29736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00" name="TextBox 11"/>
            <p:cNvSpPr/>
            <p:nvPr/>
          </p:nvSpPr>
          <p:spPr>
            <a:xfrm>
              <a:off x="14049000" y="5860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255/255/255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01" name="TextBox 12"/>
          <p:cNvSpPr/>
          <p:nvPr/>
        </p:nvSpPr>
        <p:spPr>
          <a:xfrm>
            <a:off x="12557880" y="785520"/>
            <a:ext cx="186048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Расширенная палитра</a:t>
            </a:r>
            <a:endParaRPr lang="ru-RU" sz="1000" b="0" strike="noStrike" spc="-1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02" name="Группа 13"/>
          <p:cNvGrpSpPr/>
          <p:nvPr/>
        </p:nvGrpSpPr>
        <p:grpSpPr>
          <a:xfrm>
            <a:off x="12383640" y="1093320"/>
            <a:ext cx="3623400" cy="947160"/>
            <a:chOff x="12383640" y="1093320"/>
            <a:chExt cx="3623400" cy="947160"/>
          </a:xfrm>
        </p:grpSpPr>
        <p:sp>
          <p:nvSpPr>
            <p:cNvPr id="103" name="Овал 14"/>
            <p:cNvSpPr/>
            <p:nvPr/>
          </p:nvSpPr>
          <p:spPr>
            <a:xfrm>
              <a:off x="12657960" y="1093320"/>
              <a:ext cx="297360" cy="2973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04" name="TextBox 15"/>
            <p:cNvSpPr/>
            <p:nvPr/>
          </p:nvSpPr>
          <p:spPr>
            <a:xfrm>
              <a:off x="1238364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52/111/194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5" name="Овал 16"/>
            <p:cNvSpPr/>
            <p:nvPr/>
          </p:nvSpPr>
          <p:spPr>
            <a:xfrm>
              <a:off x="13193640" y="1093320"/>
              <a:ext cx="297360" cy="297360"/>
            </a:xfrm>
            <a:prstGeom prst="ellipse">
              <a:avLst/>
            </a:prstGeom>
            <a:solidFill>
              <a:srgbClr val="8383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06" name="TextBox 17"/>
            <p:cNvSpPr/>
            <p:nvPr/>
          </p:nvSpPr>
          <p:spPr>
            <a:xfrm>
              <a:off x="1291932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131/131/131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7" name="Овал 18"/>
            <p:cNvSpPr/>
            <p:nvPr/>
          </p:nvSpPr>
          <p:spPr>
            <a:xfrm>
              <a:off x="13764960" y="1093320"/>
              <a:ext cx="297360" cy="29736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08" name="TextBox 19"/>
            <p:cNvSpPr/>
            <p:nvPr/>
          </p:nvSpPr>
          <p:spPr>
            <a:xfrm>
              <a:off x="1349028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191/191/191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9" name="Овал 20"/>
            <p:cNvSpPr/>
            <p:nvPr/>
          </p:nvSpPr>
          <p:spPr>
            <a:xfrm>
              <a:off x="14323680" y="1093320"/>
              <a:ext cx="297360" cy="297360"/>
            </a:xfrm>
            <a:prstGeom prst="ellipse">
              <a:avLst/>
            </a:prstGeom>
            <a:solidFill>
              <a:srgbClr val="E36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10" name="TextBox 21"/>
            <p:cNvSpPr/>
            <p:nvPr/>
          </p:nvSpPr>
          <p:spPr>
            <a:xfrm>
              <a:off x="1404900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227/104/70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1" name="Овал 22"/>
            <p:cNvSpPr/>
            <p:nvPr/>
          </p:nvSpPr>
          <p:spPr>
            <a:xfrm>
              <a:off x="14876640" y="1093320"/>
              <a:ext cx="297360" cy="297360"/>
            </a:xfrm>
            <a:prstGeom prst="ellipse">
              <a:avLst/>
            </a:prstGeom>
            <a:solidFill>
              <a:srgbClr val="FFA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12" name="TextBox 23"/>
            <p:cNvSpPr/>
            <p:nvPr/>
          </p:nvSpPr>
          <p:spPr>
            <a:xfrm>
              <a:off x="1460232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255/169/112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3" name="Овал 24"/>
            <p:cNvSpPr/>
            <p:nvPr/>
          </p:nvSpPr>
          <p:spPr>
            <a:xfrm>
              <a:off x="15435360" y="1093320"/>
              <a:ext cx="297360" cy="297360"/>
            </a:xfrm>
            <a:prstGeom prst="ellipse">
              <a:avLst/>
            </a:prstGeom>
            <a:solidFill>
              <a:srgbClr val="FFD7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14" name="TextBox 25"/>
            <p:cNvSpPr/>
            <p:nvPr/>
          </p:nvSpPr>
          <p:spPr>
            <a:xfrm>
              <a:off x="1516068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255/215/172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5" name="Овал 26"/>
            <p:cNvSpPr/>
            <p:nvPr/>
          </p:nvSpPr>
          <p:spPr>
            <a:xfrm>
              <a:off x="12657960" y="1571400"/>
              <a:ext cx="297360" cy="297360"/>
            </a:xfrm>
            <a:prstGeom prst="ellipse">
              <a:avLst/>
            </a:prstGeom>
            <a:solidFill>
              <a:srgbClr val="578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16" name="TextBox 27"/>
            <p:cNvSpPr/>
            <p:nvPr/>
          </p:nvSpPr>
          <p:spPr>
            <a:xfrm>
              <a:off x="12383640" y="18442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87/140/123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7" name="Овал 28"/>
            <p:cNvSpPr/>
            <p:nvPr/>
          </p:nvSpPr>
          <p:spPr>
            <a:xfrm>
              <a:off x="13193640" y="1571400"/>
              <a:ext cx="297360" cy="297360"/>
            </a:xfrm>
            <a:prstGeom prst="ellipse">
              <a:avLst/>
            </a:prstGeom>
            <a:solidFill>
              <a:srgbClr val="46A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18" name="TextBox 29"/>
            <p:cNvSpPr/>
            <p:nvPr/>
          </p:nvSpPr>
          <p:spPr>
            <a:xfrm>
              <a:off x="12919320" y="18442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70/170/152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9" name="Овал 30"/>
            <p:cNvSpPr/>
            <p:nvPr/>
          </p:nvSpPr>
          <p:spPr>
            <a:xfrm>
              <a:off x="13764960" y="1571400"/>
              <a:ext cx="297360" cy="297360"/>
            </a:xfrm>
            <a:prstGeom prst="ellipse">
              <a:avLst/>
            </a:prstGeom>
            <a:solidFill>
              <a:srgbClr val="A1D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20" name="TextBox 31"/>
            <p:cNvSpPr/>
            <p:nvPr/>
          </p:nvSpPr>
          <p:spPr>
            <a:xfrm>
              <a:off x="13490280" y="18442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161/220/188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21" name="TextBox 32"/>
          <p:cNvSpPr/>
          <p:nvPr/>
        </p:nvSpPr>
        <p:spPr>
          <a:xfrm>
            <a:off x="12540960" y="3656160"/>
            <a:ext cx="273924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Дополнительная расширенная палитра</a:t>
            </a:r>
            <a:endParaRPr lang="ru-RU" sz="1000" b="0" strike="noStrike" spc="-1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22" name="Группа 33"/>
          <p:cNvGrpSpPr/>
          <p:nvPr/>
        </p:nvGrpSpPr>
        <p:grpSpPr>
          <a:xfrm>
            <a:off x="12383640" y="3963960"/>
            <a:ext cx="3623400" cy="988560"/>
            <a:chOff x="12383640" y="3963960"/>
            <a:chExt cx="3623400" cy="988560"/>
          </a:xfrm>
        </p:grpSpPr>
        <p:sp>
          <p:nvSpPr>
            <p:cNvPr id="123" name="Овал 34"/>
            <p:cNvSpPr/>
            <p:nvPr/>
          </p:nvSpPr>
          <p:spPr>
            <a:xfrm>
              <a:off x="12657960" y="3963960"/>
              <a:ext cx="297360" cy="297360"/>
            </a:xfrm>
            <a:prstGeom prst="ellipse">
              <a:avLst/>
            </a:prstGeom>
            <a:solidFill>
              <a:srgbClr val="9C36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24" name="TextBox 35"/>
            <p:cNvSpPr/>
            <p:nvPr/>
          </p:nvSpPr>
          <p:spPr>
            <a:xfrm>
              <a:off x="1238364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156/54/103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5" name="Овал 36"/>
            <p:cNvSpPr/>
            <p:nvPr/>
          </p:nvSpPr>
          <p:spPr>
            <a:xfrm>
              <a:off x="13193640" y="3963960"/>
              <a:ext cx="297360" cy="297360"/>
            </a:xfrm>
            <a:prstGeom prst="ellipse">
              <a:avLst/>
            </a:prstGeom>
            <a:solidFill>
              <a:srgbClr val="AC6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26" name="TextBox 37"/>
            <p:cNvSpPr/>
            <p:nvPr/>
          </p:nvSpPr>
          <p:spPr>
            <a:xfrm>
              <a:off x="1291932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172/98/120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7" name="Овал 38"/>
            <p:cNvSpPr/>
            <p:nvPr/>
          </p:nvSpPr>
          <p:spPr>
            <a:xfrm>
              <a:off x="13764960" y="3963960"/>
              <a:ext cx="297360" cy="297360"/>
            </a:xfrm>
            <a:prstGeom prst="ellipse">
              <a:avLst/>
            </a:prstGeom>
            <a:solidFill>
              <a:srgbClr val="D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28" name="TextBox 39"/>
            <p:cNvSpPr/>
            <p:nvPr/>
          </p:nvSpPr>
          <p:spPr>
            <a:xfrm>
              <a:off x="1349028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208/139/164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9" name="Овал 40"/>
            <p:cNvSpPr/>
            <p:nvPr/>
          </p:nvSpPr>
          <p:spPr>
            <a:xfrm>
              <a:off x="14323680" y="3963960"/>
              <a:ext cx="297360" cy="297360"/>
            </a:xfrm>
            <a:prstGeom prst="ellipse">
              <a:avLst/>
            </a:prstGeom>
            <a:solidFill>
              <a:srgbClr val="DECC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30" name="TextBox 41"/>
            <p:cNvSpPr/>
            <p:nvPr/>
          </p:nvSpPr>
          <p:spPr>
            <a:xfrm>
              <a:off x="1404900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222/204/8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1" name="Овал 42"/>
            <p:cNvSpPr/>
            <p:nvPr/>
          </p:nvSpPr>
          <p:spPr>
            <a:xfrm>
              <a:off x="14876640" y="3963960"/>
              <a:ext cx="297360" cy="297360"/>
            </a:xfrm>
            <a:prstGeom prst="ellipse">
              <a:avLst/>
            </a:prstGeom>
            <a:solidFill>
              <a:srgbClr val="D0D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32" name="TextBox 43"/>
            <p:cNvSpPr/>
            <p:nvPr/>
          </p:nvSpPr>
          <p:spPr>
            <a:xfrm>
              <a:off x="1460232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208/222/84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3" name="Овал 44"/>
            <p:cNvSpPr/>
            <p:nvPr/>
          </p:nvSpPr>
          <p:spPr>
            <a:xfrm>
              <a:off x="15435360" y="3963960"/>
              <a:ext cx="297360" cy="297360"/>
            </a:xfrm>
            <a:prstGeom prst="ellipse">
              <a:avLst/>
            </a:prstGeom>
            <a:solidFill>
              <a:srgbClr val="E6ED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34" name="TextBox 45"/>
            <p:cNvSpPr/>
            <p:nvPr/>
          </p:nvSpPr>
          <p:spPr>
            <a:xfrm>
              <a:off x="1516068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230/237/133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5" name="Овал 46"/>
            <p:cNvSpPr/>
            <p:nvPr/>
          </p:nvSpPr>
          <p:spPr>
            <a:xfrm>
              <a:off x="12657960" y="4483440"/>
              <a:ext cx="297360" cy="297360"/>
            </a:xfrm>
            <a:prstGeom prst="ellipse">
              <a:avLst/>
            </a:prstGeom>
            <a:solidFill>
              <a:srgbClr val="603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36" name="TextBox 47"/>
            <p:cNvSpPr/>
            <p:nvPr/>
          </p:nvSpPr>
          <p:spPr>
            <a:xfrm>
              <a:off x="1238364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96/55/158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7" name="Овал 48"/>
            <p:cNvSpPr/>
            <p:nvPr/>
          </p:nvSpPr>
          <p:spPr>
            <a:xfrm>
              <a:off x="13193640" y="4483440"/>
              <a:ext cx="297360" cy="297360"/>
            </a:xfrm>
            <a:prstGeom prst="ellipse">
              <a:avLst/>
            </a:prstGeom>
            <a:solidFill>
              <a:srgbClr val="896C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38" name="TextBox 49"/>
            <p:cNvSpPr/>
            <p:nvPr/>
          </p:nvSpPr>
          <p:spPr>
            <a:xfrm>
              <a:off x="1291932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137/108/196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9" name="Овал 50"/>
            <p:cNvSpPr/>
            <p:nvPr/>
          </p:nvSpPr>
          <p:spPr>
            <a:xfrm>
              <a:off x="13764960" y="4483440"/>
              <a:ext cx="297360" cy="297360"/>
            </a:xfrm>
            <a:prstGeom prst="ellipse">
              <a:avLst/>
            </a:prstGeom>
            <a:solidFill>
              <a:srgbClr val="B89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40" name="TextBox 51"/>
            <p:cNvSpPr/>
            <p:nvPr/>
          </p:nvSpPr>
          <p:spPr>
            <a:xfrm>
              <a:off x="1349028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184/158/255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1" name="Овал 52"/>
            <p:cNvSpPr/>
            <p:nvPr/>
          </p:nvSpPr>
          <p:spPr>
            <a:xfrm>
              <a:off x="14323680" y="4483440"/>
              <a:ext cx="297360" cy="297360"/>
            </a:xfrm>
            <a:prstGeom prst="ellipse">
              <a:avLst/>
            </a:prstGeom>
            <a:solidFill>
              <a:srgbClr val="99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42" name="TextBox 53"/>
            <p:cNvSpPr/>
            <p:nvPr/>
          </p:nvSpPr>
          <p:spPr>
            <a:xfrm>
              <a:off x="1404900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153/28/28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3" name="Овал 54"/>
            <p:cNvSpPr/>
            <p:nvPr/>
          </p:nvSpPr>
          <p:spPr>
            <a:xfrm>
              <a:off x="14876640" y="4483440"/>
              <a:ext cx="297360" cy="297360"/>
            </a:xfrm>
            <a:prstGeom prst="ellipse">
              <a:avLst/>
            </a:prstGeom>
            <a:solidFill>
              <a:srgbClr val="DE3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44" name="TextBox 55"/>
            <p:cNvSpPr/>
            <p:nvPr/>
          </p:nvSpPr>
          <p:spPr>
            <a:xfrm>
              <a:off x="1460232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222/49/49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5" name="Овал 56"/>
            <p:cNvSpPr/>
            <p:nvPr/>
          </p:nvSpPr>
          <p:spPr>
            <a:xfrm>
              <a:off x="15435360" y="4483440"/>
              <a:ext cx="297360" cy="297360"/>
            </a:xfrm>
            <a:prstGeom prst="ellipse">
              <a:avLst/>
            </a:prstGeom>
            <a:solidFill>
              <a:srgbClr val="E6B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46" name="TextBox 57"/>
            <p:cNvSpPr/>
            <p:nvPr/>
          </p:nvSpPr>
          <p:spPr>
            <a:xfrm>
              <a:off x="1516068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230/176/168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47" name="TextBox 58"/>
          <p:cNvSpPr/>
          <p:nvPr/>
        </p:nvSpPr>
        <p:spPr>
          <a:xfrm>
            <a:off x="12540960" y="2018520"/>
            <a:ext cx="273924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Разбеленная палитра</a:t>
            </a:r>
            <a:endParaRPr lang="ru-RU" sz="1000" b="0" strike="noStrike" spc="-1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48" name="Группа 59"/>
          <p:cNvGrpSpPr/>
          <p:nvPr/>
        </p:nvGrpSpPr>
        <p:grpSpPr>
          <a:xfrm>
            <a:off x="12383640" y="2326320"/>
            <a:ext cx="3065040" cy="469080"/>
            <a:chOff x="12383640" y="2326320"/>
            <a:chExt cx="3065040" cy="469080"/>
          </a:xfrm>
        </p:grpSpPr>
        <p:sp>
          <p:nvSpPr>
            <p:cNvPr id="149" name="Овал 60"/>
            <p:cNvSpPr/>
            <p:nvPr/>
          </p:nvSpPr>
          <p:spPr>
            <a:xfrm>
              <a:off x="12657960" y="2326320"/>
              <a:ext cx="297360" cy="297360"/>
            </a:xfrm>
            <a:prstGeom prst="ellipse">
              <a:avLst/>
            </a:prstGeom>
            <a:solidFill>
              <a:srgbClr val="DED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50" name="TextBox 61"/>
            <p:cNvSpPr/>
            <p:nvPr/>
          </p:nvSpPr>
          <p:spPr>
            <a:xfrm>
              <a:off x="1238364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217/216/235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1" name="Овал 62"/>
            <p:cNvSpPr/>
            <p:nvPr/>
          </p:nvSpPr>
          <p:spPr>
            <a:xfrm>
              <a:off x="13193640" y="2326320"/>
              <a:ext cx="297360" cy="297360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52" name="TextBox 63"/>
            <p:cNvSpPr/>
            <p:nvPr/>
          </p:nvSpPr>
          <p:spPr>
            <a:xfrm>
              <a:off x="1291932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207/232/255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3" name="Овал 64"/>
            <p:cNvSpPr/>
            <p:nvPr/>
          </p:nvSpPr>
          <p:spPr>
            <a:xfrm>
              <a:off x="13764960" y="2326320"/>
              <a:ext cx="297360" cy="297360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54" name="TextBox 65"/>
            <p:cNvSpPr/>
            <p:nvPr/>
          </p:nvSpPr>
          <p:spPr>
            <a:xfrm>
              <a:off x="1349028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235/235/235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5" name="Овал 66"/>
            <p:cNvSpPr/>
            <p:nvPr/>
          </p:nvSpPr>
          <p:spPr>
            <a:xfrm>
              <a:off x="14323680" y="2326320"/>
              <a:ext cx="297360" cy="297360"/>
            </a:xfrm>
            <a:prstGeom prst="ellipse">
              <a:avLst/>
            </a:prstGeom>
            <a:solidFill>
              <a:srgbClr val="FC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56" name="TextBox 67"/>
            <p:cNvSpPr/>
            <p:nvPr/>
          </p:nvSpPr>
          <p:spPr>
            <a:xfrm>
              <a:off x="1404900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252/223/215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7" name="Овал 68"/>
            <p:cNvSpPr/>
            <p:nvPr/>
          </p:nvSpPr>
          <p:spPr>
            <a:xfrm>
              <a:off x="14876640" y="2326320"/>
              <a:ext cx="297360" cy="297360"/>
            </a:xfrm>
            <a:prstGeom prst="ellipse">
              <a:avLst/>
            </a:prstGeom>
            <a:solidFill>
              <a:srgbClr val="D3F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58" name="TextBox 69"/>
            <p:cNvSpPr/>
            <p:nvPr/>
          </p:nvSpPr>
          <p:spPr>
            <a:xfrm>
              <a:off x="1460232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211/245/226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59" name="TextBox 70"/>
          <p:cNvSpPr/>
          <p:nvPr/>
        </p:nvSpPr>
        <p:spPr>
          <a:xfrm>
            <a:off x="12557880" y="2840040"/>
            <a:ext cx="273924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Палитра для картограмм</a:t>
            </a:r>
            <a:endParaRPr lang="ru-RU" sz="1000" b="0" strike="noStrike" spc="-1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60" name="Группа 71"/>
          <p:cNvGrpSpPr/>
          <p:nvPr/>
        </p:nvGrpSpPr>
        <p:grpSpPr>
          <a:xfrm>
            <a:off x="12383640" y="3147840"/>
            <a:ext cx="3623400" cy="469080"/>
            <a:chOff x="12383640" y="3147840"/>
            <a:chExt cx="3623400" cy="469080"/>
          </a:xfrm>
        </p:grpSpPr>
        <p:sp>
          <p:nvSpPr>
            <p:cNvPr id="161" name="Овал 72"/>
            <p:cNvSpPr/>
            <p:nvPr/>
          </p:nvSpPr>
          <p:spPr>
            <a:xfrm>
              <a:off x="12657960" y="3147840"/>
              <a:ext cx="297360" cy="297360"/>
            </a:xfrm>
            <a:prstGeom prst="ellipse">
              <a:avLst/>
            </a:prstGeom>
            <a:solidFill>
              <a:srgbClr val="363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62" name="TextBox 73"/>
            <p:cNvSpPr/>
            <p:nvPr/>
          </p:nvSpPr>
          <p:spPr>
            <a:xfrm>
              <a:off x="1238364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54/49/148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3" name="Овал 74"/>
            <p:cNvSpPr/>
            <p:nvPr/>
          </p:nvSpPr>
          <p:spPr>
            <a:xfrm>
              <a:off x="13193640" y="3147840"/>
              <a:ext cx="297360" cy="2973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64" name="TextBox 75"/>
            <p:cNvSpPr/>
            <p:nvPr/>
          </p:nvSpPr>
          <p:spPr>
            <a:xfrm>
              <a:off x="1291932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52/1</a:t>
              </a:r>
              <a:r>
                <a:rPr lang="en-US" sz="700" b="0" strike="noStrike" spc="-1">
                  <a:solidFill>
                    <a:srgbClr val="282A2E"/>
                  </a:solidFill>
                  <a:latin typeface="Arial"/>
                </a:rPr>
                <a:t>1</a:t>
              </a: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1/194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5" name="Овал 76"/>
            <p:cNvSpPr/>
            <p:nvPr/>
          </p:nvSpPr>
          <p:spPr>
            <a:xfrm>
              <a:off x="13764960" y="3147840"/>
              <a:ext cx="297360" cy="29736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66" name="TextBox 77"/>
            <p:cNvSpPr/>
            <p:nvPr/>
          </p:nvSpPr>
          <p:spPr>
            <a:xfrm>
              <a:off x="1349028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125/187/252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7" name="Овал 78"/>
            <p:cNvSpPr/>
            <p:nvPr/>
          </p:nvSpPr>
          <p:spPr>
            <a:xfrm>
              <a:off x="14323680" y="3147840"/>
              <a:ext cx="297360" cy="297360"/>
            </a:xfrm>
            <a:prstGeom prst="ellipse">
              <a:avLst/>
            </a:prstGeom>
            <a:solidFill>
              <a:srgbClr val="A9D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68" name="TextBox 79"/>
            <p:cNvSpPr/>
            <p:nvPr/>
          </p:nvSpPr>
          <p:spPr>
            <a:xfrm>
              <a:off x="1404900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169/211/253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9" name="Овал 80"/>
            <p:cNvSpPr/>
            <p:nvPr/>
          </p:nvSpPr>
          <p:spPr>
            <a:xfrm>
              <a:off x="14876640" y="3147840"/>
              <a:ext cx="297360" cy="297360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70" name="TextBox 81"/>
            <p:cNvSpPr/>
            <p:nvPr/>
          </p:nvSpPr>
          <p:spPr>
            <a:xfrm>
              <a:off x="1460232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207/232/255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1" name="Овал 82"/>
            <p:cNvSpPr/>
            <p:nvPr/>
          </p:nvSpPr>
          <p:spPr>
            <a:xfrm>
              <a:off x="15435360" y="3147840"/>
              <a:ext cx="297360" cy="29736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72" name="TextBox 83"/>
            <p:cNvSpPr/>
            <p:nvPr/>
          </p:nvSpPr>
          <p:spPr>
            <a:xfrm>
              <a:off x="1516068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191/191/191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73" name="Заголовок 1"/>
          <p:cNvSpPr/>
          <p:nvPr/>
        </p:nvSpPr>
        <p:spPr>
          <a:xfrm>
            <a:off x="2890080" y="705240"/>
            <a:ext cx="9515160" cy="101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ru-RU" sz="2800" b="1" strike="noStrike" spc="-1">
                <a:solidFill>
                  <a:srgbClr val="7DBBFC"/>
                </a:solidFill>
                <a:latin typeface="Arial"/>
              </a:rPr>
              <a:t>СОДЕРЖАНИЕ</a:t>
            </a:r>
            <a:endParaRPr lang="ru-RU" sz="2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4" name="Номер слайда 4"/>
          <p:cNvSpPr/>
          <p:nvPr/>
        </p:nvSpPr>
        <p:spPr>
          <a:xfrm>
            <a:off x="9328680" y="6448320"/>
            <a:ext cx="2739960" cy="36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</a:pPr>
            <a:fld id="{635237E4-4EF2-4B1D-BB9E-BD4B2D3CBD3D}" type="slidenum">
              <a:rPr lang="ru-RU" sz="1400" b="1" strike="noStrike" spc="-1">
                <a:solidFill>
                  <a:srgbClr val="7DBBFC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FFFFFF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FFFFFF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FFFFFF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FFFFFF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FFFFFF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1FECD6C-44E3-FC65-459F-C341245A0578}"/>
              </a:ext>
            </a:extLst>
          </p:cNvPr>
          <p:cNvSpPr/>
          <p:nvPr/>
        </p:nvSpPr>
        <p:spPr>
          <a:xfrm>
            <a:off x="12400767" y="1"/>
            <a:ext cx="3594970" cy="5067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FD07E5-9795-A378-B86B-033479D9792F}"/>
              </a:ext>
            </a:extLst>
          </p:cNvPr>
          <p:cNvSpPr txBox="1"/>
          <p:nvPr/>
        </p:nvSpPr>
        <p:spPr>
          <a:xfrm>
            <a:off x="12558019" y="5373"/>
            <a:ext cx="1863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Основная палитра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7DFDF2C-AAB8-6825-E242-589F6313103C}"/>
              </a:ext>
            </a:extLst>
          </p:cNvPr>
          <p:cNvGrpSpPr/>
          <p:nvPr/>
        </p:nvGrpSpPr>
        <p:grpSpPr>
          <a:xfrm>
            <a:off x="12383596" y="313150"/>
            <a:ext cx="2515103" cy="473010"/>
            <a:chOff x="12383596" y="313150"/>
            <a:chExt cx="2515103" cy="473010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17CC3203-0189-7ED1-C3ED-7D31028CA707}"/>
                </a:ext>
              </a:extLst>
            </p:cNvPr>
            <p:cNvSpPr/>
            <p:nvPr userDrawn="1"/>
          </p:nvSpPr>
          <p:spPr>
            <a:xfrm>
              <a:off x="12658057" y="313150"/>
              <a:ext cx="300625" cy="3006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FE32FA8-EAD3-234D-A113-0F25C2FA8222}"/>
                </a:ext>
              </a:extLst>
            </p:cNvPr>
            <p:cNvSpPr txBox="1"/>
            <p:nvPr userDrawn="1"/>
          </p:nvSpPr>
          <p:spPr>
            <a:xfrm>
              <a:off x="12383596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rgbClr val="282A2E"/>
                  </a:solidFill>
                </a:rPr>
                <a:t>54</a:t>
              </a:r>
              <a:r>
                <a:rPr lang="ru-RU" sz="700" dirty="0">
                  <a:solidFill>
                    <a:srgbClr val="282A2E"/>
                  </a:solidFill>
                </a:rPr>
                <a:t>/</a:t>
              </a:r>
              <a:r>
                <a:rPr lang="en-US" sz="700" dirty="0">
                  <a:solidFill>
                    <a:srgbClr val="282A2E"/>
                  </a:solidFill>
                </a:rPr>
                <a:t>4</a:t>
              </a:r>
              <a:r>
                <a:rPr lang="ru-RU" sz="700" dirty="0">
                  <a:solidFill>
                    <a:srgbClr val="282A2E"/>
                  </a:solidFill>
                </a:rPr>
                <a:t>9/</a:t>
              </a:r>
              <a:r>
                <a:rPr lang="en-US" sz="700" dirty="0">
                  <a:solidFill>
                    <a:srgbClr val="282A2E"/>
                  </a:solidFill>
                </a:rPr>
                <a:t>148</a:t>
              </a:r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20D800E7-B155-159A-F548-D7C83E4E6E9E}"/>
                </a:ext>
              </a:extLst>
            </p:cNvPr>
            <p:cNvSpPr/>
            <p:nvPr userDrawn="1"/>
          </p:nvSpPr>
          <p:spPr>
            <a:xfrm>
              <a:off x="13193664" y="313150"/>
              <a:ext cx="300625" cy="300625"/>
            </a:xfrm>
            <a:prstGeom prst="ellipse">
              <a:avLst/>
            </a:prstGeom>
            <a:solidFill>
              <a:srgbClr val="7DBB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6F9185B-A5C5-3D6A-4454-4E97937439B9}"/>
                </a:ext>
              </a:extLst>
            </p:cNvPr>
            <p:cNvSpPr txBox="1"/>
            <p:nvPr userDrawn="1"/>
          </p:nvSpPr>
          <p:spPr>
            <a:xfrm>
              <a:off x="12919203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125/187/252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A6889D6D-40F5-AC17-F848-21A78ADE5A2C}"/>
                </a:ext>
              </a:extLst>
            </p:cNvPr>
            <p:cNvSpPr/>
            <p:nvPr userDrawn="1"/>
          </p:nvSpPr>
          <p:spPr>
            <a:xfrm>
              <a:off x="13764811" y="313150"/>
              <a:ext cx="300625" cy="3006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DA9C818-AC52-7EB2-7B19-450DA77DA114}"/>
                </a:ext>
              </a:extLst>
            </p:cNvPr>
            <p:cNvSpPr txBox="1"/>
            <p:nvPr userDrawn="1"/>
          </p:nvSpPr>
          <p:spPr>
            <a:xfrm>
              <a:off x="13490350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40/42/46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3715F572-20BB-5BD0-0D2D-06CE9A779443}"/>
                </a:ext>
              </a:extLst>
            </p:cNvPr>
            <p:cNvSpPr/>
            <p:nvPr userDrawn="1"/>
          </p:nvSpPr>
          <p:spPr>
            <a:xfrm>
              <a:off x="14323613" y="313150"/>
              <a:ext cx="300625" cy="30062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3AE3980-4DDF-E5B1-52D5-25F5663082CB}"/>
                </a:ext>
              </a:extLst>
            </p:cNvPr>
            <p:cNvSpPr txBox="1"/>
            <p:nvPr userDrawn="1"/>
          </p:nvSpPr>
          <p:spPr>
            <a:xfrm>
              <a:off x="14049152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255/255/255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F1EF911-EDEB-8320-D4A5-96F861A64BEA}"/>
              </a:ext>
            </a:extLst>
          </p:cNvPr>
          <p:cNvSpPr txBox="1"/>
          <p:nvPr/>
        </p:nvSpPr>
        <p:spPr>
          <a:xfrm>
            <a:off x="12558019" y="785674"/>
            <a:ext cx="1863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Расширенная палитра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B4B1E3F3-9A17-12BF-5073-09D2079E7519}"/>
              </a:ext>
            </a:extLst>
          </p:cNvPr>
          <p:cNvGrpSpPr/>
          <p:nvPr/>
        </p:nvGrpSpPr>
        <p:grpSpPr>
          <a:xfrm>
            <a:off x="12383596" y="1093451"/>
            <a:ext cx="3626739" cy="950964"/>
            <a:chOff x="12383596" y="1093451"/>
            <a:chExt cx="3626739" cy="950964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EAB349F0-F5F7-85BB-F51B-3DEB35112D7E}"/>
                </a:ext>
              </a:extLst>
            </p:cNvPr>
            <p:cNvSpPr/>
            <p:nvPr userDrawn="1"/>
          </p:nvSpPr>
          <p:spPr>
            <a:xfrm>
              <a:off x="12658057" y="1093451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C89188E-6661-20CD-2016-A78E4F316B5A}"/>
                </a:ext>
              </a:extLst>
            </p:cNvPr>
            <p:cNvSpPr txBox="1"/>
            <p:nvPr userDrawn="1"/>
          </p:nvSpPr>
          <p:spPr>
            <a:xfrm>
              <a:off x="12383596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52/111/194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2567468B-53DF-D4B9-C030-496BD732D474}"/>
                </a:ext>
              </a:extLst>
            </p:cNvPr>
            <p:cNvSpPr/>
            <p:nvPr userDrawn="1"/>
          </p:nvSpPr>
          <p:spPr>
            <a:xfrm>
              <a:off x="13193664" y="1093451"/>
              <a:ext cx="300625" cy="300625"/>
            </a:xfrm>
            <a:prstGeom prst="ellipse">
              <a:avLst/>
            </a:prstGeom>
            <a:solidFill>
              <a:srgbClr val="8383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A2ABFDD-EAA8-8B57-828A-57994B742642}"/>
                </a:ext>
              </a:extLst>
            </p:cNvPr>
            <p:cNvSpPr txBox="1"/>
            <p:nvPr userDrawn="1"/>
          </p:nvSpPr>
          <p:spPr>
            <a:xfrm>
              <a:off x="12919203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131/131/131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65E19001-9A04-2E7F-5607-9CDA81F7F134}"/>
                </a:ext>
              </a:extLst>
            </p:cNvPr>
            <p:cNvSpPr/>
            <p:nvPr userDrawn="1"/>
          </p:nvSpPr>
          <p:spPr>
            <a:xfrm>
              <a:off x="13764811" y="1093451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2029E1B-651D-BDC4-37CB-10154A56F4EC}"/>
                </a:ext>
              </a:extLst>
            </p:cNvPr>
            <p:cNvSpPr txBox="1"/>
            <p:nvPr userDrawn="1"/>
          </p:nvSpPr>
          <p:spPr>
            <a:xfrm>
              <a:off x="13490350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191/191/191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5B13E6AA-5AE2-FF97-FE85-D774D156EFE3}"/>
                </a:ext>
              </a:extLst>
            </p:cNvPr>
            <p:cNvSpPr/>
            <p:nvPr userDrawn="1"/>
          </p:nvSpPr>
          <p:spPr>
            <a:xfrm>
              <a:off x="14323613" y="1093451"/>
              <a:ext cx="300625" cy="300625"/>
            </a:xfrm>
            <a:prstGeom prst="ellipse">
              <a:avLst/>
            </a:prstGeom>
            <a:solidFill>
              <a:srgbClr val="E36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9B1F2D3-577B-A094-6182-61DE27D4AF1B}"/>
                </a:ext>
              </a:extLst>
            </p:cNvPr>
            <p:cNvSpPr txBox="1"/>
            <p:nvPr userDrawn="1"/>
          </p:nvSpPr>
          <p:spPr>
            <a:xfrm>
              <a:off x="14049152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227/104/70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050C7B38-311D-6128-51DD-7F536AE920B3}"/>
                </a:ext>
              </a:extLst>
            </p:cNvPr>
            <p:cNvSpPr/>
            <p:nvPr userDrawn="1"/>
          </p:nvSpPr>
          <p:spPr>
            <a:xfrm>
              <a:off x="14876802" y="1093451"/>
              <a:ext cx="300625" cy="300625"/>
            </a:xfrm>
            <a:prstGeom prst="ellipse">
              <a:avLst/>
            </a:prstGeom>
            <a:solidFill>
              <a:srgbClr val="FFA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22C8BB8-CBF8-3DE8-892D-8A66DF63F666}"/>
                </a:ext>
              </a:extLst>
            </p:cNvPr>
            <p:cNvSpPr txBox="1"/>
            <p:nvPr userDrawn="1"/>
          </p:nvSpPr>
          <p:spPr>
            <a:xfrm>
              <a:off x="14602341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255/169/112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E86A5DC8-819D-5751-B42E-513365022665}"/>
                </a:ext>
              </a:extLst>
            </p:cNvPr>
            <p:cNvSpPr/>
            <p:nvPr userDrawn="1"/>
          </p:nvSpPr>
          <p:spPr>
            <a:xfrm>
              <a:off x="15435249" y="1093451"/>
              <a:ext cx="300625" cy="300625"/>
            </a:xfrm>
            <a:prstGeom prst="ellipse">
              <a:avLst/>
            </a:prstGeom>
            <a:solidFill>
              <a:srgbClr val="FFD7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4C3FAF3-631A-3C67-FB6C-D0A11FE5475B}"/>
                </a:ext>
              </a:extLst>
            </p:cNvPr>
            <p:cNvSpPr txBox="1"/>
            <p:nvPr userDrawn="1"/>
          </p:nvSpPr>
          <p:spPr>
            <a:xfrm>
              <a:off x="15160788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255/215/172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772F8F28-DE63-00FE-2E03-DC549EEF4A4D}"/>
                </a:ext>
              </a:extLst>
            </p:cNvPr>
            <p:cNvSpPr/>
            <p:nvPr userDrawn="1"/>
          </p:nvSpPr>
          <p:spPr>
            <a:xfrm>
              <a:off x="12658057" y="1571405"/>
              <a:ext cx="300625" cy="300625"/>
            </a:xfrm>
            <a:prstGeom prst="ellipse">
              <a:avLst/>
            </a:prstGeom>
            <a:solidFill>
              <a:srgbClr val="578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63EA359-5818-9AD2-3A95-3F3B326A73DB}"/>
                </a:ext>
              </a:extLst>
            </p:cNvPr>
            <p:cNvSpPr txBox="1"/>
            <p:nvPr userDrawn="1"/>
          </p:nvSpPr>
          <p:spPr>
            <a:xfrm>
              <a:off x="12383596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87/140/123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987E4497-3285-226B-A9CB-095FC71D6EB1}"/>
                </a:ext>
              </a:extLst>
            </p:cNvPr>
            <p:cNvSpPr/>
            <p:nvPr userDrawn="1"/>
          </p:nvSpPr>
          <p:spPr>
            <a:xfrm>
              <a:off x="13193664" y="1571405"/>
              <a:ext cx="300625" cy="300625"/>
            </a:xfrm>
            <a:prstGeom prst="ellipse">
              <a:avLst/>
            </a:prstGeom>
            <a:solidFill>
              <a:srgbClr val="46A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2A33997-BBC5-B959-C225-55AD9E972A76}"/>
                </a:ext>
              </a:extLst>
            </p:cNvPr>
            <p:cNvSpPr txBox="1"/>
            <p:nvPr userDrawn="1"/>
          </p:nvSpPr>
          <p:spPr>
            <a:xfrm>
              <a:off x="12919203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70/170/152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7AA4570F-E461-A646-507B-534F4F40FACD}"/>
                </a:ext>
              </a:extLst>
            </p:cNvPr>
            <p:cNvSpPr/>
            <p:nvPr userDrawn="1"/>
          </p:nvSpPr>
          <p:spPr>
            <a:xfrm>
              <a:off x="13764811" y="1571405"/>
              <a:ext cx="300625" cy="300625"/>
            </a:xfrm>
            <a:prstGeom prst="ellipse">
              <a:avLst/>
            </a:prstGeom>
            <a:solidFill>
              <a:srgbClr val="A1D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FEF905-4E08-3299-7E3D-D1DC0F4AB30F}"/>
                </a:ext>
              </a:extLst>
            </p:cNvPr>
            <p:cNvSpPr txBox="1"/>
            <p:nvPr userDrawn="1"/>
          </p:nvSpPr>
          <p:spPr>
            <a:xfrm>
              <a:off x="13490350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161/220/188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CCC02871-7CD2-47A2-B947-94D01554BDBE}"/>
              </a:ext>
            </a:extLst>
          </p:cNvPr>
          <p:cNvSpPr txBox="1"/>
          <p:nvPr/>
        </p:nvSpPr>
        <p:spPr>
          <a:xfrm>
            <a:off x="12541026" y="3656131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Дополнительная расширенная палитра</a:t>
            </a: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9230FA9-4A67-A350-603C-B6AD5BF787B0}"/>
              </a:ext>
            </a:extLst>
          </p:cNvPr>
          <p:cNvGrpSpPr/>
          <p:nvPr/>
        </p:nvGrpSpPr>
        <p:grpSpPr>
          <a:xfrm>
            <a:off x="12383596" y="3963908"/>
            <a:ext cx="3626739" cy="992609"/>
            <a:chOff x="12383596" y="3963908"/>
            <a:chExt cx="3626739" cy="992609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788F0FFC-CE35-A75B-981C-E3BDD328178E}"/>
                </a:ext>
              </a:extLst>
            </p:cNvPr>
            <p:cNvSpPr/>
            <p:nvPr userDrawn="1"/>
          </p:nvSpPr>
          <p:spPr>
            <a:xfrm>
              <a:off x="12658057" y="3963908"/>
              <a:ext cx="300625" cy="300625"/>
            </a:xfrm>
            <a:prstGeom prst="ellipse">
              <a:avLst/>
            </a:prstGeom>
            <a:solidFill>
              <a:srgbClr val="9C36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0D4C50E-E2A6-954D-82A6-CF39E7A96CC6}"/>
                </a:ext>
              </a:extLst>
            </p:cNvPr>
            <p:cNvSpPr txBox="1"/>
            <p:nvPr userDrawn="1"/>
          </p:nvSpPr>
          <p:spPr>
            <a:xfrm>
              <a:off x="12383596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156/54/103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A265F6B2-D1FC-78DD-B1E7-0D8F2DE25D98}"/>
                </a:ext>
              </a:extLst>
            </p:cNvPr>
            <p:cNvSpPr/>
            <p:nvPr userDrawn="1"/>
          </p:nvSpPr>
          <p:spPr>
            <a:xfrm>
              <a:off x="13193664" y="3963908"/>
              <a:ext cx="300625" cy="300625"/>
            </a:xfrm>
            <a:prstGeom prst="ellipse">
              <a:avLst/>
            </a:prstGeom>
            <a:solidFill>
              <a:srgbClr val="AC6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022AA87-8D54-7F5C-1A33-5DD61983877C}"/>
                </a:ext>
              </a:extLst>
            </p:cNvPr>
            <p:cNvSpPr txBox="1"/>
            <p:nvPr userDrawn="1"/>
          </p:nvSpPr>
          <p:spPr>
            <a:xfrm>
              <a:off x="12919203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172/98/120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DACBA6F4-3887-DA95-AB8A-8BAF910CA869}"/>
                </a:ext>
              </a:extLst>
            </p:cNvPr>
            <p:cNvSpPr/>
            <p:nvPr userDrawn="1"/>
          </p:nvSpPr>
          <p:spPr>
            <a:xfrm>
              <a:off x="13764811" y="3963908"/>
              <a:ext cx="300625" cy="300625"/>
            </a:xfrm>
            <a:prstGeom prst="ellipse">
              <a:avLst/>
            </a:prstGeom>
            <a:solidFill>
              <a:srgbClr val="D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282F4A3-19DB-8B0D-E18C-1FD14C98B423}"/>
                </a:ext>
              </a:extLst>
            </p:cNvPr>
            <p:cNvSpPr txBox="1"/>
            <p:nvPr userDrawn="1"/>
          </p:nvSpPr>
          <p:spPr>
            <a:xfrm>
              <a:off x="13490350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208/139/164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C237519B-D07C-BC87-972F-1A89955C120B}"/>
                </a:ext>
              </a:extLst>
            </p:cNvPr>
            <p:cNvSpPr/>
            <p:nvPr userDrawn="1"/>
          </p:nvSpPr>
          <p:spPr>
            <a:xfrm>
              <a:off x="14323613" y="3963908"/>
              <a:ext cx="300625" cy="300625"/>
            </a:xfrm>
            <a:prstGeom prst="ellipse">
              <a:avLst/>
            </a:prstGeom>
            <a:solidFill>
              <a:srgbClr val="DECC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11E9494-A80E-4954-A36D-BDA89B218DBA}"/>
                </a:ext>
              </a:extLst>
            </p:cNvPr>
            <p:cNvSpPr txBox="1"/>
            <p:nvPr userDrawn="1"/>
          </p:nvSpPr>
          <p:spPr>
            <a:xfrm>
              <a:off x="14049152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222/204/8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944F1FA7-F55F-227C-78D1-9C5C52FEDECE}"/>
                </a:ext>
              </a:extLst>
            </p:cNvPr>
            <p:cNvSpPr/>
            <p:nvPr userDrawn="1"/>
          </p:nvSpPr>
          <p:spPr>
            <a:xfrm>
              <a:off x="14876802" y="3963908"/>
              <a:ext cx="300625" cy="300625"/>
            </a:xfrm>
            <a:prstGeom prst="ellipse">
              <a:avLst/>
            </a:prstGeom>
            <a:solidFill>
              <a:srgbClr val="D0D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2EF55B4-2C5E-6C24-782E-2B006424C96E}"/>
                </a:ext>
              </a:extLst>
            </p:cNvPr>
            <p:cNvSpPr txBox="1"/>
            <p:nvPr userDrawn="1"/>
          </p:nvSpPr>
          <p:spPr>
            <a:xfrm>
              <a:off x="14602341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208/222/84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06495D6F-5519-CB4B-DAA7-8D8AF233AD0F}"/>
                </a:ext>
              </a:extLst>
            </p:cNvPr>
            <p:cNvSpPr/>
            <p:nvPr userDrawn="1"/>
          </p:nvSpPr>
          <p:spPr>
            <a:xfrm>
              <a:off x="15435249" y="3963908"/>
              <a:ext cx="300625" cy="300625"/>
            </a:xfrm>
            <a:prstGeom prst="ellipse">
              <a:avLst/>
            </a:prstGeom>
            <a:solidFill>
              <a:srgbClr val="E6ED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651F3BD-04B9-51DD-253C-75CA793616BE}"/>
                </a:ext>
              </a:extLst>
            </p:cNvPr>
            <p:cNvSpPr txBox="1"/>
            <p:nvPr userDrawn="1"/>
          </p:nvSpPr>
          <p:spPr>
            <a:xfrm>
              <a:off x="15160788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230/237/133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FAA3288E-53EF-77DE-CE52-35751107D07D}"/>
                </a:ext>
              </a:extLst>
            </p:cNvPr>
            <p:cNvSpPr/>
            <p:nvPr userDrawn="1"/>
          </p:nvSpPr>
          <p:spPr>
            <a:xfrm>
              <a:off x="12658057" y="4483507"/>
              <a:ext cx="300625" cy="300625"/>
            </a:xfrm>
            <a:prstGeom prst="ellipse">
              <a:avLst/>
            </a:prstGeom>
            <a:solidFill>
              <a:srgbClr val="603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746BD2D-D928-40F3-4222-6C2A7AD7631F}"/>
                </a:ext>
              </a:extLst>
            </p:cNvPr>
            <p:cNvSpPr txBox="1"/>
            <p:nvPr userDrawn="1"/>
          </p:nvSpPr>
          <p:spPr>
            <a:xfrm>
              <a:off x="12383596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96/55/158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86C93773-B78E-98DB-D896-2F28516BD76B}"/>
                </a:ext>
              </a:extLst>
            </p:cNvPr>
            <p:cNvSpPr/>
            <p:nvPr userDrawn="1"/>
          </p:nvSpPr>
          <p:spPr>
            <a:xfrm>
              <a:off x="13193664" y="4483507"/>
              <a:ext cx="300625" cy="300625"/>
            </a:xfrm>
            <a:prstGeom prst="ellipse">
              <a:avLst/>
            </a:prstGeom>
            <a:solidFill>
              <a:srgbClr val="896C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BA926DA-0215-245D-07FA-FE7A3BE82D30}"/>
                </a:ext>
              </a:extLst>
            </p:cNvPr>
            <p:cNvSpPr txBox="1"/>
            <p:nvPr userDrawn="1"/>
          </p:nvSpPr>
          <p:spPr>
            <a:xfrm>
              <a:off x="12919203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137/108/196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2" name="Овал 51">
              <a:extLst>
                <a:ext uri="{FF2B5EF4-FFF2-40B4-BE49-F238E27FC236}">
                  <a16:creationId xmlns:a16="http://schemas.microsoft.com/office/drawing/2014/main" id="{29DE9CA8-76E8-70D6-AA7D-573FB8F95AF3}"/>
                </a:ext>
              </a:extLst>
            </p:cNvPr>
            <p:cNvSpPr/>
            <p:nvPr userDrawn="1"/>
          </p:nvSpPr>
          <p:spPr>
            <a:xfrm>
              <a:off x="13764811" y="4483507"/>
              <a:ext cx="300625" cy="300625"/>
            </a:xfrm>
            <a:prstGeom prst="ellipse">
              <a:avLst/>
            </a:prstGeom>
            <a:solidFill>
              <a:srgbClr val="B89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8BC91A8-6BD6-BE1E-775B-5E63506D3347}"/>
                </a:ext>
              </a:extLst>
            </p:cNvPr>
            <p:cNvSpPr txBox="1"/>
            <p:nvPr userDrawn="1"/>
          </p:nvSpPr>
          <p:spPr>
            <a:xfrm>
              <a:off x="13490350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184/158/255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4" name="Овал 53">
              <a:extLst>
                <a:ext uri="{FF2B5EF4-FFF2-40B4-BE49-F238E27FC236}">
                  <a16:creationId xmlns:a16="http://schemas.microsoft.com/office/drawing/2014/main" id="{3EAE96AF-866C-46F1-B7EF-30478D6DAA2E}"/>
                </a:ext>
              </a:extLst>
            </p:cNvPr>
            <p:cNvSpPr/>
            <p:nvPr userDrawn="1"/>
          </p:nvSpPr>
          <p:spPr>
            <a:xfrm>
              <a:off x="14323613" y="4483507"/>
              <a:ext cx="300625" cy="300625"/>
            </a:xfrm>
            <a:prstGeom prst="ellipse">
              <a:avLst/>
            </a:prstGeom>
            <a:solidFill>
              <a:srgbClr val="99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1742CC0-68FE-5D07-4783-08B0550308DF}"/>
                </a:ext>
              </a:extLst>
            </p:cNvPr>
            <p:cNvSpPr txBox="1"/>
            <p:nvPr userDrawn="1"/>
          </p:nvSpPr>
          <p:spPr>
            <a:xfrm>
              <a:off x="14049152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153/28/28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78DD1DB4-491D-7502-07B6-C07E51F8F0E0}"/>
                </a:ext>
              </a:extLst>
            </p:cNvPr>
            <p:cNvSpPr/>
            <p:nvPr userDrawn="1"/>
          </p:nvSpPr>
          <p:spPr>
            <a:xfrm>
              <a:off x="14876802" y="4483507"/>
              <a:ext cx="300625" cy="300625"/>
            </a:xfrm>
            <a:prstGeom prst="ellipse">
              <a:avLst/>
            </a:prstGeom>
            <a:solidFill>
              <a:srgbClr val="DE3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1B5483C-91CE-35B9-CE51-67B0F05E0FF8}"/>
                </a:ext>
              </a:extLst>
            </p:cNvPr>
            <p:cNvSpPr txBox="1"/>
            <p:nvPr userDrawn="1"/>
          </p:nvSpPr>
          <p:spPr>
            <a:xfrm>
              <a:off x="14602341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222/49/49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8" name="Овал 57">
              <a:extLst>
                <a:ext uri="{FF2B5EF4-FFF2-40B4-BE49-F238E27FC236}">
                  <a16:creationId xmlns:a16="http://schemas.microsoft.com/office/drawing/2014/main" id="{E0E05D0B-3E7D-CA49-4262-6B9580E2B659}"/>
                </a:ext>
              </a:extLst>
            </p:cNvPr>
            <p:cNvSpPr/>
            <p:nvPr userDrawn="1"/>
          </p:nvSpPr>
          <p:spPr>
            <a:xfrm>
              <a:off x="15435249" y="4483507"/>
              <a:ext cx="300625" cy="300625"/>
            </a:xfrm>
            <a:prstGeom prst="ellipse">
              <a:avLst/>
            </a:prstGeom>
            <a:solidFill>
              <a:srgbClr val="E6B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29B982F-9927-5A49-FEDA-21D66F474C6B}"/>
                </a:ext>
              </a:extLst>
            </p:cNvPr>
            <p:cNvSpPr txBox="1"/>
            <p:nvPr userDrawn="1"/>
          </p:nvSpPr>
          <p:spPr>
            <a:xfrm>
              <a:off x="15160788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230/176/168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E0D7E1B3-A35C-2C33-23A3-7D90FC478153}"/>
              </a:ext>
            </a:extLst>
          </p:cNvPr>
          <p:cNvSpPr txBox="1"/>
          <p:nvPr/>
        </p:nvSpPr>
        <p:spPr>
          <a:xfrm>
            <a:off x="12541026" y="2018544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>
                <a:solidFill>
                  <a:srgbClr val="282A2E"/>
                </a:solidFill>
              </a:rPr>
              <a:t>Разбеленная</a:t>
            </a:r>
            <a:r>
              <a:rPr lang="ru-RU" sz="1000" b="1" dirty="0">
                <a:solidFill>
                  <a:srgbClr val="282A2E"/>
                </a:solidFill>
              </a:rPr>
              <a:t> палитра</a:t>
            </a:r>
          </a:p>
        </p:txBody>
      </p: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FCB03B80-DC1E-C3EE-C2EE-13F6336537A7}"/>
              </a:ext>
            </a:extLst>
          </p:cNvPr>
          <p:cNvGrpSpPr/>
          <p:nvPr/>
        </p:nvGrpSpPr>
        <p:grpSpPr>
          <a:xfrm>
            <a:off x="12383596" y="2326321"/>
            <a:ext cx="3068292" cy="473010"/>
            <a:chOff x="12383596" y="2326321"/>
            <a:chExt cx="3068292" cy="473010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8966E6AE-2247-899D-2E9D-F098A812CC04}"/>
                </a:ext>
              </a:extLst>
            </p:cNvPr>
            <p:cNvSpPr/>
            <p:nvPr userDrawn="1"/>
          </p:nvSpPr>
          <p:spPr>
            <a:xfrm>
              <a:off x="12658057" y="2326321"/>
              <a:ext cx="300625" cy="300625"/>
            </a:xfrm>
            <a:prstGeom prst="ellipse">
              <a:avLst/>
            </a:prstGeom>
            <a:solidFill>
              <a:srgbClr val="DED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11EA250-05AC-48AF-AC7B-1F4CF56D6E59}"/>
                </a:ext>
              </a:extLst>
            </p:cNvPr>
            <p:cNvSpPr txBox="1"/>
            <p:nvPr userDrawn="1"/>
          </p:nvSpPr>
          <p:spPr>
            <a:xfrm>
              <a:off x="12383596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217/216/235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id="{A30CB4E3-0149-876F-9A4A-D545BF8AE086}"/>
                </a:ext>
              </a:extLst>
            </p:cNvPr>
            <p:cNvSpPr/>
            <p:nvPr userDrawn="1"/>
          </p:nvSpPr>
          <p:spPr>
            <a:xfrm>
              <a:off x="13193664" y="2326321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6456126-A1CC-4E80-AAC2-DA93ECFF7161}"/>
                </a:ext>
              </a:extLst>
            </p:cNvPr>
            <p:cNvSpPr txBox="1"/>
            <p:nvPr userDrawn="1"/>
          </p:nvSpPr>
          <p:spPr>
            <a:xfrm>
              <a:off x="12919203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207/232/255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6" name="Овал 65">
              <a:extLst>
                <a:ext uri="{FF2B5EF4-FFF2-40B4-BE49-F238E27FC236}">
                  <a16:creationId xmlns:a16="http://schemas.microsoft.com/office/drawing/2014/main" id="{9FB9E9E3-59D1-FB61-91EB-8FC1936617E5}"/>
                </a:ext>
              </a:extLst>
            </p:cNvPr>
            <p:cNvSpPr/>
            <p:nvPr userDrawn="1"/>
          </p:nvSpPr>
          <p:spPr>
            <a:xfrm>
              <a:off x="13764811" y="2326321"/>
              <a:ext cx="300625" cy="300625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A8C71BB-29AA-70DE-0367-A1F11E0153D8}"/>
                </a:ext>
              </a:extLst>
            </p:cNvPr>
            <p:cNvSpPr txBox="1"/>
            <p:nvPr userDrawn="1"/>
          </p:nvSpPr>
          <p:spPr>
            <a:xfrm>
              <a:off x="13490350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235/235/235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8" name="Овал 67">
              <a:extLst>
                <a:ext uri="{FF2B5EF4-FFF2-40B4-BE49-F238E27FC236}">
                  <a16:creationId xmlns:a16="http://schemas.microsoft.com/office/drawing/2014/main" id="{C7498587-15CE-7D27-2915-3ECCF4376874}"/>
                </a:ext>
              </a:extLst>
            </p:cNvPr>
            <p:cNvSpPr/>
            <p:nvPr userDrawn="1"/>
          </p:nvSpPr>
          <p:spPr>
            <a:xfrm>
              <a:off x="14323613" y="2326321"/>
              <a:ext cx="300625" cy="300625"/>
            </a:xfrm>
            <a:prstGeom prst="ellipse">
              <a:avLst/>
            </a:prstGeom>
            <a:solidFill>
              <a:srgbClr val="FC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1755FCD-6A51-CF6B-190E-BF9CFAFE6E15}"/>
                </a:ext>
              </a:extLst>
            </p:cNvPr>
            <p:cNvSpPr txBox="1"/>
            <p:nvPr userDrawn="1"/>
          </p:nvSpPr>
          <p:spPr>
            <a:xfrm>
              <a:off x="14049152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252/223/215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id="{BB7032D1-EFCB-0C41-6126-EF5E014FAFBB}"/>
                </a:ext>
              </a:extLst>
            </p:cNvPr>
            <p:cNvSpPr/>
            <p:nvPr userDrawn="1"/>
          </p:nvSpPr>
          <p:spPr>
            <a:xfrm>
              <a:off x="14876802" y="2326321"/>
              <a:ext cx="300625" cy="300625"/>
            </a:xfrm>
            <a:prstGeom prst="ellipse">
              <a:avLst/>
            </a:prstGeom>
            <a:solidFill>
              <a:srgbClr val="D3F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64E779D4-4C89-C9F6-1D39-D74D4C1DDD95}"/>
                </a:ext>
              </a:extLst>
            </p:cNvPr>
            <p:cNvSpPr txBox="1"/>
            <p:nvPr userDrawn="1"/>
          </p:nvSpPr>
          <p:spPr>
            <a:xfrm>
              <a:off x="14602341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211/245/226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2809D862-4566-06DC-44D5-CCFFFB32BB1E}"/>
              </a:ext>
            </a:extLst>
          </p:cNvPr>
          <p:cNvSpPr txBox="1"/>
          <p:nvPr/>
        </p:nvSpPr>
        <p:spPr>
          <a:xfrm>
            <a:off x="12558019" y="2840075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Палитра для картограмм</a:t>
            </a:r>
          </a:p>
        </p:txBody>
      </p: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D30CA939-6AE4-F904-D8CD-D44F5FA624FE}"/>
              </a:ext>
            </a:extLst>
          </p:cNvPr>
          <p:cNvGrpSpPr/>
          <p:nvPr/>
        </p:nvGrpSpPr>
        <p:grpSpPr>
          <a:xfrm>
            <a:off x="12383596" y="3147852"/>
            <a:ext cx="3626739" cy="473010"/>
            <a:chOff x="12383596" y="3147852"/>
            <a:chExt cx="3626739" cy="473010"/>
          </a:xfrm>
        </p:grpSpPr>
        <p:sp>
          <p:nvSpPr>
            <p:cNvPr id="74" name="Овал 73">
              <a:extLst>
                <a:ext uri="{FF2B5EF4-FFF2-40B4-BE49-F238E27FC236}">
                  <a16:creationId xmlns:a16="http://schemas.microsoft.com/office/drawing/2014/main" id="{0EEFCF38-75D6-F55D-1F46-4E618A32C81B}"/>
                </a:ext>
              </a:extLst>
            </p:cNvPr>
            <p:cNvSpPr/>
            <p:nvPr userDrawn="1"/>
          </p:nvSpPr>
          <p:spPr>
            <a:xfrm>
              <a:off x="12658057" y="3147852"/>
              <a:ext cx="300625" cy="300625"/>
            </a:xfrm>
            <a:prstGeom prst="ellipse">
              <a:avLst/>
            </a:prstGeom>
            <a:solidFill>
              <a:srgbClr val="363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70A0A37-BD58-D8A3-5677-902497CD729A}"/>
                </a:ext>
              </a:extLst>
            </p:cNvPr>
            <p:cNvSpPr txBox="1"/>
            <p:nvPr userDrawn="1"/>
          </p:nvSpPr>
          <p:spPr>
            <a:xfrm>
              <a:off x="12383596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54/49/148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6" name="Овал 75">
              <a:extLst>
                <a:ext uri="{FF2B5EF4-FFF2-40B4-BE49-F238E27FC236}">
                  <a16:creationId xmlns:a16="http://schemas.microsoft.com/office/drawing/2014/main" id="{D468A3EF-2A77-2BEB-960A-425754A32E2C}"/>
                </a:ext>
              </a:extLst>
            </p:cNvPr>
            <p:cNvSpPr/>
            <p:nvPr userDrawn="1"/>
          </p:nvSpPr>
          <p:spPr>
            <a:xfrm>
              <a:off x="13193664" y="3147852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3DCBFD44-CD52-9285-D378-E3C4B3BEDAAF}"/>
                </a:ext>
              </a:extLst>
            </p:cNvPr>
            <p:cNvSpPr txBox="1"/>
            <p:nvPr userDrawn="1"/>
          </p:nvSpPr>
          <p:spPr>
            <a:xfrm>
              <a:off x="12919203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52/1</a:t>
              </a:r>
              <a:r>
                <a:rPr lang="en-US" sz="700" dirty="0">
                  <a:solidFill>
                    <a:srgbClr val="282A2E"/>
                  </a:solidFill>
                </a:rPr>
                <a:t>1</a:t>
              </a:r>
              <a:r>
                <a:rPr lang="ru-RU" sz="700" dirty="0">
                  <a:solidFill>
                    <a:srgbClr val="282A2E"/>
                  </a:solidFill>
                </a:rPr>
                <a:t>1/194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8" name="Овал 77">
              <a:extLst>
                <a:ext uri="{FF2B5EF4-FFF2-40B4-BE49-F238E27FC236}">
                  <a16:creationId xmlns:a16="http://schemas.microsoft.com/office/drawing/2014/main" id="{3A7D6173-4FC3-1649-3606-37CBD69AF650}"/>
                </a:ext>
              </a:extLst>
            </p:cNvPr>
            <p:cNvSpPr/>
            <p:nvPr userDrawn="1"/>
          </p:nvSpPr>
          <p:spPr>
            <a:xfrm>
              <a:off x="13764811" y="3147852"/>
              <a:ext cx="300625" cy="30062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592D4B2-43CA-860F-719A-EBCA69AC7107}"/>
                </a:ext>
              </a:extLst>
            </p:cNvPr>
            <p:cNvSpPr txBox="1"/>
            <p:nvPr userDrawn="1"/>
          </p:nvSpPr>
          <p:spPr>
            <a:xfrm>
              <a:off x="13490350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125/187/252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0" name="Овал 79">
              <a:extLst>
                <a:ext uri="{FF2B5EF4-FFF2-40B4-BE49-F238E27FC236}">
                  <a16:creationId xmlns:a16="http://schemas.microsoft.com/office/drawing/2014/main" id="{B84B5470-EA64-F073-28F5-4AFA912E428B}"/>
                </a:ext>
              </a:extLst>
            </p:cNvPr>
            <p:cNvSpPr/>
            <p:nvPr userDrawn="1"/>
          </p:nvSpPr>
          <p:spPr>
            <a:xfrm>
              <a:off x="14323613" y="3147852"/>
              <a:ext cx="300625" cy="300625"/>
            </a:xfrm>
            <a:prstGeom prst="ellipse">
              <a:avLst/>
            </a:prstGeom>
            <a:solidFill>
              <a:srgbClr val="A9D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E8213603-2CE9-383E-1FC1-0F57F9A0B385}"/>
                </a:ext>
              </a:extLst>
            </p:cNvPr>
            <p:cNvSpPr txBox="1"/>
            <p:nvPr userDrawn="1"/>
          </p:nvSpPr>
          <p:spPr>
            <a:xfrm>
              <a:off x="14049152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169/211/253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2" name="Овал 81">
              <a:extLst>
                <a:ext uri="{FF2B5EF4-FFF2-40B4-BE49-F238E27FC236}">
                  <a16:creationId xmlns:a16="http://schemas.microsoft.com/office/drawing/2014/main" id="{1A2717A3-135A-A1F5-14C9-8669E026055B}"/>
                </a:ext>
              </a:extLst>
            </p:cNvPr>
            <p:cNvSpPr/>
            <p:nvPr userDrawn="1"/>
          </p:nvSpPr>
          <p:spPr>
            <a:xfrm>
              <a:off x="14876802" y="3147852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CA1A25D4-C8E2-5D04-4F6C-4AE6BF7B4100}"/>
                </a:ext>
              </a:extLst>
            </p:cNvPr>
            <p:cNvSpPr txBox="1"/>
            <p:nvPr userDrawn="1"/>
          </p:nvSpPr>
          <p:spPr>
            <a:xfrm>
              <a:off x="14602341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207/232/255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4" name="Овал 83">
              <a:extLst>
                <a:ext uri="{FF2B5EF4-FFF2-40B4-BE49-F238E27FC236}">
                  <a16:creationId xmlns:a16="http://schemas.microsoft.com/office/drawing/2014/main" id="{C55E78DA-E092-A5C0-CA78-CB869ADDA80B}"/>
                </a:ext>
              </a:extLst>
            </p:cNvPr>
            <p:cNvSpPr/>
            <p:nvPr userDrawn="1"/>
          </p:nvSpPr>
          <p:spPr>
            <a:xfrm>
              <a:off x="15435249" y="3147852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E026BA0-AB30-6913-FDB4-E8C3A62142C4}"/>
                </a:ext>
              </a:extLst>
            </p:cNvPr>
            <p:cNvSpPr txBox="1"/>
            <p:nvPr userDrawn="1"/>
          </p:nvSpPr>
          <p:spPr>
            <a:xfrm>
              <a:off x="15160788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191/191/191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102BDB6E-BBA5-5EA2-D356-D412ED54B13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5067" y="338195"/>
            <a:ext cx="2260600" cy="45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07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Прямоугольник 7"/>
          <p:cNvSpPr/>
          <p:nvPr/>
        </p:nvSpPr>
        <p:spPr>
          <a:xfrm>
            <a:off x="12400920" y="0"/>
            <a:ext cx="3591720" cy="5064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178" name="TextBox 8"/>
          <p:cNvSpPr/>
          <p:nvPr/>
        </p:nvSpPr>
        <p:spPr>
          <a:xfrm>
            <a:off x="12557880" y="5400"/>
            <a:ext cx="186048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Основная палитра</a:t>
            </a:r>
            <a:endParaRPr lang="ru-RU" sz="1000" b="0" strike="noStrike" spc="-1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79" name="Группа 9"/>
          <p:cNvGrpSpPr/>
          <p:nvPr/>
        </p:nvGrpSpPr>
        <p:grpSpPr>
          <a:xfrm>
            <a:off x="12383640" y="313200"/>
            <a:ext cx="2511720" cy="469080"/>
            <a:chOff x="12383640" y="313200"/>
            <a:chExt cx="2511720" cy="469080"/>
          </a:xfrm>
        </p:grpSpPr>
        <p:sp>
          <p:nvSpPr>
            <p:cNvPr id="180" name="Овал 10"/>
            <p:cNvSpPr/>
            <p:nvPr/>
          </p:nvSpPr>
          <p:spPr>
            <a:xfrm>
              <a:off x="12657960" y="313200"/>
              <a:ext cx="297360" cy="2973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81" name="TextBox 11"/>
            <p:cNvSpPr/>
            <p:nvPr/>
          </p:nvSpPr>
          <p:spPr>
            <a:xfrm>
              <a:off x="12383640" y="5860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US" sz="700" b="0" strike="noStrike" spc="-1">
                  <a:solidFill>
                    <a:srgbClr val="282A2E"/>
                  </a:solidFill>
                  <a:latin typeface="Arial"/>
                </a:rPr>
                <a:t>54</a:t>
              </a: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/</a:t>
              </a:r>
              <a:r>
                <a:rPr lang="en-US" sz="700" b="0" strike="noStrike" spc="-1">
                  <a:solidFill>
                    <a:srgbClr val="282A2E"/>
                  </a:solidFill>
                  <a:latin typeface="Arial"/>
                </a:rPr>
                <a:t>4</a:t>
              </a: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9/</a:t>
              </a:r>
              <a:r>
                <a:rPr lang="en-US" sz="700" b="0" strike="noStrike" spc="-1">
                  <a:solidFill>
                    <a:srgbClr val="282A2E"/>
                  </a:solidFill>
                  <a:latin typeface="Arial"/>
                </a:rPr>
                <a:t>148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2" name="Овал 12"/>
            <p:cNvSpPr/>
            <p:nvPr/>
          </p:nvSpPr>
          <p:spPr>
            <a:xfrm>
              <a:off x="13193640" y="313200"/>
              <a:ext cx="297360" cy="297360"/>
            </a:xfrm>
            <a:prstGeom prst="ellipse">
              <a:avLst/>
            </a:prstGeom>
            <a:solidFill>
              <a:srgbClr val="7DBB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83" name="TextBox 13"/>
            <p:cNvSpPr/>
            <p:nvPr/>
          </p:nvSpPr>
          <p:spPr>
            <a:xfrm>
              <a:off x="12919320" y="5860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125/187/252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4" name="Овал 14"/>
            <p:cNvSpPr/>
            <p:nvPr/>
          </p:nvSpPr>
          <p:spPr>
            <a:xfrm>
              <a:off x="13764960" y="313200"/>
              <a:ext cx="297360" cy="2973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85" name="TextBox 15"/>
            <p:cNvSpPr/>
            <p:nvPr/>
          </p:nvSpPr>
          <p:spPr>
            <a:xfrm>
              <a:off x="13490280" y="5860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40/42/46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6" name="Овал 16"/>
            <p:cNvSpPr/>
            <p:nvPr/>
          </p:nvSpPr>
          <p:spPr>
            <a:xfrm>
              <a:off x="14323680" y="313200"/>
              <a:ext cx="297360" cy="29736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87" name="TextBox 17"/>
            <p:cNvSpPr/>
            <p:nvPr/>
          </p:nvSpPr>
          <p:spPr>
            <a:xfrm>
              <a:off x="14049000" y="5860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255/255/255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8" name="TextBox 18"/>
          <p:cNvSpPr/>
          <p:nvPr/>
        </p:nvSpPr>
        <p:spPr>
          <a:xfrm>
            <a:off x="12557880" y="785520"/>
            <a:ext cx="186048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Расширенная палитра</a:t>
            </a:r>
            <a:endParaRPr lang="ru-RU" sz="1000" b="0" strike="noStrike" spc="-1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89" name="Группа 19"/>
          <p:cNvGrpSpPr/>
          <p:nvPr/>
        </p:nvGrpSpPr>
        <p:grpSpPr>
          <a:xfrm>
            <a:off x="12383640" y="1093320"/>
            <a:ext cx="3623400" cy="947160"/>
            <a:chOff x="12383640" y="1093320"/>
            <a:chExt cx="3623400" cy="947160"/>
          </a:xfrm>
        </p:grpSpPr>
        <p:sp>
          <p:nvSpPr>
            <p:cNvPr id="190" name="Овал 20"/>
            <p:cNvSpPr/>
            <p:nvPr/>
          </p:nvSpPr>
          <p:spPr>
            <a:xfrm>
              <a:off x="12657960" y="1093320"/>
              <a:ext cx="297360" cy="2973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91" name="TextBox 21"/>
            <p:cNvSpPr/>
            <p:nvPr/>
          </p:nvSpPr>
          <p:spPr>
            <a:xfrm>
              <a:off x="1238364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52/111/194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92" name="Овал 22"/>
            <p:cNvSpPr/>
            <p:nvPr/>
          </p:nvSpPr>
          <p:spPr>
            <a:xfrm>
              <a:off x="13193640" y="1093320"/>
              <a:ext cx="297360" cy="297360"/>
            </a:xfrm>
            <a:prstGeom prst="ellipse">
              <a:avLst/>
            </a:prstGeom>
            <a:solidFill>
              <a:srgbClr val="8383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93" name="TextBox 23"/>
            <p:cNvSpPr/>
            <p:nvPr/>
          </p:nvSpPr>
          <p:spPr>
            <a:xfrm>
              <a:off x="1291932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131/131/131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94" name="Овал 24"/>
            <p:cNvSpPr/>
            <p:nvPr/>
          </p:nvSpPr>
          <p:spPr>
            <a:xfrm>
              <a:off x="13764960" y="1093320"/>
              <a:ext cx="297360" cy="29736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95" name="TextBox 25"/>
            <p:cNvSpPr/>
            <p:nvPr/>
          </p:nvSpPr>
          <p:spPr>
            <a:xfrm>
              <a:off x="1349028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191/191/191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96" name="Овал 26"/>
            <p:cNvSpPr/>
            <p:nvPr/>
          </p:nvSpPr>
          <p:spPr>
            <a:xfrm>
              <a:off x="14323680" y="1093320"/>
              <a:ext cx="297360" cy="297360"/>
            </a:xfrm>
            <a:prstGeom prst="ellipse">
              <a:avLst/>
            </a:prstGeom>
            <a:solidFill>
              <a:srgbClr val="E36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97" name="TextBox 27"/>
            <p:cNvSpPr/>
            <p:nvPr/>
          </p:nvSpPr>
          <p:spPr>
            <a:xfrm>
              <a:off x="1404900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227/104/70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98" name="Овал 28"/>
            <p:cNvSpPr/>
            <p:nvPr/>
          </p:nvSpPr>
          <p:spPr>
            <a:xfrm>
              <a:off x="14876640" y="1093320"/>
              <a:ext cx="297360" cy="297360"/>
            </a:xfrm>
            <a:prstGeom prst="ellipse">
              <a:avLst/>
            </a:prstGeom>
            <a:solidFill>
              <a:srgbClr val="FFA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99" name="TextBox 29"/>
            <p:cNvSpPr/>
            <p:nvPr/>
          </p:nvSpPr>
          <p:spPr>
            <a:xfrm>
              <a:off x="1460232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255/169/112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0" name="Овал 30"/>
            <p:cNvSpPr/>
            <p:nvPr/>
          </p:nvSpPr>
          <p:spPr>
            <a:xfrm>
              <a:off x="15435360" y="1093320"/>
              <a:ext cx="297360" cy="297360"/>
            </a:xfrm>
            <a:prstGeom prst="ellipse">
              <a:avLst/>
            </a:prstGeom>
            <a:solidFill>
              <a:srgbClr val="FFD7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201" name="TextBox 31"/>
            <p:cNvSpPr/>
            <p:nvPr/>
          </p:nvSpPr>
          <p:spPr>
            <a:xfrm>
              <a:off x="1516068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255/215/172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2" name="Овал 32"/>
            <p:cNvSpPr/>
            <p:nvPr/>
          </p:nvSpPr>
          <p:spPr>
            <a:xfrm>
              <a:off x="12657960" y="1571400"/>
              <a:ext cx="297360" cy="297360"/>
            </a:xfrm>
            <a:prstGeom prst="ellipse">
              <a:avLst/>
            </a:prstGeom>
            <a:solidFill>
              <a:srgbClr val="578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203" name="TextBox 33"/>
            <p:cNvSpPr/>
            <p:nvPr/>
          </p:nvSpPr>
          <p:spPr>
            <a:xfrm>
              <a:off x="12383640" y="18442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87/140/123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4" name="Овал 34"/>
            <p:cNvSpPr/>
            <p:nvPr/>
          </p:nvSpPr>
          <p:spPr>
            <a:xfrm>
              <a:off x="13193640" y="1571400"/>
              <a:ext cx="297360" cy="297360"/>
            </a:xfrm>
            <a:prstGeom prst="ellipse">
              <a:avLst/>
            </a:prstGeom>
            <a:solidFill>
              <a:srgbClr val="46A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205" name="TextBox 35"/>
            <p:cNvSpPr/>
            <p:nvPr/>
          </p:nvSpPr>
          <p:spPr>
            <a:xfrm>
              <a:off x="12919320" y="18442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70/170/152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6" name="Овал 36"/>
            <p:cNvSpPr/>
            <p:nvPr/>
          </p:nvSpPr>
          <p:spPr>
            <a:xfrm>
              <a:off x="13764960" y="1571400"/>
              <a:ext cx="297360" cy="297360"/>
            </a:xfrm>
            <a:prstGeom prst="ellipse">
              <a:avLst/>
            </a:prstGeom>
            <a:solidFill>
              <a:srgbClr val="A1D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207" name="TextBox 37"/>
            <p:cNvSpPr/>
            <p:nvPr/>
          </p:nvSpPr>
          <p:spPr>
            <a:xfrm>
              <a:off x="13490280" y="18442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161/220/188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208" name="TextBox 38"/>
          <p:cNvSpPr/>
          <p:nvPr/>
        </p:nvSpPr>
        <p:spPr>
          <a:xfrm>
            <a:off x="12540960" y="3656160"/>
            <a:ext cx="273924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Дополнительная расширенная палитра</a:t>
            </a:r>
            <a:endParaRPr lang="ru-RU" sz="1000" b="0" strike="noStrike" spc="-1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209" name="Группа 39"/>
          <p:cNvGrpSpPr/>
          <p:nvPr/>
        </p:nvGrpSpPr>
        <p:grpSpPr>
          <a:xfrm>
            <a:off x="12383640" y="3963960"/>
            <a:ext cx="3623400" cy="988560"/>
            <a:chOff x="12383640" y="3963960"/>
            <a:chExt cx="3623400" cy="988560"/>
          </a:xfrm>
        </p:grpSpPr>
        <p:sp>
          <p:nvSpPr>
            <p:cNvPr id="210" name="Овал 40"/>
            <p:cNvSpPr/>
            <p:nvPr/>
          </p:nvSpPr>
          <p:spPr>
            <a:xfrm>
              <a:off x="12657960" y="3963960"/>
              <a:ext cx="297360" cy="297360"/>
            </a:xfrm>
            <a:prstGeom prst="ellipse">
              <a:avLst/>
            </a:prstGeom>
            <a:solidFill>
              <a:srgbClr val="9C36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211" name="TextBox 41"/>
            <p:cNvSpPr/>
            <p:nvPr/>
          </p:nvSpPr>
          <p:spPr>
            <a:xfrm>
              <a:off x="1238364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156/54/103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12" name="Овал 42"/>
            <p:cNvSpPr/>
            <p:nvPr/>
          </p:nvSpPr>
          <p:spPr>
            <a:xfrm>
              <a:off x="13193640" y="3963960"/>
              <a:ext cx="297360" cy="297360"/>
            </a:xfrm>
            <a:prstGeom prst="ellipse">
              <a:avLst/>
            </a:prstGeom>
            <a:solidFill>
              <a:srgbClr val="AC6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213" name="TextBox 43"/>
            <p:cNvSpPr/>
            <p:nvPr/>
          </p:nvSpPr>
          <p:spPr>
            <a:xfrm>
              <a:off x="1291932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172/98/120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14" name="Овал 44"/>
            <p:cNvSpPr/>
            <p:nvPr/>
          </p:nvSpPr>
          <p:spPr>
            <a:xfrm>
              <a:off x="13764960" y="3963960"/>
              <a:ext cx="297360" cy="297360"/>
            </a:xfrm>
            <a:prstGeom prst="ellipse">
              <a:avLst/>
            </a:prstGeom>
            <a:solidFill>
              <a:srgbClr val="D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215" name="TextBox 45"/>
            <p:cNvSpPr/>
            <p:nvPr/>
          </p:nvSpPr>
          <p:spPr>
            <a:xfrm>
              <a:off x="1349028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208/139/164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16" name="Овал 46"/>
            <p:cNvSpPr/>
            <p:nvPr/>
          </p:nvSpPr>
          <p:spPr>
            <a:xfrm>
              <a:off x="14323680" y="3963960"/>
              <a:ext cx="297360" cy="297360"/>
            </a:xfrm>
            <a:prstGeom prst="ellipse">
              <a:avLst/>
            </a:prstGeom>
            <a:solidFill>
              <a:srgbClr val="DECC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217" name="TextBox 47"/>
            <p:cNvSpPr/>
            <p:nvPr/>
          </p:nvSpPr>
          <p:spPr>
            <a:xfrm>
              <a:off x="1404900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222/204/8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18" name="Овал 48"/>
            <p:cNvSpPr/>
            <p:nvPr/>
          </p:nvSpPr>
          <p:spPr>
            <a:xfrm>
              <a:off x="14876640" y="3963960"/>
              <a:ext cx="297360" cy="297360"/>
            </a:xfrm>
            <a:prstGeom prst="ellipse">
              <a:avLst/>
            </a:prstGeom>
            <a:solidFill>
              <a:srgbClr val="D0D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219" name="TextBox 49"/>
            <p:cNvSpPr/>
            <p:nvPr/>
          </p:nvSpPr>
          <p:spPr>
            <a:xfrm>
              <a:off x="1460232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208/222/84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0" name="Овал 50"/>
            <p:cNvSpPr/>
            <p:nvPr/>
          </p:nvSpPr>
          <p:spPr>
            <a:xfrm>
              <a:off x="15435360" y="3963960"/>
              <a:ext cx="297360" cy="297360"/>
            </a:xfrm>
            <a:prstGeom prst="ellipse">
              <a:avLst/>
            </a:prstGeom>
            <a:solidFill>
              <a:srgbClr val="E6ED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221" name="TextBox 51"/>
            <p:cNvSpPr/>
            <p:nvPr/>
          </p:nvSpPr>
          <p:spPr>
            <a:xfrm>
              <a:off x="1516068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230/237/133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2" name="Овал 52"/>
            <p:cNvSpPr/>
            <p:nvPr/>
          </p:nvSpPr>
          <p:spPr>
            <a:xfrm>
              <a:off x="12657960" y="4483440"/>
              <a:ext cx="297360" cy="297360"/>
            </a:xfrm>
            <a:prstGeom prst="ellipse">
              <a:avLst/>
            </a:prstGeom>
            <a:solidFill>
              <a:srgbClr val="603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223" name="TextBox 53"/>
            <p:cNvSpPr/>
            <p:nvPr/>
          </p:nvSpPr>
          <p:spPr>
            <a:xfrm>
              <a:off x="1238364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96/55/158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4" name="Овал 54"/>
            <p:cNvSpPr/>
            <p:nvPr/>
          </p:nvSpPr>
          <p:spPr>
            <a:xfrm>
              <a:off x="13193640" y="4483440"/>
              <a:ext cx="297360" cy="297360"/>
            </a:xfrm>
            <a:prstGeom prst="ellipse">
              <a:avLst/>
            </a:prstGeom>
            <a:solidFill>
              <a:srgbClr val="896C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225" name="TextBox 55"/>
            <p:cNvSpPr/>
            <p:nvPr/>
          </p:nvSpPr>
          <p:spPr>
            <a:xfrm>
              <a:off x="1291932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137/108/196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6" name="Овал 56"/>
            <p:cNvSpPr/>
            <p:nvPr/>
          </p:nvSpPr>
          <p:spPr>
            <a:xfrm>
              <a:off x="13764960" y="4483440"/>
              <a:ext cx="297360" cy="297360"/>
            </a:xfrm>
            <a:prstGeom prst="ellipse">
              <a:avLst/>
            </a:prstGeom>
            <a:solidFill>
              <a:srgbClr val="B89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227" name="TextBox 57"/>
            <p:cNvSpPr/>
            <p:nvPr/>
          </p:nvSpPr>
          <p:spPr>
            <a:xfrm>
              <a:off x="1349028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184/158/255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8" name="Овал 58"/>
            <p:cNvSpPr/>
            <p:nvPr/>
          </p:nvSpPr>
          <p:spPr>
            <a:xfrm>
              <a:off x="14323680" y="4483440"/>
              <a:ext cx="297360" cy="297360"/>
            </a:xfrm>
            <a:prstGeom prst="ellipse">
              <a:avLst/>
            </a:prstGeom>
            <a:solidFill>
              <a:srgbClr val="99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229" name="TextBox 59"/>
            <p:cNvSpPr/>
            <p:nvPr/>
          </p:nvSpPr>
          <p:spPr>
            <a:xfrm>
              <a:off x="1404900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153/28/28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30" name="Овал 60"/>
            <p:cNvSpPr/>
            <p:nvPr/>
          </p:nvSpPr>
          <p:spPr>
            <a:xfrm>
              <a:off x="14876640" y="4483440"/>
              <a:ext cx="297360" cy="297360"/>
            </a:xfrm>
            <a:prstGeom prst="ellipse">
              <a:avLst/>
            </a:prstGeom>
            <a:solidFill>
              <a:srgbClr val="DE3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231" name="TextBox 61"/>
            <p:cNvSpPr/>
            <p:nvPr/>
          </p:nvSpPr>
          <p:spPr>
            <a:xfrm>
              <a:off x="1460232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222/49/49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32" name="Овал 62"/>
            <p:cNvSpPr/>
            <p:nvPr/>
          </p:nvSpPr>
          <p:spPr>
            <a:xfrm>
              <a:off x="15435360" y="4483440"/>
              <a:ext cx="297360" cy="297360"/>
            </a:xfrm>
            <a:prstGeom prst="ellipse">
              <a:avLst/>
            </a:prstGeom>
            <a:solidFill>
              <a:srgbClr val="E6B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233" name="TextBox 63"/>
            <p:cNvSpPr/>
            <p:nvPr/>
          </p:nvSpPr>
          <p:spPr>
            <a:xfrm>
              <a:off x="1516068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230/176/168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234" name="TextBox 64"/>
          <p:cNvSpPr/>
          <p:nvPr/>
        </p:nvSpPr>
        <p:spPr>
          <a:xfrm>
            <a:off x="12540960" y="2018520"/>
            <a:ext cx="273924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Разбеленная палитра</a:t>
            </a:r>
            <a:endParaRPr lang="ru-RU" sz="1000" b="0" strike="noStrike" spc="-1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235" name="Группа 65"/>
          <p:cNvGrpSpPr/>
          <p:nvPr/>
        </p:nvGrpSpPr>
        <p:grpSpPr>
          <a:xfrm>
            <a:off x="12383640" y="2326320"/>
            <a:ext cx="3065040" cy="469080"/>
            <a:chOff x="12383640" y="2326320"/>
            <a:chExt cx="3065040" cy="469080"/>
          </a:xfrm>
        </p:grpSpPr>
        <p:sp>
          <p:nvSpPr>
            <p:cNvPr id="236" name="Овал 66"/>
            <p:cNvSpPr/>
            <p:nvPr/>
          </p:nvSpPr>
          <p:spPr>
            <a:xfrm>
              <a:off x="12657960" y="2326320"/>
              <a:ext cx="297360" cy="297360"/>
            </a:xfrm>
            <a:prstGeom prst="ellipse">
              <a:avLst/>
            </a:prstGeom>
            <a:solidFill>
              <a:srgbClr val="DED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237" name="TextBox 67"/>
            <p:cNvSpPr/>
            <p:nvPr/>
          </p:nvSpPr>
          <p:spPr>
            <a:xfrm>
              <a:off x="1238364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217/216/235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38" name="Овал 68"/>
            <p:cNvSpPr/>
            <p:nvPr/>
          </p:nvSpPr>
          <p:spPr>
            <a:xfrm>
              <a:off x="13193640" y="2326320"/>
              <a:ext cx="297360" cy="297360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239" name="TextBox 69"/>
            <p:cNvSpPr/>
            <p:nvPr/>
          </p:nvSpPr>
          <p:spPr>
            <a:xfrm>
              <a:off x="1291932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207/232/255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40" name="Овал 70"/>
            <p:cNvSpPr/>
            <p:nvPr/>
          </p:nvSpPr>
          <p:spPr>
            <a:xfrm>
              <a:off x="13764960" y="2326320"/>
              <a:ext cx="297360" cy="297360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241" name="TextBox 71"/>
            <p:cNvSpPr/>
            <p:nvPr/>
          </p:nvSpPr>
          <p:spPr>
            <a:xfrm>
              <a:off x="1349028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235/235/235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42" name="Овал 72"/>
            <p:cNvSpPr/>
            <p:nvPr/>
          </p:nvSpPr>
          <p:spPr>
            <a:xfrm>
              <a:off x="14323680" y="2326320"/>
              <a:ext cx="297360" cy="297360"/>
            </a:xfrm>
            <a:prstGeom prst="ellipse">
              <a:avLst/>
            </a:prstGeom>
            <a:solidFill>
              <a:srgbClr val="FC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243" name="TextBox 73"/>
            <p:cNvSpPr/>
            <p:nvPr/>
          </p:nvSpPr>
          <p:spPr>
            <a:xfrm>
              <a:off x="1404900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252/223/215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44" name="Овал 74"/>
            <p:cNvSpPr/>
            <p:nvPr/>
          </p:nvSpPr>
          <p:spPr>
            <a:xfrm>
              <a:off x="14876640" y="2326320"/>
              <a:ext cx="297360" cy="297360"/>
            </a:xfrm>
            <a:prstGeom prst="ellipse">
              <a:avLst/>
            </a:prstGeom>
            <a:solidFill>
              <a:srgbClr val="D3F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245" name="TextBox 75"/>
            <p:cNvSpPr/>
            <p:nvPr/>
          </p:nvSpPr>
          <p:spPr>
            <a:xfrm>
              <a:off x="1460232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211/245/226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246" name="TextBox 76"/>
          <p:cNvSpPr/>
          <p:nvPr/>
        </p:nvSpPr>
        <p:spPr>
          <a:xfrm>
            <a:off x="12557880" y="2840040"/>
            <a:ext cx="273924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Палитра для картограмм</a:t>
            </a:r>
            <a:endParaRPr lang="ru-RU" sz="1000" b="0" strike="noStrike" spc="-1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247" name="Группа 77"/>
          <p:cNvGrpSpPr/>
          <p:nvPr/>
        </p:nvGrpSpPr>
        <p:grpSpPr>
          <a:xfrm>
            <a:off x="12383640" y="3147840"/>
            <a:ext cx="3623400" cy="469080"/>
            <a:chOff x="12383640" y="3147840"/>
            <a:chExt cx="3623400" cy="469080"/>
          </a:xfrm>
        </p:grpSpPr>
        <p:sp>
          <p:nvSpPr>
            <p:cNvPr id="248" name="Овал 78"/>
            <p:cNvSpPr/>
            <p:nvPr/>
          </p:nvSpPr>
          <p:spPr>
            <a:xfrm>
              <a:off x="12657960" y="3147840"/>
              <a:ext cx="297360" cy="297360"/>
            </a:xfrm>
            <a:prstGeom prst="ellipse">
              <a:avLst/>
            </a:prstGeom>
            <a:solidFill>
              <a:srgbClr val="363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249" name="TextBox 79"/>
            <p:cNvSpPr/>
            <p:nvPr/>
          </p:nvSpPr>
          <p:spPr>
            <a:xfrm>
              <a:off x="1238364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54/49/148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50" name="Овал 80"/>
            <p:cNvSpPr/>
            <p:nvPr/>
          </p:nvSpPr>
          <p:spPr>
            <a:xfrm>
              <a:off x="13193640" y="3147840"/>
              <a:ext cx="297360" cy="2973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251" name="TextBox 81"/>
            <p:cNvSpPr/>
            <p:nvPr/>
          </p:nvSpPr>
          <p:spPr>
            <a:xfrm>
              <a:off x="1291932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52/1</a:t>
              </a:r>
              <a:r>
                <a:rPr lang="en-US" sz="700" b="0" strike="noStrike" spc="-1">
                  <a:solidFill>
                    <a:srgbClr val="282A2E"/>
                  </a:solidFill>
                  <a:latin typeface="Arial"/>
                </a:rPr>
                <a:t>1</a:t>
              </a: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1/194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52" name="Овал 82"/>
            <p:cNvSpPr/>
            <p:nvPr/>
          </p:nvSpPr>
          <p:spPr>
            <a:xfrm>
              <a:off x="13764960" y="3147840"/>
              <a:ext cx="297360" cy="29736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253" name="TextBox 83"/>
            <p:cNvSpPr/>
            <p:nvPr/>
          </p:nvSpPr>
          <p:spPr>
            <a:xfrm>
              <a:off x="1349028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125/187/252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54" name="Овал 84"/>
            <p:cNvSpPr/>
            <p:nvPr/>
          </p:nvSpPr>
          <p:spPr>
            <a:xfrm>
              <a:off x="14323680" y="3147840"/>
              <a:ext cx="297360" cy="297360"/>
            </a:xfrm>
            <a:prstGeom prst="ellipse">
              <a:avLst/>
            </a:prstGeom>
            <a:solidFill>
              <a:srgbClr val="A9D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255" name="TextBox 85"/>
            <p:cNvSpPr/>
            <p:nvPr/>
          </p:nvSpPr>
          <p:spPr>
            <a:xfrm>
              <a:off x="1404900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169/211/253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56" name="Овал 86"/>
            <p:cNvSpPr/>
            <p:nvPr/>
          </p:nvSpPr>
          <p:spPr>
            <a:xfrm>
              <a:off x="14876640" y="3147840"/>
              <a:ext cx="297360" cy="297360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257" name="TextBox 87"/>
            <p:cNvSpPr/>
            <p:nvPr/>
          </p:nvSpPr>
          <p:spPr>
            <a:xfrm>
              <a:off x="1460232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207/232/255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58" name="Овал 88"/>
            <p:cNvSpPr/>
            <p:nvPr/>
          </p:nvSpPr>
          <p:spPr>
            <a:xfrm>
              <a:off x="15435360" y="3147840"/>
              <a:ext cx="297360" cy="29736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259" name="TextBox 89"/>
            <p:cNvSpPr/>
            <p:nvPr/>
          </p:nvSpPr>
          <p:spPr>
            <a:xfrm>
              <a:off x="1516068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191/191/191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pic>
        <p:nvPicPr>
          <p:cNvPr id="260" name="Рисунок 92"/>
          <p:cNvPicPr/>
          <p:nvPr/>
        </p:nvPicPr>
        <p:blipFill>
          <a:blip r:embed="rId3"/>
          <a:stretch/>
        </p:blipFill>
        <p:spPr>
          <a:xfrm>
            <a:off x="9635040" y="338040"/>
            <a:ext cx="2257200" cy="451440"/>
          </a:xfrm>
          <a:prstGeom prst="rect">
            <a:avLst/>
          </a:prstGeom>
          <a:ln w="0">
            <a:noFill/>
          </a:ln>
        </p:spPr>
      </p:pic>
      <p:sp>
        <p:nvSpPr>
          <p:cNvPr id="261" name="Прямоугольник: скругленные углы 3"/>
          <p:cNvSpPr/>
          <p:nvPr/>
        </p:nvSpPr>
        <p:spPr>
          <a:xfrm>
            <a:off x="0" y="2662560"/>
            <a:ext cx="7512840" cy="1300320"/>
          </a:xfrm>
          <a:prstGeom prst="roundRect">
            <a:avLst>
              <a:gd name="adj" fmla="val 73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</a:endParaRPr>
          </a:p>
        </p:txBody>
      </p:sp>
      <p:grpSp>
        <p:nvGrpSpPr>
          <p:cNvPr id="262" name="Группа 12"/>
          <p:cNvGrpSpPr/>
          <p:nvPr/>
        </p:nvGrpSpPr>
        <p:grpSpPr>
          <a:xfrm>
            <a:off x="663480" y="6396480"/>
            <a:ext cx="12922200" cy="63720"/>
            <a:chOff x="663480" y="6396480"/>
            <a:chExt cx="12922200" cy="63720"/>
          </a:xfrm>
        </p:grpSpPr>
        <p:sp>
          <p:nvSpPr>
            <p:cNvPr id="263" name="object 4"/>
            <p:cNvSpPr/>
            <p:nvPr/>
          </p:nvSpPr>
          <p:spPr>
            <a:xfrm>
              <a:off x="663480" y="6396480"/>
              <a:ext cx="1001520" cy="63720"/>
            </a:xfrm>
            <a:custGeom>
              <a:avLst/>
              <a:gdLst>
                <a:gd name="textAreaLeft" fmla="*/ 0 w 1001520"/>
                <a:gd name="textAreaRight" fmla="*/ 1004760 w 1001520"/>
                <a:gd name="textAreaTop" fmla="*/ 0 h 63720"/>
                <a:gd name="textAreaBottom" fmla="*/ 66960 h 63720"/>
              </a:gdLst>
              <a:ahLst/>
              <a:cxnLst/>
              <a:rect l="textAreaLeft" t="textAreaTop" r="textAreaRight" b="textAreaBottom"/>
              <a:pathLst>
                <a:path w="1143000" h="76200">
                  <a:moveTo>
                    <a:pt x="11430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1143000" y="76200"/>
                  </a:lnTo>
                  <a:lnTo>
                    <a:pt x="1143000" y="0"/>
                  </a:lnTo>
                  <a:close/>
                </a:path>
              </a:pathLst>
            </a:custGeom>
            <a:solidFill>
              <a:srgbClr val="7DBBF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264" name="object 6"/>
            <p:cNvSpPr/>
            <p:nvPr/>
          </p:nvSpPr>
          <p:spPr>
            <a:xfrm>
              <a:off x="1978200" y="6424560"/>
              <a:ext cx="11607480" cy="19080"/>
            </a:xfrm>
            <a:custGeom>
              <a:avLst/>
              <a:gdLst>
                <a:gd name="textAreaLeft" fmla="*/ 0 w 11607480"/>
                <a:gd name="textAreaRight" fmla="*/ 11610720 w 11607480"/>
                <a:gd name="textAreaTop" fmla="*/ 0 h 19080"/>
                <a:gd name="textAreaBottom" fmla="*/ 22320 h 19080"/>
              </a:gdLst>
              <a:ahLst/>
              <a:cxnLst/>
              <a:rect l="textAreaLeft" t="textAreaTop" r="textAreaRight" b="textAreaBottom"/>
              <a:pathLst>
                <a:path w="13210540" h="25400">
                  <a:moveTo>
                    <a:pt x="0" y="25400"/>
                  </a:moveTo>
                  <a:lnTo>
                    <a:pt x="13210476" y="25400"/>
                  </a:lnTo>
                  <a:lnTo>
                    <a:pt x="13210476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7DBBF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265" name="object 5"/>
          <p:cNvSpPr/>
          <p:nvPr/>
        </p:nvSpPr>
        <p:spPr>
          <a:xfrm flipH="1">
            <a:off x="-14040" y="2662560"/>
            <a:ext cx="106920" cy="1300320"/>
          </a:xfrm>
          <a:custGeom>
            <a:avLst/>
            <a:gdLst>
              <a:gd name="textAreaLeft" fmla="*/ -1800 w 106920"/>
              <a:gd name="textAreaRight" fmla="*/ 108360 w 106920"/>
              <a:gd name="textAreaTop" fmla="*/ 0 h 1300320"/>
              <a:gd name="textAreaBottom" fmla="*/ 1303560 h 1300320"/>
            </a:gdLst>
            <a:ahLst/>
            <a:cxnLst/>
            <a:rect l="textAreaLeft" t="textAreaTop" r="textAreaRight" b="textAreaBottom"/>
            <a:pathLst>
              <a:path w="158750" h="1879600">
                <a:moveTo>
                  <a:pt x="158750" y="0"/>
                </a:moveTo>
                <a:lnTo>
                  <a:pt x="0" y="0"/>
                </a:lnTo>
                <a:lnTo>
                  <a:pt x="0" y="1879600"/>
                </a:lnTo>
                <a:lnTo>
                  <a:pt x="158750" y="1879600"/>
                </a:lnTo>
                <a:lnTo>
                  <a:pt x="158750" y="0"/>
                </a:lnTo>
                <a:close/>
              </a:path>
            </a:pathLst>
          </a:custGeom>
          <a:solidFill>
            <a:srgbClr val="7DBBF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Прямоугольник 7"/>
          <p:cNvSpPr/>
          <p:nvPr/>
        </p:nvSpPr>
        <p:spPr>
          <a:xfrm>
            <a:off x="12400920" y="0"/>
            <a:ext cx="3591720" cy="5064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267" name="TextBox 8"/>
          <p:cNvSpPr/>
          <p:nvPr/>
        </p:nvSpPr>
        <p:spPr>
          <a:xfrm>
            <a:off x="12557880" y="5400"/>
            <a:ext cx="186048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Основная палитра</a:t>
            </a:r>
            <a:endParaRPr lang="ru-RU" sz="1000" b="0" strike="noStrike" spc="-1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268" name="Группа 9"/>
          <p:cNvGrpSpPr/>
          <p:nvPr/>
        </p:nvGrpSpPr>
        <p:grpSpPr>
          <a:xfrm>
            <a:off x="12383640" y="313200"/>
            <a:ext cx="2511720" cy="469080"/>
            <a:chOff x="12383640" y="313200"/>
            <a:chExt cx="2511720" cy="469080"/>
          </a:xfrm>
        </p:grpSpPr>
        <p:sp>
          <p:nvSpPr>
            <p:cNvPr id="269" name="Овал 10"/>
            <p:cNvSpPr/>
            <p:nvPr/>
          </p:nvSpPr>
          <p:spPr>
            <a:xfrm>
              <a:off x="12657960" y="313200"/>
              <a:ext cx="297360" cy="2973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270" name="TextBox 11"/>
            <p:cNvSpPr/>
            <p:nvPr/>
          </p:nvSpPr>
          <p:spPr>
            <a:xfrm>
              <a:off x="12383640" y="5860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US" sz="700" b="0" strike="noStrike" spc="-1">
                  <a:solidFill>
                    <a:srgbClr val="282A2E"/>
                  </a:solidFill>
                  <a:latin typeface="Arial"/>
                </a:rPr>
                <a:t>54</a:t>
              </a: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/</a:t>
              </a:r>
              <a:r>
                <a:rPr lang="en-US" sz="700" b="0" strike="noStrike" spc="-1">
                  <a:solidFill>
                    <a:srgbClr val="282A2E"/>
                  </a:solidFill>
                  <a:latin typeface="Arial"/>
                </a:rPr>
                <a:t>4</a:t>
              </a: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9/</a:t>
              </a:r>
              <a:r>
                <a:rPr lang="en-US" sz="700" b="0" strike="noStrike" spc="-1">
                  <a:solidFill>
                    <a:srgbClr val="282A2E"/>
                  </a:solidFill>
                  <a:latin typeface="Arial"/>
                </a:rPr>
                <a:t>148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71" name="Овал 12"/>
            <p:cNvSpPr/>
            <p:nvPr/>
          </p:nvSpPr>
          <p:spPr>
            <a:xfrm>
              <a:off x="13193640" y="313200"/>
              <a:ext cx="297360" cy="297360"/>
            </a:xfrm>
            <a:prstGeom prst="ellipse">
              <a:avLst/>
            </a:prstGeom>
            <a:solidFill>
              <a:srgbClr val="7DBB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272" name="TextBox 13"/>
            <p:cNvSpPr/>
            <p:nvPr/>
          </p:nvSpPr>
          <p:spPr>
            <a:xfrm>
              <a:off x="12919320" y="5860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125/187/252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73" name="Овал 14"/>
            <p:cNvSpPr/>
            <p:nvPr/>
          </p:nvSpPr>
          <p:spPr>
            <a:xfrm>
              <a:off x="13764960" y="313200"/>
              <a:ext cx="297360" cy="2973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274" name="TextBox 15"/>
            <p:cNvSpPr/>
            <p:nvPr/>
          </p:nvSpPr>
          <p:spPr>
            <a:xfrm>
              <a:off x="13490280" y="5860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40/42/46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75" name="Овал 16"/>
            <p:cNvSpPr/>
            <p:nvPr/>
          </p:nvSpPr>
          <p:spPr>
            <a:xfrm>
              <a:off x="14323680" y="313200"/>
              <a:ext cx="297360" cy="29736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276" name="TextBox 17"/>
            <p:cNvSpPr/>
            <p:nvPr/>
          </p:nvSpPr>
          <p:spPr>
            <a:xfrm>
              <a:off x="14049000" y="5860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255/255/255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277" name="TextBox 18"/>
          <p:cNvSpPr/>
          <p:nvPr/>
        </p:nvSpPr>
        <p:spPr>
          <a:xfrm>
            <a:off x="12557880" y="785520"/>
            <a:ext cx="186048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Расширенная палитра</a:t>
            </a:r>
            <a:endParaRPr lang="ru-RU" sz="1000" b="0" strike="noStrike" spc="-1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278" name="Группа 19"/>
          <p:cNvGrpSpPr/>
          <p:nvPr/>
        </p:nvGrpSpPr>
        <p:grpSpPr>
          <a:xfrm>
            <a:off x="12383640" y="1093320"/>
            <a:ext cx="3623400" cy="947160"/>
            <a:chOff x="12383640" y="1093320"/>
            <a:chExt cx="3623400" cy="947160"/>
          </a:xfrm>
        </p:grpSpPr>
        <p:sp>
          <p:nvSpPr>
            <p:cNvPr id="279" name="Овал 20"/>
            <p:cNvSpPr/>
            <p:nvPr/>
          </p:nvSpPr>
          <p:spPr>
            <a:xfrm>
              <a:off x="12657960" y="1093320"/>
              <a:ext cx="297360" cy="2973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280" name="TextBox 21"/>
            <p:cNvSpPr/>
            <p:nvPr/>
          </p:nvSpPr>
          <p:spPr>
            <a:xfrm>
              <a:off x="1238364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52/111/194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81" name="Овал 22"/>
            <p:cNvSpPr/>
            <p:nvPr/>
          </p:nvSpPr>
          <p:spPr>
            <a:xfrm>
              <a:off x="13193640" y="1093320"/>
              <a:ext cx="297360" cy="297360"/>
            </a:xfrm>
            <a:prstGeom prst="ellipse">
              <a:avLst/>
            </a:prstGeom>
            <a:solidFill>
              <a:srgbClr val="8383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282" name="TextBox 23"/>
            <p:cNvSpPr/>
            <p:nvPr/>
          </p:nvSpPr>
          <p:spPr>
            <a:xfrm>
              <a:off x="1291932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131/131/131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83" name="Овал 24"/>
            <p:cNvSpPr/>
            <p:nvPr/>
          </p:nvSpPr>
          <p:spPr>
            <a:xfrm>
              <a:off x="13764960" y="1093320"/>
              <a:ext cx="297360" cy="29736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284" name="TextBox 25"/>
            <p:cNvSpPr/>
            <p:nvPr/>
          </p:nvSpPr>
          <p:spPr>
            <a:xfrm>
              <a:off x="1349028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191/191/191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85" name="Овал 26"/>
            <p:cNvSpPr/>
            <p:nvPr/>
          </p:nvSpPr>
          <p:spPr>
            <a:xfrm>
              <a:off x="14323680" y="1093320"/>
              <a:ext cx="297360" cy="297360"/>
            </a:xfrm>
            <a:prstGeom prst="ellipse">
              <a:avLst/>
            </a:prstGeom>
            <a:solidFill>
              <a:srgbClr val="E36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286" name="TextBox 27"/>
            <p:cNvSpPr/>
            <p:nvPr/>
          </p:nvSpPr>
          <p:spPr>
            <a:xfrm>
              <a:off x="1404900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227/104/70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87" name="Овал 28"/>
            <p:cNvSpPr/>
            <p:nvPr/>
          </p:nvSpPr>
          <p:spPr>
            <a:xfrm>
              <a:off x="14876640" y="1093320"/>
              <a:ext cx="297360" cy="297360"/>
            </a:xfrm>
            <a:prstGeom prst="ellipse">
              <a:avLst/>
            </a:prstGeom>
            <a:solidFill>
              <a:srgbClr val="FFA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288" name="TextBox 29"/>
            <p:cNvSpPr/>
            <p:nvPr/>
          </p:nvSpPr>
          <p:spPr>
            <a:xfrm>
              <a:off x="1460232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255/169/112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89" name="Овал 30"/>
            <p:cNvSpPr/>
            <p:nvPr/>
          </p:nvSpPr>
          <p:spPr>
            <a:xfrm>
              <a:off x="15435360" y="1093320"/>
              <a:ext cx="297360" cy="297360"/>
            </a:xfrm>
            <a:prstGeom prst="ellipse">
              <a:avLst/>
            </a:prstGeom>
            <a:solidFill>
              <a:srgbClr val="FFD7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290" name="TextBox 31"/>
            <p:cNvSpPr/>
            <p:nvPr/>
          </p:nvSpPr>
          <p:spPr>
            <a:xfrm>
              <a:off x="1516068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255/215/172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91" name="Овал 32"/>
            <p:cNvSpPr/>
            <p:nvPr/>
          </p:nvSpPr>
          <p:spPr>
            <a:xfrm>
              <a:off x="12657960" y="1571400"/>
              <a:ext cx="297360" cy="297360"/>
            </a:xfrm>
            <a:prstGeom prst="ellipse">
              <a:avLst/>
            </a:prstGeom>
            <a:solidFill>
              <a:srgbClr val="578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292" name="TextBox 33"/>
            <p:cNvSpPr/>
            <p:nvPr/>
          </p:nvSpPr>
          <p:spPr>
            <a:xfrm>
              <a:off x="12383640" y="18442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87/140/123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93" name="Овал 34"/>
            <p:cNvSpPr/>
            <p:nvPr/>
          </p:nvSpPr>
          <p:spPr>
            <a:xfrm>
              <a:off x="13193640" y="1571400"/>
              <a:ext cx="297360" cy="297360"/>
            </a:xfrm>
            <a:prstGeom prst="ellipse">
              <a:avLst/>
            </a:prstGeom>
            <a:solidFill>
              <a:srgbClr val="46A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294" name="TextBox 35"/>
            <p:cNvSpPr/>
            <p:nvPr/>
          </p:nvSpPr>
          <p:spPr>
            <a:xfrm>
              <a:off x="12919320" y="18442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70/170/152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95" name="Овал 36"/>
            <p:cNvSpPr/>
            <p:nvPr/>
          </p:nvSpPr>
          <p:spPr>
            <a:xfrm>
              <a:off x="13764960" y="1571400"/>
              <a:ext cx="297360" cy="297360"/>
            </a:xfrm>
            <a:prstGeom prst="ellipse">
              <a:avLst/>
            </a:prstGeom>
            <a:solidFill>
              <a:srgbClr val="A1D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296" name="TextBox 37"/>
            <p:cNvSpPr/>
            <p:nvPr/>
          </p:nvSpPr>
          <p:spPr>
            <a:xfrm>
              <a:off x="13490280" y="18442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161/220/188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297" name="TextBox 38"/>
          <p:cNvSpPr/>
          <p:nvPr/>
        </p:nvSpPr>
        <p:spPr>
          <a:xfrm>
            <a:off x="12540960" y="3656160"/>
            <a:ext cx="273924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Дополнительная расширенная палитра</a:t>
            </a:r>
            <a:endParaRPr lang="ru-RU" sz="1000" b="0" strike="noStrike" spc="-1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298" name="Группа 39"/>
          <p:cNvGrpSpPr/>
          <p:nvPr/>
        </p:nvGrpSpPr>
        <p:grpSpPr>
          <a:xfrm>
            <a:off x="12383640" y="3963960"/>
            <a:ext cx="3623400" cy="988560"/>
            <a:chOff x="12383640" y="3963960"/>
            <a:chExt cx="3623400" cy="988560"/>
          </a:xfrm>
        </p:grpSpPr>
        <p:sp>
          <p:nvSpPr>
            <p:cNvPr id="299" name="Овал 40"/>
            <p:cNvSpPr/>
            <p:nvPr/>
          </p:nvSpPr>
          <p:spPr>
            <a:xfrm>
              <a:off x="12657960" y="3963960"/>
              <a:ext cx="297360" cy="297360"/>
            </a:xfrm>
            <a:prstGeom prst="ellipse">
              <a:avLst/>
            </a:prstGeom>
            <a:solidFill>
              <a:srgbClr val="9C36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300" name="TextBox 41"/>
            <p:cNvSpPr/>
            <p:nvPr/>
          </p:nvSpPr>
          <p:spPr>
            <a:xfrm>
              <a:off x="1238364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156/54/103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01" name="Овал 42"/>
            <p:cNvSpPr/>
            <p:nvPr/>
          </p:nvSpPr>
          <p:spPr>
            <a:xfrm>
              <a:off x="13193640" y="3963960"/>
              <a:ext cx="297360" cy="297360"/>
            </a:xfrm>
            <a:prstGeom prst="ellipse">
              <a:avLst/>
            </a:prstGeom>
            <a:solidFill>
              <a:srgbClr val="AC6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302" name="TextBox 43"/>
            <p:cNvSpPr/>
            <p:nvPr/>
          </p:nvSpPr>
          <p:spPr>
            <a:xfrm>
              <a:off x="1291932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172/98/120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03" name="Овал 44"/>
            <p:cNvSpPr/>
            <p:nvPr/>
          </p:nvSpPr>
          <p:spPr>
            <a:xfrm>
              <a:off x="13764960" y="3963960"/>
              <a:ext cx="297360" cy="297360"/>
            </a:xfrm>
            <a:prstGeom prst="ellipse">
              <a:avLst/>
            </a:prstGeom>
            <a:solidFill>
              <a:srgbClr val="D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304" name="TextBox 45"/>
            <p:cNvSpPr/>
            <p:nvPr/>
          </p:nvSpPr>
          <p:spPr>
            <a:xfrm>
              <a:off x="1349028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208/139/164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05" name="Овал 46"/>
            <p:cNvSpPr/>
            <p:nvPr/>
          </p:nvSpPr>
          <p:spPr>
            <a:xfrm>
              <a:off x="14323680" y="3963960"/>
              <a:ext cx="297360" cy="297360"/>
            </a:xfrm>
            <a:prstGeom prst="ellipse">
              <a:avLst/>
            </a:prstGeom>
            <a:solidFill>
              <a:srgbClr val="DECC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306" name="TextBox 47"/>
            <p:cNvSpPr/>
            <p:nvPr/>
          </p:nvSpPr>
          <p:spPr>
            <a:xfrm>
              <a:off x="1404900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222/204/8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07" name="Овал 48"/>
            <p:cNvSpPr/>
            <p:nvPr/>
          </p:nvSpPr>
          <p:spPr>
            <a:xfrm>
              <a:off x="14876640" y="3963960"/>
              <a:ext cx="297360" cy="297360"/>
            </a:xfrm>
            <a:prstGeom prst="ellipse">
              <a:avLst/>
            </a:prstGeom>
            <a:solidFill>
              <a:srgbClr val="D0D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308" name="TextBox 49"/>
            <p:cNvSpPr/>
            <p:nvPr/>
          </p:nvSpPr>
          <p:spPr>
            <a:xfrm>
              <a:off x="1460232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208/222/84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09" name="Овал 50"/>
            <p:cNvSpPr/>
            <p:nvPr/>
          </p:nvSpPr>
          <p:spPr>
            <a:xfrm>
              <a:off x="15435360" y="3963960"/>
              <a:ext cx="297360" cy="297360"/>
            </a:xfrm>
            <a:prstGeom prst="ellipse">
              <a:avLst/>
            </a:prstGeom>
            <a:solidFill>
              <a:srgbClr val="E6ED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310" name="TextBox 51"/>
            <p:cNvSpPr/>
            <p:nvPr/>
          </p:nvSpPr>
          <p:spPr>
            <a:xfrm>
              <a:off x="1516068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230/237/133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11" name="Овал 52"/>
            <p:cNvSpPr/>
            <p:nvPr/>
          </p:nvSpPr>
          <p:spPr>
            <a:xfrm>
              <a:off x="12657960" y="4483440"/>
              <a:ext cx="297360" cy="297360"/>
            </a:xfrm>
            <a:prstGeom prst="ellipse">
              <a:avLst/>
            </a:prstGeom>
            <a:solidFill>
              <a:srgbClr val="603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312" name="TextBox 53"/>
            <p:cNvSpPr/>
            <p:nvPr/>
          </p:nvSpPr>
          <p:spPr>
            <a:xfrm>
              <a:off x="1238364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96/55/158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13" name="Овал 54"/>
            <p:cNvSpPr/>
            <p:nvPr/>
          </p:nvSpPr>
          <p:spPr>
            <a:xfrm>
              <a:off x="13193640" y="4483440"/>
              <a:ext cx="297360" cy="297360"/>
            </a:xfrm>
            <a:prstGeom prst="ellipse">
              <a:avLst/>
            </a:prstGeom>
            <a:solidFill>
              <a:srgbClr val="896C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314" name="TextBox 55"/>
            <p:cNvSpPr/>
            <p:nvPr/>
          </p:nvSpPr>
          <p:spPr>
            <a:xfrm>
              <a:off x="1291932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137/108/196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15" name="Овал 56"/>
            <p:cNvSpPr/>
            <p:nvPr/>
          </p:nvSpPr>
          <p:spPr>
            <a:xfrm>
              <a:off x="13764960" y="4483440"/>
              <a:ext cx="297360" cy="297360"/>
            </a:xfrm>
            <a:prstGeom prst="ellipse">
              <a:avLst/>
            </a:prstGeom>
            <a:solidFill>
              <a:srgbClr val="B89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316" name="TextBox 57"/>
            <p:cNvSpPr/>
            <p:nvPr/>
          </p:nvSpPr>
          <p:spPr>
            <a:xfrm>
              <a:off x="1349028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184/158/255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17" name="Овал 58"/>
            <p:cNvSpPr/>
            <p:nvPr/>
          </p:nvSpPr>
          <p:spPr>
            <a:xfrm>
              <a:off x="14323680" y="4483440"/>
              <a:ext cx="297360" cy="297360"/>
            </a:xfrm>
            <a:prstGeom prst="ellipse">
              <a:avLst/>
            </a:prstGeom>
            <a:solidFill>
              <a:srgbClr val="99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318" name="TextBox 59"/>
            <p:cNvSpPr/>
            <p:nvPr/>
          </p:nvSpPr>
          <p:spPr>
            <a:xfrm>
              <a:off x="1404900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153/28/28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19" name="Овал 60"/>
            <p:cNvSpPr/>
            <p:nvPr/>
          </p:nvSpPr>
          <p:spPr>
            <a:xfrm>
              <a:off x="14876640" y="4483440"/>
              <a:ext cx="297360" cy="297360"/>
            </a:xfrm>
            <a:prstGeom prst="ellipse">
              <a:avLst/>
            </a:prstGeom>
            <a:solidFill>
              <a:srgbClr val="DE3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320" name="TextBox 61"/>
            <p:cNvSpPr/>
            <p:nvPr/>
          </p:nvSpPr>
          <p:spPr>
            <a:xfrm>
              <a:off x="1460232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222/49/49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21" name="Овал 62"/>
            <p:cNvSpPr/>
            <p:nvPr/>
          </p:nvSpPr>
          <p:spPr>
            <a:xfrm>
              <a:off x="15435360" y="4483440"/>
              <a:ext cx="297360" cy="297360"/>
            </a:xfrm>
            <a:prstGeom prst="ellipse">
              <a:avLst/>
            </a:prstGeom>
            <a:solidFill>
              <a:srgbClr val="E6B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322" name="TextBox 63"/>
            <p:cNvSpPr/>
            <p:nvPr/>
          </p:nvSpPr>
          <p:spPr>
            <a:xfrm>
              <a:off x="1516068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230/176/168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323" name="TextBox 64"/>
          <p:cNvSpPr/>
          <p:nvPr/>
        </p:nvSpPr>
        <p:spPr>
          <a:xfrm>
            <a:off x="12540960" y="2018520"/>
            <a:ext cx="273924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Разбеленная палитра</a:t>
            </a:r>
            <a:endParaRPr lang="ru-RU" sz="1000" b="0" strike="noStrike" spc="-1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324" name="Группа 65"/>
          <p:cNvGrpSpPr/>
          <p:nvPr/>
        </p:nvGrpSpPr>
        <p:grpSpPr>
          <a:xfrm>
            <a:off x="12383640" y="2326320"/>
            <a:ext cx="3065040" cy="469080"/>
            <a:chOff x="12383640" y="2326320"/>
            <a:chExt cx="3065040" cy="469080"/>
          </a:xfrm>
        </p:grpSpPr>
        <p:sp>
          <p:nvSpPr>
            <p:cNvPr id="325" name="Овал 66"/>
            <p:cNvSpPr/>
            <p:nvPr/>
          </p:nvSpPr>
          <p:spPr>
            <a:xfrm>
              <a:off x="12657960" y="2326320"/>
              <a:ext cx="297360" cy="297360"/>
            </a:xfrm>
            <a:prstGeom prst="ellipse">
              <a:avLst/>
            </a:prstGeom>
            <a:solidFill>
              <a:srgbClr val="DED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326" name="TextBox 67"/>
            <p:cNvSpPr/>
            <p:nvPr/>
          </p:nvSpPr>
          <p:spPr>
            <a:xfrm>
              <a:off x="1238364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217/216/235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27" name="Овал 68"/>
            <p:cNvSpPr/>
            <p:nvPr/>
          </p:nvSpPr>
          <p:spPr>
            <a:xfrm>
              <a:off x="13193640" y="2326320"/>
              <a:ext cx="297360" cy="297360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328" name="TextBox 69"/>
            <p:cNvSpPr/>
            <p:nvPr/>
          </p:nvSpPr>
          <p:spPr>
            <a:xfrm>
              <a:off x="1291932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207/232/255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29" name="Овал 70"/>
            <p:cNvSpPr/>
            <p:nvPr/>
          </p:nvSpPr>
          <p:spPr>
            <a:xfrm>
              <a:off x="13764960" y="2326320"/>
              <a:ext cx="297360" cy="297360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330" name="TextBox 71"/>
            <p:cNvSpPr/>
            <p:nvPr/>
          </p:nvSpPr>
          <p:spPr>
            <a:xfrm>
              <a:off x="1349028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235/235/235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31" name="Овал 72"/>
            <p:cNvSpPr/>
            <p:nvPr/>
          </p:nvSpPr>
          <p:spPr>
            <a:xfrm>
              <a:off x="14323680" y="2326320"/>
              <a:ext cx="297360" cy="297360"/>
            </a:xfrm>
            <a:prstGeom prst="ellipse">
              <a:avLst/>
            </a:prstGeom>
            <a:solidFill>
              <a:srgbClr val="FC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332" name="TextBox 73"/>
            <p:cNvSpPr/>
            <p:nvPr/>
          </p:nvSpPr>
          <p:spPr>
            <a:xfrm>
              <a:off x="1404900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252/223/215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33" name="Овал 74"/>
            <p:cNvSpPr/>
            <p:nvPr/>
          </p:nvSpPr>
          <p:spPr>
            <a:xfrm>
              <a:off x="14876640" y="2326320"/>
              <a:ext cx="297360" cy="297360"/>
            </a:xfrm>
            <a:prstGeom prst="ellipse">
              <a:avLst/>
            </a:prstGeom>
            <a:solidFill>
              <a:srgbClr val="D3F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334" name="TextBox 75"/>
            <p:cNvSpPr/>
            <p:nvPr/>
          </p:nvSpPr>
          <p:spPr>
            <a:xfrm>
              <a:off x="1460232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211/245/226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335" name="TextBox 76"/>
          <p:cNvSpPr/>
          <p:nvPr/>
        </p:nvSpPr>
        <p:spPr>
          <a:xfrm>
            <a:off x="12557880" y="2840040"/>
            <a:ext cx="273924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Палитра для картограмм</a:t>
            </a:r>
            <a:endParaRPr lang="ru-RU" sz="1000" b="0" strike="noStrike" spc="-1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336" name="Группа 77"/>
          <p:cNvGrpSpPr/>
          <p:nvPr/>
        </p:nvGrpSpPr>
        <p:grpSpPr>
          <a:xfrm>
            <a:off x="12383640" y="3147840"/>
            <a:ext cx="3623400" cy="469080"/>
            <a:chOff x="12383640" y="3147840"/>
            <a:chExt cx="3623400" cy="469080"/>
          </a:xfrm>
        </p:grpSpPr>
        <p:sp>
          <p:nvSpPr>
            <p:cNvPr id="337" name="Овал 78"/>
            <p:cNvSpPr/>
            <p:nvPr/>
          </p:nvSpPr>
          <p:spPr>
            <a:xfrm>
              <a:off x="12657960" y="3147840"/>
              <a:ext cx="297360" cy="297360"/>
            </a:xfrm>
            <a:prstGeom prst="ellipse">
              <a:avLst/>
            </a:prstGeom>
            <a:solidFill>
              <a:srgbClr val="363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338" name="TextBox 79"/>
            <p:cNvSpPr/>
            <p:nvPr/>
          </p:nvSpPr>
          <p:spPr>
            <a:xfrm>
              <a:off x="1238364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54/49/148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39" name="Овал 80"/>
            <p:cNvSpPr/>
            <p:nvPr/>
          </p:nvSpPr>
          <p:spPr>
            <a:xfrm>
              <a:off x="13193640" y="3147840"/>
              <a:ext cx="297360" cy="2973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340" name="TextBox 81"/>
            <p:cNvSpPr/>
            <p:nvPr/>
          </p:nvSpPr>
          <p:spPr>
            <a:xfrm>
              <a:off x="1291932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52/1</a:t>
              </a:r>
              <a:r>
                <a:rPr lang="en-US" sz="700" b="0" strike="noStrike" spc="-1">
                  <a:solidFill>
                    <a:srgbClr val="282A2E"/>
                  </a:solidFill>
                  <a:latin typeface="Arial"/>
                </a:rPr>
                <a:t>1</a:t>
              </a: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1/194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41" name="Овал 82"/>
            <p:cNvSpPr/>
            <p:nvPr/>
          </p:nvSpPr>
          <p:spPr>
            <a:xfrm>
              <a:off x="13764960" y="3147840"/>
              <a:ext cx="297360" cy="29736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342" name="TextBox 83"/>
            <p:cNvSpPr/>
            <p:nvPr/>
          </p:nvSpPr>
          <p:spPr>
            <a:xfrm>
              <a:off x="1349028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125/187/252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43" name="Овал 84"/>
            <p:cNvSpPr/>
            <p:nvPr/>
          </p:nvSpPr>
          <p:spPr>
            <a:xfrm>
              <a:off x="14323680" y="3147840"/>
              <a:ext cx="297360" cy="297360"/>
            </a:xfrm>
            <a:prstGeom prst="ellipse">
              <a:avLst/>
            </a:prstGeom>
            <a:solidFill>
              <a:srgbClr val="A9D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344" name="TextBox 85"/>
            <p:cNvSpPr/>
            <p:nvPr/>
          </p:nvSpPr>
          <p:spPr>
            <a:xfrm>
              <a:off x="1404900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169/211/253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45" name="Овал 86"/>
            <p:cNvSpPr/>
            <p:nvPr/>
          </p:nvSpPr>
          <p:spPr>
            <a:xfrm>
              <a:off x="14876640" y="3147840"/>
              <a:ext cx="297360" cy="297360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346" name="TextBox 87"/>
            <p:cNvSpPr/>
            <p:nvPr/>
          </p:nvSpPr>
          <p:spPr>
            <a:xfrm>
              <a:off x="1460232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207/232/255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47" name="Овал 88"/>
            <p:cNvSpPr/>
            <p:nvPr/>
          </p:nvSpPr>
          <p:spPr>
            <a:xfrm>
              <a:off x="15435360" y="3147840"/>
              <a:ext cx="297360" cy="29736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348" name="TextBox 89"/>
            <p:cNvSpPr/>
            <p:nvPr/>
          </p:nvSpPr>
          <p:spPr>
            <a:xfrm>
              <a:off x="1516068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191/191/191</a:t>
              </a:r>
              <a:endParaRPr lang="ru-RU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pic>
        <p:nvPicPr>
          <p:cNvPr id="349" name="Рисунок 92"/>
          <p:cNvPicPr/>
          <p:nvPr/>
        </p:nvPicPr>
        <p:blipFill>
          <a:blip r:embed="rId3"/>
          <a:stretch/>
        </p:blipFill>
        <p:spPr>
          <a:xfrm>
            <a:off x="9635040" y="338040"/>
            <a:ext cx="2257200" cy="451440"/>
          </a:xfrm>
          <a:prstGeom prst="rect">
            <a:avLst/>
          </a:prstGeom>
          <a:ln w="0">
            <a:noFill/>
          </a:ln>
        </p:spPr>
      </p:pic>
      <p:grpSp>
        <p:nvGrpSpPr>
          <p:cNvPr id="350" name="Группа 12"/>
          <p:cNvGrpSpPr/>
          <p:nvPr/>
        </p:nvGrpSpPr>
        <p:grpSpPr>
          <a:xfrm>
            <a:off x="663480" y="6396480"/>
            <a:ext cx="12922200" cy="63720"/>
            <a:chOff x="663480" y="6396480"/>
            <a:chExt cx="12922200" cy="63720"/>
          </a:xfrm>
        </p:grpSpPr>
        <p:sp>
          <p:nvSpPr>
            <p:cNvPr id="351" name="object 4"/>
            <p:cNvSpPr/>
            <p:nvPr/>
          </p:nvSpPr>
          <p:spPr>
            <a:xfrm>
              <a:off x="663480" y="6396480"/>
              <a:ext cx="1001520" cy="63720"/>
            </a:xfrm>
            <a:custGeom>
              <a:avLst/>
              <a:gdLst>
                <a:gd name="textAreaLeft" fmla="*/ 0 w 1001520"/>
                <a:gd name="textAreaRight" fmla="*/ 1004760 w 1001520"/>
                <a:gd name="textAreaTop" fmla="*/ 0 h 63720"/>
                <a:gd name="textAreaBottom" fmla="*/ 66960 h 63720"/>
              </a:gdLst>
              <a:ahLst/>
              <a:cxnLst/>
              <a:rect l="textAreaLeft" t="textAreaTop" r="textAreaRight" b="textAreaBottom"/>
              <a:pathLst>
                <a:path w="1143000" h="76200">
                  <a:moveTo>
                    <a:pt x="11430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1143000" y="76200"/>
                  </a:lnTo>
                  <a:lnTo>
                    <a:pt x="1143000" y="0"/>
                  </a:lnTo>
                  <a:close/>
                </a:path>
              </a:pathLst>
            </a:custGeom>
            <a:solidFill>
              <a:srgbClr val="7DBBF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52" name="object 6"/>
            <p:cNvSpPr/>
            <p:nvPr/>
          </p:nvSpPr>
          <p:spPr>
            <a:xfrm>
              <a:off x="1978200" y="6424560"/>
              <a:ext cx="11607480" cy="19080"/>
            </a:xfrm>
            <a:custGeom>
              <a:avLst/>
              <a:gdLst>
                <a:gd name="textAreaLeft" fmla="*/ 0 w 11607480"/>
                <a:gd name="textAreaRight" fmla="*/ 11610720 w 11607480"/>
                <a:gd name="textAreaTop" fmla="*/ 0 h 19080"/>
                <a:gd name="textAreaBottom" fmla="*/ 22320 h 19080"/>
              </a:gdLst>
              <a:ahLst/>
              <a:cxnLst/>
              <a:rect l="textAreaLeft" t="textAreaTop" r="textAreaRight" b="textAreaBottom"/>
              <a:pathLst>
                <a:path w="13210540" h="25400">
                  <a:moveTo>
                    <a:pt x="0" y="25400"/>
                  </a:moveTo>
                  <a:lnTo>
                    <a:pt x="13210476" y="25400"/>
                  </a:lnTo>
                  <a:lnTo>
                    <a:pt x="13210476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7DBBF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353" name="Прямоугольник: скругленные углы 1"/>
          <p:cNvSpPr/>
          <p:nvPr/>
        </p:nvSpPr>
        <p:spPr>
          <a:xfrm>
            <a:off x="0" y="2662560"/>
            <a:ext cx="7512840" cy="1300320"/>
          </a:xfrm>
          <a:prstGeom prst="roundRect">
            <a:avLst>
              <a:gd name="adj" fmla="val 73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354" name="object 5"/>
          <p:cNvSpPr/>
          <p:nvPr/>
        </p:nvSpPr>
        <p:spPr>
          <a:xfrm flipH="1">
            <a:off x="-14040" y="2662560"/>
            <a:ext cx="106920" cy="1300320"/>
          </a:xfrm>
          <a:custGeom>
            <a:avLst/>
            <a:gdLst>
              <a:gd name="textAreaLeft" fmla="*/ -1800 w 106920"/>
              <a:gd name="textAreaRight" fmla="*/ 108360 w 106920"/>
              <a:gd name="textAreaTop" fmla="*/ 0 h 1300320"/>
              <a:gd name="textAreaBottom" fmla="*/ 1303560 h 1300320"/>
            </a:gdLst>
            <a:ahLst/>
            <a:cxnLst/>
            <a:rect l="textAreaLeft" t="textAreaTop" r="textAreaRight" b="textAreaBottom"/>
            <a:pathLst>
              <a:path w="158750" h="1879600">
                <a:moveTo>
                  <a:pt x="158750" y="0"/>
                </a:moveTo>
                <a:lnTo>
                  <a:pt x="0" y="0"/>
                </a:lnTo>
                <a:lnTo>
                  <a:pt x="0" y="1879600"/>
                </a:lnTo>
                <a:lnTo>
                  <a:pt x="158750" y="1879600"/>
                </a:lnTo>
                <a:lnTo>
                  <a:pt x="158750" y="0"/>
                </a:lnTo>
                <a:close/>
              </a:path>
            </a:pathLst>
          </a:custGeom>
          <a:solidFill>
            <a:srgbClr val="7DBBF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Прямоугольник 1"/>
          <p:cNvSpPr/>
          <p:nvPr/>
        </p:nvSpPr>
        <p:spPr>
          <a:xfrm>
            <a:off x="12400920" y="0"/>
            <a:ext cx="3591720" cy="5064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356" name="TextBox 2"/>
          <p:cNvSpPr/>
          <p:nvPr/>
        </p:nvSpPr>
        <p:spPr>
          <a:xfrm>
            <a:off x="12557880" y="5400"/>
            <a:ext cx="186048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Основная палитра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57" name="Группа 3"/>
          <p:cNvGrpSpPr/>
          <p:nvPr/>
        </p:nvGrpSpPr>
        <p:grpSpPr>
          <a:xfrm>
            <a:off x="12383640" y="313200"/>
            <a:ext cx="2511720" cy="469080"/>
            <a:chOff x="12383640" y="313200"/>
            <a:chExt cx="2511720" cy="469080"/>
          </a:xfrm>
        </p:grpSpPr>
        <p:sp>
          <p:nvSpPr>
            <p:cNvPr id="358" name="Овал 4"/>
            <p:cNvSpPr/>
            <p:nvPr/>
          </p:nvSpPr>
          <p:spPr>
            <a:xfrm>
              <a:off x="12657960" y="313200"/>
              <a:ext cx="297360" cy="2973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359" name="TextBox 5"/>
            <p:cNvSpPr/>
            <p:nvPr/>
          </p:nvSpPr>
          <p:spPr>
            <a:xfrm>
              <a:off x="12383640" y="5860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US" sz="700" b="0" strike="noStrike" spc="-1">
                  <a:solidFill>
                    <a:srgbClr val="282A2E"/>
                  </a:solidFill>
                  <a:latin typeface="Arial"/>
                </a:rPr>
                <a:t>54</a:t>
              </a: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/</a:t>
              </a:r>
              <a:r>
                <a:rPr lang="en-US" sz="700" b="0" strike="noStrike" spc="-1">
                  <a:solidFill>
                    <a:srgbClr val="282A2E"/>
                  </a:solidFill>
                  <a:latin typeface="Arial"/>
                </a:rPr>
                <a:t>4</a:t>
              </a: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9/</a:t>
              </a:r>
              <a:r>
                <a:rPr lang="en-US" sz="700" b="0" strike="noStrike" spc="-1">
                  <a:solidFill>
                    <a:srgbClr val="282A2E"/>
                  </a:solidFill>
                  <a:latin typeface="Arial"/>
                </a:rPr>
                <a:t>148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0" name="Овал 6"/>
            <p:cNvSpPr/>
            <p:nvPr/>
          </p:nvSpPr>
          <p:spPr>
            <a:xfrm>
              <a:off x="13193640" y="313200"/>
              <a:ext cx="297360" cy="297360"/>
            </a:xfrm>
            <a:prstGeom prst="ellipse">
              <a:avLst/>
            </a:prstGeom>
            <a:solidFill>
              <a:srgbClr val="7DBB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361" name="TextBox 8"/>
            <p:cNvSpPr/>
            <p:nvPr/>
          </p:nvSpPr>
          <p:spPr>
            <a:xfrm>
              <a:off x="12919320" y="5860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125/187/252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2" name="Овал 9"/>
            <p:cNvSpPr/>
            <p:nvPr/>
          </p:nvSpPr>
          <p:spPr>
            <a:xfrm>
              <a:off x="13764960" y="313200"/>
              <a:ext cx="297360" cy="2973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363" name="TextBox 10"/>
            <p:cNvSpPr/>
            <p:nvPr/>
          </p:nvSpPr>
          <p:spPr>
            <a:xfrm>
              <a:off x="13490280" y="5860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40/42/46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4" name="Овал 11"/>
            <p:cNvSpPr/>
            <p:nvPr/>
          </p:nvSpPr>
          <p:spPr>
            <a:xfrm>
              <a:off x="14323680" y="313200"/>
              <a:ext cx="297360" cy="29736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365" name="TextBox 12"/>
            <p:cNvSpPr/>
            <p:nvPr/>
          </p:nvSpPr>
          <p:spPr>
            <a:xfrm>
              <a:off x="14049000" y="5860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255/255/255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66" name="TextBox 13"/>
          <p:cNvSpPr/>
          <p:nvPr/>
        </p:nvSpPr>
        <p:spPr>
          <a:xfrm>
            <a:off x="12557880" y="785520"/>
            <a:ext cx="186048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Расширенная палитра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67" name="Группа 14"/>
          <p:cNvGrpSpPr/>
          <p:nvPr/>
        </p:nvGrpSpPr>
        <p:grpSpPr>
          <a:xfrm>
            <a:off x="12383640" y="1093320"/>
            <a:ext cx="3623400" cy="947160"/>
            <a:chOff x="12383640" y="1093320"/>
            <a:chExt cx="3623400" cy="947160"/>
          </a:xfrm>
        </p:grpSpPr>
        <p:sp>
          <p:nvSpPr>
            <p:cNvPr id="368" name="Овал 15"/>
            <p:cNvSpPr/>
            <p:nvPr/>
          </p:nvSpPr>
          <p:spPr>
            <a:xfrm>
              <a:off x="12657960" y="1093320"/>
              <a:ext cx="297360" cy="2973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369" name="TextBox 16"/>
            <p:cNvSpPr/>
            <p:nvPr/>
          </p:nvSpPr>
          <p:spPr>
            <a:xfrm>
              <a:off x="1238364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52/111/194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0" name="Овал 17"/>
            <p:cNvSpPr/>
            <p:nvPr/>
          </p:nvSpPr>
          <p:spPr>
            <a:xfrm>
              <a:off x="13193640" y="1093320"/>
              <a:ext cx="297360" cy="297360"/>
            </a:xfrm>
            <a:prstGeom prst="ellipse">
              <a:avLst/>
            </a:prstGeom>
            <a:solidFill>
              <a:srgbClr val="8383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371" name="TextBox 18"/>
            <p:cNvSpPr/>
            <p:nvPr/>
          </p:nvSpPr>
          <p:spPr>
            <a:xfrm>
              <a:off x="1291932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131/131/131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2" name="Овал 19"/>
            <p:cNvSpPr/>
            <p:nvPr/>
          </p:nvSpPr>
          <p:spPr>
            <a:xfrm>
              <a:off x="13764960" y="1093320"/>
              <a:ext cx="297360" cy="29736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373" name="TextBox 20"/>
            <p:cNvSpPr/>
            <p:nvPr/>
          </p:nvSpPr>
          <p:spPr>
            <a:xfrm>
              <a:off x="1349028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191/191/191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4" name="Овал 21"/>
            <p:cNvSpPr/>
            <p:nvPr/>
          </p:nvSpPr>
          <p:spPr>
            <a:xfrm>
              <a:off x="14323680" y="1093320"/>
              <a:ext cx="297360" cy="297360"/>
            </a:xfrm>
            <a:prstGeom prst="ellipse">
              <a:avLst/>
            </a:prstGeom>
            <a:solidFill>
              <a:srgbClr val="E36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375" name="TextBox 22"/>
            <p:cNvSpPr/>
            <p:nvPr/>
          </p:nvSpPr>
          <p:spPr>
            <a:xfrm>
              <a:off x="1404900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227/104/70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6" name="Овал 23"/>
            <p:cNvSpPr/>
            <p:nvPr/>
          </p:nvSpPr>
          <p:spPr>
            <a:xfrm>
              <a:off x="14876640" y="1093320"/>
              <a:ext cx="297360" cy="297360"/>
            </a:xfrm>
            <a:prstGeom prst="ellipse">
              <a:avLst/>
            </a:prstGeom>
            <a:solidFill>
              <a:srgbClr val="FFA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377" name="TextBox 24"/>
            <p:cNvSpPr/>
            <p:nvPr/>
          </p:nvSpPr>
          <p:spPr>
            <a:xfrm>
              <a:off x="1460232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255/169/112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8" name="Овал 25"/>
            <p:cNvSpPr/>
            <p:nvPr/>
          </p:nvSpPr>
          <p:spPr>
            <a:xfrm>
              <a:off x="15435360" y="1093320"/>
              <a:ext cx="297360" cy="297360"/>
            </a:xfrm>
            <a:prstGeom prst="ellipse">
              <a:avLst/>
            </a:prstGeom>
            <a:solidFill>
              <a:srgbClr val="FFD7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379" name="TextBox 26"/>
            <p:cNvSpPr/>
            <p:nvPr/>
          </p:nvSpPr>
          <p:spPr>
            <a:xfrm>
              <a:off x="1516068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255/215/172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0" name="Овал 27"/>
            <p:cNvSpPr/>
            <p:nvPr/>
          </p:nvSpPr>
          <p:spPr>
            <a:xfrm>
              <a:off x="12657960" y="1571400"/>
              <a:ext cx="297360" cy="297360"/>
            </a:xfrm>
            <a:prstGeom prst="ellipse">
              <a:avLst/>
            </a:prstGeom>
            <a:solidFill>
              <a:srgbClr val="578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381" name="TextBox 28"/>
            <p:cNvSpPr/>
            <p:nvPr/>
          </p:nvSpPr>
          <p:spPr>
            <a:xfrm>
              <a:off x="12383640" y="18442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87/140/123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2" name="Овал 29"/>
            <p:cNvSpPr/>
            <p:nvPr/>
          </p:nvSpPr>
          <p:spPr>
            <a:xfrm>
              <a:off x="13193640" y="1571400"/>
              <a:ext cx="297360" cy="297360"/>
            </a:xfrm>
            <a:prstGeom prst="ellipse">
              <a:avLst/>
            </a:prstGeom>
            <a:solidFill>
              <a:srgbClr val="46A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383" name="TextBox 30"/>
            <p:cNvSpPr/>
            <p:nvPr/>
          </p:nvSpPr>
          <p:spPr>
            <a:xfrm>
              <a:off x="12919320" y="18442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70/170/152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4" name="Овал 31"/>
            <p:cNvSpPr/>
            <p:nvPr/>
          </p:nvSpPr>
          <p:spPr>
            <a:xfrm>
              <a:off x="13764960" y="1571400"/>
              <a:ext cx="297360" cy="297360"/>
            </a:xfrm>
            <a:prstGeom prst="ellipse">
              <a:avLst/>
            </a:prstGeom>
            <a:solidFill>
              <a:srgbClr val="A1D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385" name="TextBox 32"/>
            <p:cNvSpPr/>
            <p:nvPr/>
          </p:nvSpPr>
          <p:spPr>
            <a:xfrm>
              <a:off x="13490280" y="18442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161/220/188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86" name="TextBox 33"/>
          <p:cNvSpPr/>
          <p:nvPr/>
        </p:nvSpPr>
        <p:spPr>
          <a:xfrm>
            <a:off x="12540960" y="3656160"/>
            <a:ext cx="273924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Дополнительная расширенная палитра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87" name="Группа 34"/>
          <p:cNvGrpSpPr/>
          <p:nvPr/>
        </p:nvGrpSpPr>
        <p:grpSpPr>
          <a:xfrm>
            <a:off x="12383640" y="3963960"/>
            <a:ext cx="3623400" cy="988560"/>
            <a:chOff x="12383640" y="3963960"/>
            <a:chExt cx="3623400" cy="988560"/>
          </a:xfrm>
        </p:grpSpPr>
        <p:sp>
          <p:nvSpPr>
            <p:cNvPr id="388" name="Овал 35"/>
            <p:cNvSpPr/>
            <p:nvPr/>
          </p:nvSpPr>
          <p:spPr>
            <a:xfrm>
              <a:off x="12657960" y="3963960"/>
              <a:ext cx="297360" cy="297360"/>
            </a:xfrm>
            <a:prstGeom prst="ellipse">
              <a:avLst/>
            </a:prstGeom>
            <a:solidFill>
              <a:srgbClr val="9C36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389" name="TextBox 36"/>
            <p:cNvSpPr/>
            <p:nvPr/>
          </p:nvSpPr>
          <p:spPr>
            <a:xfrm>
              <a:off x="1238364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156/54/103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0" name="Овал 37"/>
            <p:cNvSpPr/>
            <p:nvPr/>
          </p:nvSpPr>
          <p:spPr>
            <a:xfrm>
              <a:off x="13193640" y="3963960"/>
              <a:ext cx="297360" cy="297360"/>
            </a:xfrm>
            <a:prstGeom prst="ellipse">
              <a:avLst/>
            </a:prstGeom>
            <a:solidFill>
              <a:srgbClr val="AC6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391" name="TextBox 38"/>
            <p:cNvSpPr/>
            <p:nvPr/>
          </p:nvSpPr>
          <p:spPr>
            <a:xfrm>
              <a:off x="1291932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172/98/120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2" name="Овал 39"/>
            <p:cNvSpPr/>
            <p:nvPr/>
          </p:nvSpPr>
          <p:spPr>
            <a:xfrm>
              <a:off x="13764960" y="3963960"/>
              <a:ext cx="297360" cy="297360"/>
            </a:xfrm>
            <a:prstGeom prst="ellipse">
              <a:avLst/>
            </a:prstGeom>
            <a:solidFill>
              <a:srgbClr val="D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393" name="TextBox 40"/>
            <p:cNvSpPr/>
            <p:nvPr/>
          </p:nvSpPr>
          <p:spPr>
            <a:xfrm>
              <a:off x="1349028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208/139/164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4" name="Овал 41"/>
            <p:cNvSpPr/>
            <p:nvPr/>
          </p:nvSpPr>
          <p:spPr>
            <a:xfrm>
              <a:off x="14323680" y="3963960"/>
              <a:ext cx="297360" cy="297360"/>
            </a:xfrm>
            <a:prstGeom prst="ellipse">
              <a:avLst/>
            </a:prstGeom>
            <a:solidFill>
              <a:srgbClr val="DECC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395" name="TextBox 42"/>
            <p:cNvSpPr/>
            <p:nvPr/>
          </p:nvSpPr>
          <p:spPr>
            <a:xfrm>
              <a:off x="1404900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222/204/8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6" name="Овал 43"/>
            <p:cNvSpPr/>
            <p:nvPr/>
          </p:nvSpPr>
          <p:spPr>
            <a:xfrm>
              <a:off x="14876640" y="3963960"/>
              <a:ext cx="297360" cy="297360"/>
            </a:xfrm>
            <a:prstGeom prst="ellipse">
              <a:avLst/>
            </a:prstGeom>
            <a:solidFill>
              <a:srgbClr val="D0D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397" name="TextBox 44"/>
            <p:cNvSpPr/>
            <p:nvPr/>
          </p:nvSpPr>
          <p:spPr>
            <a:xfrm>
              <a:off x="1460232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208/222/84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8" name="Овал 45"/>
            <p:cNvSpPr/>
            <p:nvPr/>
          </p:nvSpPr>
          <p:spPr>
            <a:xfrm>
              <a:off x="15435360" y="3963960"/>
              <a:ext cx="297360" cy="297360"/>
            </a:xfrm>
            <a:prstGeom prst="ellipse">
              <a:avLst/>
            </a:prstGeom>
            <a:solidFill>
              <a:srgbClr val="E6ED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399" name="TextBox 46"/>
            <p:cNvSpPr/>
            <p:nvPr/>
          </p:nvSpPr>
          <p:spPr>
            <a:xfrm>
              <a:off x="1516068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230/237/133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0" name="Овал 47"/>
            <p:cNvSpPr/>
            <p:nvPr/>
          </p:nvSpPr>
          <p:spPr>
            <a:xfrm>
              <a:off x="12657960" y="4483440"/>
              <a:ext cx="297360" cy="297360"/>
            </a:xfrm>
            <a:prstGeom prst="ellipse">
              <a:avLst/>
            </a:prstGeom>
            <a:solidFill>
              <a:srgbClr val="603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401" name="TextBox 48"/>
            <p:cNvSpPr/>
            <p:nvPr/>
          </p:nvSpPr>
          <p:spPr>
            <a:xfrm>
              <a:off x="1238364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96/55/158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2" name="Овал 49"/>
            <p:cNvSpPr/>
            <p:nvPr/>
          </p:nvSpPr>
          <p:spPr>
            <a:xfrm>
              <a:off x="13193640" y="4483440"/>
              <a:ext cx="297360" cy="297360"/>
            </a:xfrm>
            <a:prstGeom prst="ellipse">
              <a:avLst/>
            </a:prstGeom>
            <a:solidFill>
              <a:srgbClr val="896C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403" name="TextBox 50"/>
            <p:cNvSpPr/>
            <p:nvPr/>
          </p:nvSpPr>
          <p:spPr>
            <a:xfrm>
              <a:off x="1291932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137/108/196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4" name="Овал 51"/>
            <p:cNvSpPr/>
            <p:nvPr/>
          </p:nvSpPr>
          <p:spPr>
            <a:xfrm>
              <a:off x="13764960" y="4483440"/>
              <a:ext cx="297360" cy="297360"/>
            </a:xfrm>
            <a:prstGeom prst="ellipse">
              <a:avLst/>
            </a:prstGeom>
            <a:solidFill>
              <a:srgbClr val="B89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405" name="TextBox 52"/>
            <p:cNvSpPr/>
            <p:nvPr/>
          </p:nvSpPr>
          <p:spPr>
            <a:xfrm>
              <a:off x="1349028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184/158/255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6" name="Овал 53"/>
            <p:cNvSpPr/>
            <p:nvPr/>
          </p:nvSpPr>
          <p:spPr>
            <a:xfrm>
              <a:off x="14323680" y="4483440"/>
              <a:ext cx="297360" cy="297360"/>
            </a:xfrm>
            <a:prstGeom prst="ellipse">
              <a:avLst/>
            </a:prstGeom>
            <a:solidFill>
              <a:srgbClr val="99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407" name="TextBox 54"/>
            <p:cNvSpPr/>
            <p:nvPr/>
          </p:nvSpPr>
          <p:spPr>
            <a:xfrm>
              <a:off x="1404900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153/28/28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8" name="Овал 55"/>
            <p:cNvSpPr/>
            <p:nvPr/>
          </p:nvSpPr>
          <p:spPr>
            <a:xfrm>
              <a:off x="14876640" y="4483440"/>
              <a:ext cx="297360" cy="297360"/>
            </a:xfrm>
            <a:prstGeom prst="ellipse">
              <a:avLst/>
            </a:prstGeom>
            <a:solidFill>
              <a:srgbClr val="DE3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409" name="TextBox 56"/>
            <p:cNvSpPr/>
            <p:nvPr/>
          </p:nvSpPr>
          <p:spPr>
            <a:xfrm>
              <a:off x="1460232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222/49/49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0" name="Овал 57"/>
            <p:cNvSpPr/>
            <p:nvPr/>
          </p:nvSpPr>
          <p:spPr>
            <a:xfrm>
              <a:off x="15435360" y="4483440"/>
              <a:ext cx="297360" cy="297360"/>
            </a:xfrm>
            <a:prstGeom prst="ellipse">
              <a:avLst/>
            </a:prstGeom>
            <a:solidFill>
              <a:srgbClr val="E6B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411" name="TextBox 58"/>
            <p:cNvSpPr/>
            <p:nvPr/>
          </p:nvSpPr>
          <p:spPr>
            <a:xfrm>
              <a:off x="1516068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230/176/168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412" name="TextBox 59"/>
          <p:cNvSpPr/>
          <p:nvPr/>
        </p:nvSpPr>
        <p:spPr>
          <a:xfrm>
            <a:off x="12540960" y="2018520"/>
            <a:ext cx="273924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Разбеленная палитра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13" name="Группа 60"/>
          <p:cNvGrpSpPr/>
          <p:nvPr/>
        </p:nvGrpSpPr>
        <p:grpSpPr>
          <a:xfrm>
            <a:off x="12383640" y="2326320"/>
            <a:ext cx="3065040" cy="469080"/>
            <a:chOff x="12383640" y="2326320"/>
            <a:chExt cx="3065040" cy="469080"/>
          </a:xfrm>
        </p:grpSpPr>
        <p:sp>
          <p:nvSpPr>
            <p:cNvPr id="414" name="Овал 61"/>
            <p:cNvSpPr/>
            <p:nvPr/>
          </p:nvSpPr>
          <p:spPr>
            <a:xfrm>
              <a:off x="12657960" y="2326320"/>
              <a:ext cx="297360" cy="297360"/>
            </a:xfrm>
            <a:prstGeom prst="ellipse">
              <a:avLst/>
            </a:prstGeom>
            <a:solidFill>
              <a:srgbClr val="DED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415" name="TextBox 62"/>
            <p:cNvSpPr/>
            <p:nvPr/>
          </p:nvSpPr>
          <p:spPr>
            <a:xfrm>
              <a:off x="1238364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217/216/235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6" name="Овал 63"/>
            <p:cNvSpPr/>
            <p:nvPr/>
          </p:nvSpPr>
          <p:spPr>
            <a:xfrm>
              <a:off x="13193640" y="2326320"/>
              <a:ext cx="297360" cy="297360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417" name="TextBox 64"/>
            <p:cNvSpPr/>
            <p:nvPr/>
          </p:nvSpPr>
          <p:spPr>
            <a:xfrm>
              <a:off x="1291932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207/232/255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8" name="Овал 65"/>
            <p:cNvSpPr/>
            <p:nvPr/>
          </p:nvSpPr>
          <p:spPr>
            <a:xfrm>
              <a:off x="13764960" y="2326320"/>
              <a:ext cx="297360" cy="297360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419" name="TextBox 66"/>
            <p:cNvSpPr/>
            <p:nvPr/>
          </p:nvSpPr>
          <p:spPr>
            <a:xfrm>
              <a:off x="1349028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235/235/235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0" name="Овал 67"/>
            <p:cNvSpPr/>
            <p:nvPr/>
          </p:nvSpPr>
          <p:spPr>
            <a:xfrm>
              <a:off x="14323680" y="2326320"/>
              <a:ext cx="297360" cy="297360"/>
            </a:xfrm>
            <a:prstGeom prst="ellipse">
              <a:avLst/>
            </a:prstGeom>
            <a:solidFill>
              <a:srgbClr val="FC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421" name="TextBox 68"/>
            <p:cNvSpPr/>
            <p:nvPr/>
          </p:nvSpPr>
          <p:spPr>
            <a:xfrm>
              <a:off x="1404900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252/223/215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2" name="Овал 69"/>
            <p:cNvSpPr/>
            <p:nvPr/>
          </p:nvSpPr>
          <p:spPr>
            <a:xfrm>
              <a:off x="14876640" y="2326320"/>
              <a:ext cx="297360" cy="297360"/>
            </a:xfrm>
            <a:prstGeom prst="ellipse">
              <a:avLst/>
            </a:prstGeom>
            <a:solidFill>
              <a:srgbClr val="D3F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423" name="TextBox 70"/>
            <p:cNvSpPr/>
            <p:nvPr/>
          </p:nvSpPr>
          <p:spPr>
            <a:xfrm>
              <a:off x="1460232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211/245/226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424" name="TextBox 71"/>
          <p:cNvSpPr/>
          <p:nvPr/>
        </p:nvSpPr>
        <p:spPr>
          <a:xfrm>
            <a:off x="12557880" y="2840040"/>
            <a:ext cx="273924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Палитра для картограмм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25" name="Группа 72"/>
          <p:cNvGrpSpPr/>
          <p:nvPr/>
        </p:nvGrpSpPr>
        <p:grpSpPr>
          <a:xfrm>
            <a:off x="12383640" y="3147840"/>
            <a:ext cx="3623400" cy="469080"/>
            <a:chOff x="12383640" y="3147840"/>
            <a:chExt cx="3623400" cy="469080"/>
          </a:xfrm>
        </p:grpSpPr>
        <p:sp>
          <p:nvSpPr>
            <p:cNvPr id="426" name="Овал 73"/>
            <p:cNvSpPr/>
            <p:nvPr/>
          </p:nvSpPr>
          <p:spPr>
            <a:xfrm>
              <a:off x="12657960" y="3147840"/>
              <a:ext cx="297360" cy="297360"/>
            </a:xfrm>
            <a:prstGeom prst="ellipse">
              <a:avLst/>
            </a:prstGeom>
            <a:solidFill>
              <a:srgbClr val="363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427" name="TextBox 74"/>
            <p:cNvSpPr/>
            <p:nvPr/>
          </p:nvSpPr>
          <p:spPr>
            <a:xfrm>
              <a:off x="1238364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54/49/148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8" name="Овал 75"/>
            <p:cNvSpPr/>
            <p:nvPr/>
          </p:nvSpPr>
          <p:spPr>
            <a:xfrm>
              <a:off x="13193640" y="3147840"/>
              <a:ext cx="297360" cy="2973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429" name="TextBox 76"/>
            <p:cNvSpPr/>
            <p:nvPr/>
          </p:nvSpPr>
          <p:spPr>
            <a:xfrm>
              <a:off x="1291932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52/1</a:t>
              </a:r>
              <a:r>
                <a:rPr lang="en-US" sz="700" b="0" strike="noStrike" spc="-1">
                  <a:solidFill>
                    <a:srgbClr val="282A2E"/>
                  </a:solidFill>
                  <a:latin typeface="Arial"/>
                </a:rPr>
                <a:t>1</a:t>
              </a: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1/194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0" name="Овал 77"/>
            <p:cNvSpPr/>
            <p:nvPr/>
          </p:nvSpPr>
          <p:spPr>
            <a:xfrm>
              <a:off x="13764960" y="3147840"/>
              <a:ext cx="297360" cy="29736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431" name="TextBox 78"/>
            <p:cNvSpPr/>
            <p:nvPr/>
          </p:nvSpPr>
          <p:spPr>
            <a:xfrm>
              <a:off x="1349028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125/187/252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2" name="Овал 79"/>
            <p:cNvSpPr/>
            <p:nvPr/>
          </p:nvSpPr>
          <p:spPr>
            <a:xfrm>
              <a:off x="14323680" y="3147840"/>
              <a:ext cx="297360" cy="297360"/>
            </a:xfrm>
            <a:prstGeom prst="ellipse">
              <a:avLst/>
            </a:prstGeom>
            <a:solidFill>
              <a:srgbClr val="A9D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433" name="TextBox 80"/>
            <p:cNvSpPr/>
            <p:nvPr/>
          </p:nvSpPr>
          <p:spPr>
            <a:xfrm>
              <a:off x="1404900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169/211/253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4" name="Овал 81"/>
            <p:cNvSpPr/>
            <p:nvPr/>
          </p:nvSpPr>
          <p:spPr>
            <a:xfrm>
              <a:off x="14876640" y="3147840"/>
              <a:ext cx="297360" cy="297360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435" name="TextBox 82"/>
            <p:cNvSpPr/>
            <p:nvPr/>
          </p:nvSpPr>
          <p:spPr>
            <a:xfrm>
              <a:off x="1460232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207/232/255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6" name="Овал 83"/>
            <p:cNvSpPr/>
            <p:nvPr/>
          </p:nvSpPr>
          <p:spPr>
            <a:xfrm>
              <a:off x="15435360" y="3147840"/>
              <a:ext cx="297360" cy="29736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437" name="TextBox 84"/>
            <p:cNvSpPr/>
            <p:nvPr/>
          </p:nvSpPr>
          <p:spPr>
            <a:xfrm>
              <a:off x="1516068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191/191/191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438" name="Рисунок 87"/>
          <p:cNvPicPr/>
          <p:nvPr/>
        </p:nvPicPr>
        <p:blipFill>
          <a:blip r:embed="rId3"/>
          <a:stretch/>
        </p:blipFill>
        <p:spPr>
          <a:xfrm>
            <a:off x="9635040" y="338040"/>
            <a:ext cx="2257200" cy="451440"/>
          </a:xfrm>
          <a:prstGeom prst="rect">
            <a:avLst/>
          </a:prstGeom>
          <a:ln w="0">
            <a:noFill/>
          </a:ln>
        </p:spPr>
      </p:pic>
      <p:sp>
        <p:nvSpPr>
          <p:cNvPr id="439" name="Прямоугольник: скругленные углы 14"/>
          <p:cNvSpPr/>
          <p:nvPr/>
        </p:nvSpPr>
        <p:spPr>
          <a:xfrm>
            <a:off x="8209800" y="1253160"/>
            <a:ext cx="3522960" cy="4687200"/>
          </a:xfrm>
          <a:prstGeom prst="roundRect">
            <a:avLst>
              <a:gd name="adj" fmla="val 257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440" name="object 13"/>
          <p:cNvSpPr/>
          <p:nvPr/>
        </p:nvSpPr>
        <p:spPr>
          <a:xfrm>
            <a:off x="0" y="542880"/>
            <a:ext cx="414360" cy="84240"/>
          </a:xfrm>
          <a:custGeom>
            <a:avLst/>
            <a:gdLst>
              <a:gd name="textAreaLeft" fmla="*/ 0 w 414360"/>
              <a:gd name="textAreaRight" fmla="*/ 417600 w 414360"/>
              <a:gd name="textAreaTop" fmla="*/ 0 h 84240"/>
              <a:gd name="textAreaBottom" fmla="*/ 87480 h 84240"/>
            </a:gdLst>
            <a:ahLst/>
            <a:cxnLst/>
            <a:rect l="textAreaLeft" t="textAreaTop" r="textAreaRight" b="textAreaBottom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41" name="Номер слайда 4"/>
          <p:cNvSpPr/>
          <p:nvPr/>
        </p:nvSpPr>
        <p:spPr>
          <a:xfrm>
            <a:off x="9328680" y="6448320"/>
            <a:ext cx="2739960" cy="36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</a:pPr>
            <a:fld id="{1A5E3DF3-2107-4DBC-BDEC-D2B4A5FBB015}" type="slidenum">
              <a:rPr lang="ru-RU" sz="1400" b="1" strike="noStrike" spc="-1">
                <a:solidFill>
                  <a:srgbClr val="7DBBFC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2" name="PlaceHolder 1"/>
          <p:cNvSpPr>
            <a:spLocks noGrp="1"/>
          </p:cNvSpPr>
          <p:nvPr>
            <p:ph type="ftr" idx="3"/>
          </p:nvPr>
        </p:nvSpPr>
        <p:spPr>
          <a:xfrm>
            <a:off x="320040" y="6448320"/>
            <a:ext cx="10216080" cy="361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1" strike="noStrike" spc="-1">
                <a:solidFill>
                  <a:srgbClr val="7DBBFC"/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1" strike="noStrike" spc="-1">
                <a:solidFill>
                  <a:srgbClr val="7DBBFC"/>
                </a:solidFill>
                <a:latin typeface="Arial"/>
              </a:rPr>
              <a:t>&lt;нижний колонтитул&gt;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Прямоугольник 1"/>
          <p:cNvSpPr/>
          <p:nvPr/>
        </p:nvSpPr>
        <p:spPr>
          <a:xfrm>
            <a:off x="12400920" y="0"/>
            <a:ext cx="3591720" cy="5064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444" name="TextBox 2"/>
          <p:cNvSpPr/>
          <p:nvPr/>
        </p:nvSpPr>
        <p:spPr>
          <a:xfrm>
            <a:off x="12557880" y="5400"/>
            <a:ext cx="186048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Основная палитра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45" name="Группа 3"/>
          <p:cNvGrpSpPr/>
          <p:nvPr/>
        </p:nvGrpSpPr>
        <p:grpSpPr>
          <a:xfrm>
            <a:off x="12383640" y="313200"/>
            <a:ext cx="2511720" cy="469080"/>
            <a:chOff x="12383640" y="313200"/>
            <a:chExt cx="2511720" cy="469080"/>
          </a:xfrm>
        </p:grpSpPr>
        <p:sp>
          <p:nvSpPr>
            <p:cNvPr id="446" name="Овал 4"/>
            <p:cNvSpPr/>
            <p:nvPr/>
          </p:nvSpPr>
          <p:spPr>
            <a:xfrm>
              <a:off x="12657960" y="313200"/>
              <a:ext cx="297360" cy="2973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447" name="TextBox 5"/>
            <p:cNvSpPr/>
            <p:nvPr/>
          </p:nvSpPr>
          <p:spPr>
            <a:xfrm>
              <a:off x="12383640" y="5860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US" sz="700" b="0" strike="noStrike" spc="-1">
                  <a:solidFill>
                    <a:srgbClr val="282A2E"/>
                  </a:solidFill>
                  <a:latin typeface="Arial"/>
                </a:rPr>
                <a:t>54</a:t>
              </a: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/</a:t>
              </a:r>
              <a:r>
                <a:rPr lang="en-US" sz="700" b="0" strike="noStrike" spc="-1">
                  <a:solidFill>
                    <a:srgbClr val="282A2E"/>
                  </a:solidFill>
                  <a:latin typeface="Arial"/>
                </a:rPr>
                <a:t>4</a:t>
              </a: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9/</a:t>
              </a:r>
              <a:r>
                <a:rPr lang="en-US" sz="700" b="0" strike="noStrike" spc="-1">
                  <a:solidFill>
                    <a:srgbClr val="282A2E"/>
                  </a:solidFill>
                  <a:latin typeface="Arial"/>
                </a:rPr>
                <a:t>148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8" name="Овал 6"/>
            <p:cNvSpPr/>
            <p:nvPr/>
          </p:nvSpPr>
          <p:spPr>
            <a:xfrm>
              <a:off x="13193640" y="313200"/>
              <a:ext cx="297360" cy="297360"/>
            </a:xfrm>
            <a:prstGeom prst="ellipse">
              <a:avLst/>
            </a:prstGeom>
            <a:solidFill>
              <a:srgbClr val="7DBB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449" name="TextBox 8"/>
            <p:cNvSpPr/>
            <p:nvPr/>
          </p:nvSpPr>
          <p:spPr>
            <a:xfrm>
              <a:off x="12919320" y="5860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125/187/252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0" name="Овал 9"/>
            <p:cNvSpPr/>
            <p:nvPr/>
          </p:nvSpPr>
          <p:spPr>
            <a:xfrm>
              <a:off x="13764960" y="313200"/>
              <a:ext cx="297360" cy="2973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451" name="TextBox 10"/>
            <p:cNvSpPr/>
            <p:nvPr/>
          </p:nvSpPr>
          <p:spPr>
            <a:xfrm>
              <a:off x="13490280" y="5860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40/42/46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2" name="Овал 11"/>
            <p:cNvSpPr/>
            <p:nvPr/>
          </p:nvSpPr>
          <p:spPr>
            <a:xfrm>
              <a:off x="14323680" y="313200"/>
              <a:ext cx="297360" cy="29736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453" name="TextBox 12"/>
            <p:cNvSpPr/>
            <p:nvPr/>
          </p:nvSpPr>
          <p:spPr>
            <a:xfrm>
              <a:off x="14049000" y="5860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255/255/255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454" name="TextBox 13"/>
          <p:cNvSpPr/>
          <p:nvPr/>
        </p:nvSpPr>
        <p:spPr>
          <a:xfrm>
            <a:off x="12557880" y="785520"/>
            <a:ext cx="186048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Расширенная палитра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55" name="Группа 14"/>
          <p:cNvGrpSpPr/>
          <p:nvPr/>
        </p:nvGrpSpPr>
        <p:grpSpPr>
          <a:xfrm>
            <a:off x="12383640" y="1093320"/>
            <a:ext cx="3623400" cy="947160"/>
            <a:chOff x="12383640" y="1093320"/>
            <a:chExt cx="3623400" cy="947160"/>
          </a:xfrm>
        </p:grpSpPr>
        <p:sp>
          <p:nvSpPr>
            <p:cNvPr id="456" name="Овал 15"/>
            <p:cNvSpPr/>
            <p:nvPr/>
          </p:nvSpPr>
          <p:spPr>
            <a:xfrm>
              <a:off x="12657960" y="1093320"/>
              <a:ext cx="297360" cy="2973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457" name="TextBox 16"/>
            <p:cNvSpPr/>
            <p:nvPr/>
          </p:nvSpPr>
          <p:spPr>
            <a:xfrm>
              <a:off x="1238364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52/111/194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8" name="Овал 17"/>
            <p:cNvSpPr/>
            <p:nvPr/>
          </p:nvSpPr>
          <p:spPr>
            <a:xfrm>
              <a:off x="13193640" y="1093320"/>
              <a:ext cx="297360" cy="297360"/>
            </a:xfrm>
            <a:prstGeom prst="ellipse">
              <a:avLst/>
            </a:prstGeom>
            <a:solidFill>
              <a:srgbClr val="8383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459" name="TextBox 18"/>
            <p:cNvSpPr/>
            <p:nvPr/>
          </p:nvSpPr>
          <p:spPr>
            <a:xfrm>
              <a:off x="1291932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131/131/131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0" name="Овал 19"/>
            <p:cNvSpPr/>
            <p:nvPr/>
          </p:nvSpPr>
          <p:spPr>
            <a:xfrm>
              <a:off x="13764960" y="1093320"/>
              <a:ext cx="297360" cy="29736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461" name="TextBox 20"/>
            <p:cNvSpPr/>
            <p:nvPr/>
          </p:nvSpPr>
          <p:spPr>
            <a:xfrm>
              <a:off x="1349028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191/191/191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2" name="Овал 21"/>
            <p:cNvSpPr/>
            <p:nvPr/>
          </p:nvSpPr>
          <p:spPr>
            <a:xfrm>
              <a:off x="14323680" y="1093320"/>
              <a:ext cx="297360" cy="297360"/>
            </a:xfrm>
            <a:prstGeom prst="ellipse">
              <a:avLst/>
            </a:prstGeom>
            <a:solidFill>
              <a:srgbClr val="E36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463" name="TextBox 22"/>
            <p:cNvSpPr/>
            <p:nvPr/>
          </p:nvSpPr>
          <p:spPr>
            <a:xfrm>
              <a:off x="1404900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227/104/70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4" name="Овал 23"/>
            <p:cNvSpPr/>
            <p:nvPr/>
          </p:nvSpPr>
          <p:spPr>
            <a:xfrm>
              <a:off x="14876640" y="1093320"/>
              <a:ext cx="297360" cy="297360"/>
            </a:xfrm>
            <a:prstGeom prst="ellipse">
              <a:avLst/>
            </a:prstGeom>
            <a:solidFill>
              <a:srgbClr val="FFA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465" name="TextBox 24"/>
            <p:cNvSpPr/>
            <p:nvPr/>
          </p:nvSpPr>
          <p:spPr>
            <a:xfrm>
              <a:off x="1460232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255/169/112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6" name="Овал 25"/>
            <p:cNvSpPr/>
            <p:nvPr/>
          </p:nvSpPr>
          <p:spPr>
            <a:xfrm>
              <a:off x="15435360" y="1093320"/>
              <a:ext cx="297360" cy="297360"/>
            </a:xfrm>
            <a:prstGeom prst="ellipse">
              <a:avLst/>
            </a:prstGeom>
            <a:solidFill>
              <a:srgbClr val="FFD7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467" name="TextBox 26"/>
            <p:cNvSpPr/>
            <p:nvPr/>
          </p:nvSpPr>
          <p:spPr>
            <a:xfrm>
              <a:off x="1516068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255/215/172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8" name="Овал 27"/>
            <p:cNvSpPr/>
            <p:nvPr/>
          </p:nvSpPr>
          <p:spPr>
            <a:xfrm>
              <a:off x="12657960" y="1571400"/>
              <a:ext cx="297360" cy="297360"/>
            </a:xfrm>
            <a:prstGeom prst="ellipse">
              <a:avLst/>
            </a:prstGeom>
            <a:solidFill>
              <a:srgbClr val="578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469" name="TextBox 28"/>
            <p:cNvSpPr/>
            <p:nvPr/>
          </p:nvSpPr>
          <p:spPr>
            <a:xfrm>
              <a:off x="12383640" y="18442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87/140/123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0" name="Овал 29"/>
            <p:cNvSpPr/>
            <p:nvPr/>
          </p:nvSpPr>
          <p:spPr>
            <a:xfrm>
              <a:off x="13193640" y="1571400"/>
              <a:ext cx="297360" cy="297360"/>
            </a:xfrm>
            <a:prstGeom prst="ellipse">
              <a:avLst/>
            </a:prstGeom>
            <a:solidFill>
              <a:srgbClr val="46A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471" name="TextBox 30"/>
            <p:cNvSpPr/>
            <p:nvPr/>
          </p:nvSpPr>
          <p:spPr>
            <a:xfrm>
              <a:off x="12919320" y="18442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70/170/152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2" name="Овал 31"/>
            <p:cNvSpPr/>
            <p:nvPr/>
          </p:nvSpPr>
          <p:spPr>
            <a:xfrm>
              <a:off x="13764960" y="1571400"/>
              <a:ext cx="297360" cy="297360"/>
            </a:xfrm>
            <a:prstGeom prst="ellipse">
              <a:avLst/>
            </a:prstGeom>
            <a:solidFill>
              <a:srgbClr val="A1D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473" name="TextBox 32"/>
            <p:cNvSpPr/>
            <p:nvPr/>
          </p:nvSpPr>
          <p:spPr>
            <a:xfrm>
              <a:off x="13490280" y="18442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161/220/188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474" name="TextBox 33"/>
          <p:cNvSpPr/>
          <p:nvPr/>
        </p:nvSpPr>
        <p:spPr>
          <a:xfrm>
            <a:off x="12540960" y="3656160"/>
            <a:ext cx="273924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Дополнительная расширенная палитра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75" name="Группа 34"/>
          <p:cNvGrpSpPr/>
          <p:nvPr/>
        </p:nvGrpSpPr>
        <p:grpSpPr>
          <a:xfrm>
            <a:off x="12383640" y="3963960"/>
            <a:ext cx="3623400" cy="988560"/>
            <a:chOff x="12383640" y="3963960"/>
            <a:chExt cx="3623400" cy="988560"/>
          </a:xfrm>
        </p:grpSpPr>
        <p:sp>
          <p:nvSpPr>
            <p:cNvPr id="476" name="Овал 35"/>
            <p:cNvSpPr/>
            <p:nvPr/>
          </p:nvSpPr>
          <p:spPr>
            <a:xfrm>
              <a:off x="12657960" y="3963960"/>
              <a:ext cx="297360" cy="297360"/>
            </a:xfrm>
            <a:prstGeom prst="ellipse">
              <a:avLst/>
            </a:prstGeom>
            <a:solidFill>
              <a:srgbClr val="9C36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477" name="TextBox 36"/>
            <p:cNvSpPr/>
            <p:nvPr/>
          </p:nvSpPr>
          <p:spPr>
            <a:xfrm>
              <a:off x="1238364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156/54/103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8" name="Овал 37"/>
            <p:cNvSpPr/>
            <p:nvPr/>
          </p:nvSpPr>
          <p:spPr>
            <a:xfrm>
              <a:off x="13193640" y="3963960"/>
              <a:ext cx="297360" cy="297360"/>
            </a:xfrm>
            <a:prstGeom prst="ellipse">
              <a:avLst/>
            </a:prstGeom>
            <a:solidFill>
              <a:srgbClr val="AC6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479" name="TextBox 38"/>
            <p:cNvSpPr/>
            <p:nvPr/>
          </p:nvSpPr>
          <p:spPr>
            <a:xfrm>
              <a:off x="1291932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172/98/120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0" name="Овал 39"/>
            <p:cNvSpPr/>
            <p:nvPr/>
          </p:nvSpPr>
          <p:spPr>
            <a:xfrm>
              <a:off x="13764960" y="3963960"/>
              <a:ext cx="297360" cy="297360"/>
            </a:xfrm>
            <a:prstGeom prst="ellipse">
              <a:avLst/>
            </a:prstGeom>
            <a:solidFill>
              <a:srgbClr val="D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481" name="TextBox 40"/>
            <p:cNvSpPr/>
            <p:nvPr/>
          </p:nvSpPr>
          <p:spPr>
            <a:xfrm>
              <a:off x="1349028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208/139/164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2" name="Овал 41"/>
            <p:cNvSpPr/>
            <p:nvPr/>
          </p:nvSpPr>
          <p:spPr>
            <a:xfrm>
              <a:off x="14323680" y="3963960"/>
              <a:ext cx="297360" cy="297360"/>
            </a:xfrm>
            <a:prstGeom prst="ellipse">
              <a:avLst/>
            </a:prstGeom>
            <a:solidFill>
              <a:srgbClr val="DECC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483" name="TextBox 42"/>
            <p:cNvSpPr/>
            <p:nvPr/>
          </p:nvSpPr>
          <p:spPr>
            <a:xfrm>
              <a:off x="1404900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222/204/8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4" name="Овал 43"/>
            <p:cNvSpPr/>
            <p:nvPr/>
          </p:nvSpPr>
          <p:spPr>
            <a:xfrm>
              <a:off x="14876640" y="3963960"/>
              <a:ext cx="297360" cy="297360"/>
            </a:xfrm>
            <a:prstGeom prst="ellipse">
              <a:avLst/>
            </a:prstGeom>
            <a:solidFill>
              <a:srgbClr val="D0D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485" name="TextBox 44"/>
            <p:cNvSpPr/>
            <p:nvPr/>
          </p:nvSpPr>
          <p:spPr>
            <a:xfrm>
              <a:off x="1460232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208/222/84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6" name="Овал 45"/>
            <p:cNvSpPr/>
            <p:nvPr/>
          </p:nvSpPr>
          <p:spPr>
            <a:xfrm>
              <a:off x="15435360" y="3963960"/>
              <a:ext cx="297360" cy="297360"/>
            </a:xfrm>
            <a:prstGeom prst="ellipse">
              <a:avLst/>
            </a:prstGeom>
            <a:solidFill>
              <a:srgbClr val="E6ED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487" name="TextBox 46"/>
            <p:cNvSpPr/>
            <p:nvPr/>
          </p:nvSpPr>
          <p:spPr>
            <a:xfrm>
              <a:off x="1516068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230/237/133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8" name="Овал 47"/>
            <p:cNvSpPr/>
            <p:nvPr/>
          </p:nvSpPr>
          <p:spPr>
            <a:xfrm>
              <a:off x="12657960" y="4483440"/>
              <a:ext cx="297360" cy="297360"/>
            </a:xfrm>
            <a:prstGeom prst="ellipse">
              <a:avLst/>
            </a:prstGeom>
            <a:solidFill>
              <a:srgbClr val="603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489" name="TextBox 48"/>
            <p:cNvSpPr/>
            <p:nvPr/>
          </p:nvSpPr>
          <p:spPr>
            <a:xfrm>
              <a:off x="1238364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96/55/158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0" name="Овал 49"/>
            <p:cNvSpPr/>
            <p:nvPr/>
          </p:nvSpPr>
          <p:spPr>
            <a:xfrm>
              <a:off x="13193640" y="4483440"/>
              <a:ext cx="297360" cy="297360"/>
            </a:xfrm>
            <a:prstGeom prst="ellipse">
              <a:avLst/>
            </a:prstGeom>
            <a:solidFill>
              <a:srgbClr val="896C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491" name="TextBox 50"/>
            <p:cNvSpPr/>
            <p:nvPr/>
          </p:nvSpPr>
          <p:spPr>
            <a:xfrm>
              <a:off x="1291932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137/108/196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2" name="Овал 51"/>
            <p:cNvSpPr/>
            <p:nvPr/>
          </p:nvSpPr>
          <p:spPr>
            <a:xfrm>
              <a:off x="13764960" y="4483440"/>
              <a:ext cx="297360" cy="297360"/>
            </a:xfrm>
            <a:prstGeom prst="ellipse">
              <a:avLst/>
            </a:prstGeom>
            <a:solidFill>
              <a:srgbClr val="B89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493" name="TextBox 52"/>
            <p:cNvSpPr/>
            <p:nvPr/>
          </p:nvSpPr>
          <p:spPr>
            <a:xfrm>
              <a:off x="1349028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184/158/255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4" name="Овал 53"/>
            <p:cNvSpPr/>
            <p:nvPr/>
          </p:nvSpPr>
          <p:spPr>
            <a:xfrm>
              <a:off x="14323680" y="4483440"/>
              <a:ext cx="297360" cy="297360"/>
            </a:xfrm>
            <a:prstGeom prst="ellipse">
              <a:avLst/>
            </a:prstGeom>
            <a:solidFill>
              <a:srgbClr val="99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495" name="TextBox 54"/>
            <p:cNvSpPr/>
            <p:nvPr/>
          </p:nvSpPr>
          <p:spPr>
            <a:xfrm>
              <a:off x="1404900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153/28/28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6" name="Овал 55"/>
            <p:cNvSpPr/>
            <p:nvPr/>
          </p:nvSpPr>
          <p:spPr>
            <a:xfrm>
              <a:off x="14876640" y="4483440"/>
              <a:ext cx="297360" cy="297360"/>
            </a:xfrm>
            <a:prstGeom prst="ellipse">
              <a:avLst/>
            </a:prstGeom>
            <a:solidFill>
              <a:srgbClr val="DE3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497" name="TextBox 56"/>
            <p:cNvSpPr/>
            <p:nvPr/>
          </p:nvSpPr>
          <p:spPr>
            <a:xfrm>
              <a:off x="1460232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222/49/49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8" name="Овал 57"/>
            <p:cNvSpPr/>
            <p:nvPr/>
          </p:nvSpPr>
          <p:spPr>
            <a:xfrm>
              <a:off x="15435360" y="4483440"/>
              <a:ext cx="297360" cy="297360"/>
            </a:xfrm>
            <a:prstGeom prst="ellipse">
              <a:avLst/>
            </a:prstGeom>
            <a:solidFill>
              <a:srgbClr val="E6B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499" name="TextBox 58"/>
            <p:cNvSpPr/>
            <p:nvPr/>
          </p:nvSpPr>
          <p:spPr>
            <a:xfrm>
              <a:off x="1516068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230/176/168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500" name="TextBox 59"/>
          <p:cNvSpPr/>
          <p:nvPr/>
        </p:nvSpPr>
        <p:spPr>
          <a:xfrm>
            <a:off x="12540960" y="2018520"/>
            <a:ext cx="273924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Разбеленная палитра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01" name="Группа 60"/>
          <p:cNvGrpSpPr/>
          <p:nvPr/>
        </p:nvGrpSpPr>
        <p:grpSpPr>
          <a:xfrm>
            <a:off x="12383640" y="2326320"/>
            <a:ext cx="3065040" cy="469080"/>
            <a:chOff x="12383640" y="2326320"/>
            <a:chExt cx="3065040" cy="469080"/>
          </a:xfrm>
        </p:grpSpPr>
        <p:sp>
          <p:nvSpPr>
            <p:cNvPr id="502" name="Овал 61"/>
            <p:cNvSpPr/>
            <p:nvPr/>
          </p:nvSpPr>
          <p:spPr>
            <a:xfrm>
              <a:off x="12657960" y="2326320"/>
              <a:ext cx="297360" cy="297360"/>
            </a:xfrm>
            <a:prstGeom prst="ellipse">
              <a:avLst/>
            </a:prstGeom>
            <a:solidFill>
              <a:srgbClr val="DED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503" name="TextBox 62"/>
            <p:cNvSpPr/>
            <p:nvPr/>
          </p:nvSpPr>
          <p:spPr>
            <a:xfrm>
              <a:off x="1238364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217/216/235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4" name="Овал 63"/>
            <p:cNvSpPr/>
            <p:nvPr/>
          </p:nvSpPr>
          <p:spPr>
            <a:xfrm>
              <a:off x="13193640" y="2326320"/>
              <a:ext cx="297360" cy="297360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505" name="TextBox 64"/>
            <p:cNvSpPr/>
            <p:nvPr/>
          </p:nvSpPr>
          <p:spPr>
            <a:xfrm>
              <a:off x="1291932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207/232/255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6" name="Овал 65"/>
            <p:cNvSpPr/>
            <p:nvPr/>
          </p:nvSpPr>
          <p:spPr>
            <a:xfrm>
              <a:off x="13764960" y="2326320"/>
              <a:ext cx="297360" cy="297360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507" name="TextBox 66"/>
            <p:cNvSpPr/>
            <p:nvPr/>
          </p:nvSpPr>
          <p:spPr>
            <a:xfrm>
              <a:off x="1349028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235/235/235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8" name="Овал 67"/>
            <p:cNvSpPr/>
            <p:nvPr/>
          </p:nvSpPr>
          <p:spPr>
            <a:xfrm>
              <a:off x="14323680" y="2326320"/>
              <a:ext cx="297360" cy="297360"/>
            </a:xfrm>
            <a:prstGeom prst="ellipse">
              <a:avLst/>
            </a:prstGeom>
            <a:solidFill>
              <a:srgbClr val="FC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509" name="TextBox 68"/>
            <p:cNvSpPr/>
            <p:nvPr/>
          </p:nvSpPr>
          <p:spPr>
            <a:xfrm>
              <a:off x="1404900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252/223/215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0" name="Овал 69"/>
            <p:cNvSpPr/>
            <p:nvPr/>
          </p:nvSpPr>
          <p:spPr>
            <a:xfrm>
              <a:off x="14876640" y="2326320"/>
              <a:ext cx="297360" cy="297360"/>
            </a:xfrm>
            <a:prstGeom prst="ellipse">
              <a:avLst/>
            </a:prstGeom>
            <a:solidFill>
              <a:srgbClr val="D3F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511" name="TextBox 70"/>
            <p:cNvSpPr/>
            <p:nvPr/>
          </p:nvSpPr>
          <p:spPr>
            <a:xfrm>
              <a:off x="1460232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211/245/226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512" name="TextBox 71"/>
          <p:cNvSpPr/>
          <p:nvPr/>
        </p:nvSpPr>
        <p:spPr>
          <a:xfrm>
            <a:off x="12557880" y="2840040"/>
            <a:ext cx="273924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Палитра для картограмм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13" name="Группа 72"/>
          <p:cNvGrpSpPr/>
          <p:nvPr/>
        </p:nvGrpSpPr>
        <p:grpSpPr>
          <a:xfrm>
            <a:off x="12383640" y="3147840"/>
            <a:ext cx="3623400" cy="469080"/>
            <a:chOff x="12383640" y="3147840"/>
            <a:chExt cx="3623400" cy="469080"/>
          </a:xfrm>
        </p:grpSpPr>
        <p:sp>
          <p:nvSpPr>
            <p:cNvPr id="514" name="Овал 73"/>
            <p:cNvSpPr/>
            <p:nvPr/>
          </p:nvSpPr>
          <p:spPr>
            <a:xfrm>
              <a:off x="12657960" y="3147840"/>
              <a:ext cx="297360" cy="297360"/>
            </a:xfrm>
            <a:prstGeom prst="ellipse">
              <a:avLst/>
            </a:prstGeom>
            <a:solidFill>
              <a:srgbClr val="363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515" name="TextBox 74"/>
            <p:cNvSpPr/>
            <p:nvPr/>
          </p:nvSpPr>
          <p:spPr>
            <a:xfrm>
              <a:off x="1238364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54/49/148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6" name="Овал 75"/>
            <p:cNvSpPr/>
            <p:nvPr/>
          </p:nvSpPr>
          <p:spPr>
            <a:xfrm>
              <a:off x="13193640" y="3147840"/>
              <a:ext cx="297360" cy="2973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517" name="TextBox 76"/>
            <p:cNvSpPr/>
            <p:nvPr/>
          </p:nvSpPr>
          <p:spPr>
            <a:xfrm>
              <a:off x="1291932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52/1</a:t>
              </a:r>
              <a:r>
                <a:rPr lang="en-US" sz="700" b="0" strike="noStrike" spc="-1">
                  <a:solidFill>
                    <a:srgbClr val="282A2E"/>
                  </a:solidFill>
                  <a:latin typeface="Arial"/>
                </a:rPr>
                <a:t>1</a:t>
              </a: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1/194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8" name="Овал 77"/>
            <p:cNvSpPr/>
            <p:nvPr/>
          </p:nvSpPr>
          <p:spPr>
            <a:xfrm>
              <a:off x="13764960" y="3147840"/>
              <a:ext cx="297360" cy="29736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519" name="TextBox 78"/>
            <p:cNvSpPr/>
            <p:nvPr/>
          </p:nvSpPr>
          <p:spPr>
            <a:xfrm>
              <a:off x="1349028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125/187/252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0" name="Овал 79"/>
            <p:cNvSpPr/>
            <p:nvPr/>
          </p:nvSpPr>
          <p:spPr>
            <a:xfrm>
              <a:off x="14323680" y="3147840"/>
              <a:ext cx="297360" cy="297360"/>
            </a:xfrm>
            <a:prstGeom prst="ellipse">
              <a:avLst/>
            </a:prstGeom>
            <a:solidFill>
              <a:srgbClr val="A9D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521" name="TextBox 80"/>
            <p:cNvSpPr/>
            <p:nvPr/>
          </p:nvSpPr>
          <p:spPr>
            <a:xfrm>
              <a:off x="1404900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169/211/253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2" name="Овал 81"/>
            <p:cNvSpPr/>
            <p:nvPr/>
          </p:nvSpPr>
          <p:spPr>
            <a:xfrm>
              <a:off x="14876640" y="3147840"/>
              <a:ext cx="297360" cy="297360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523" name="TextBox 82"/>
            <p:cNvSpPr/>
            <p:nvPr/>
          </p:nvSpPr>
          <p:spPr>
            <a:xfrm>
              <a:off x="1460232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207/232/255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4" name="Овал 83"/>
            <p:cNvSpPr/>
            <p:nvPr/>
          </p:nvSpPr>
          <p:spPr>
            <a:xfrm>
              <a:off x="15435360" y="3147840"/>
              <a:ext cx="297360" cy="29736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525" name="TextBox 84"/>
            <p:cNvSpPr/>
            <p:nvPr/>
          </p:nvSpPr>
          <p:spPr>
            <a:xfrm>
              <a:off x="1516068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191/191/191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526" name="Рисунок 87"/>
          <p:cNvPicPr/>
          <p:nvPr/>
        </p:nvPicPr>
        <p:blipFill>
          <a:blip r:embed="rId3"/>
          <a:stretch/>
        </p:blipFill>
        <p:spPr>
          <a:xfrm>
            <a:off x="9635040" y="338040"/>
            <a:ext cx="2257200" cy="451440"/>
          </a:xfrm>
          <a:prstGeom prst="rect">
            <a:avLst/>
          </a:prstGeom>
          <a:ln w="0">
            <a:noFill/>
          </a:ln>
        </p:spPr>
      </p:pic>
      <p:sp>
        <p:nvSpPr>
          <p:cNvPr id="527" name="object 13"/>
          <p:cNvSpPr/>
          <p:nvPr/>
        </p:nvSpPr>
        <p:spPr>
          <a:xfrm>
            <a:off x="0" y="542880"/>
            <a:ext cx="414360" cy="84240"/>
          </a:xfrm>
          <a:custGeom>
            <a:avLst/>
            <a:gdLst>
              <a:gd name="textAreaLeft" fmla="*/ 0 w 414360"/>
              <a:gd name="textAreaRight" fmla="*/ 417600 w 414360"/>
              <a:gd name="textAreaTop" fmla="*/ 0 h 84240"/>
              <a:gd name="textAreaBottom" fmla="*/ 87480 h 84240"/>
            </a:gdLst>
            <a:ahLst/>
            <a:cxnLst/>
            <a:rect l="textAreaLeft" t="textAreaTop" r="textAreaRight" b="textAreaBottom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28" name="Номер слайда 4"/>
          <p:cNvSpPr/>
          <p:nvPr/>
        </p:nvSpPr>
        <p:spPr>
          <a:xfrm>
            <a:off x="9328680" y="6448320"/>
            <a:ext cx="2739960" cy="36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</a:pPr>
            <a:fld id="{4B12CC3E-5665-4790-B0CC-1E4C9BF40AEB}" type="slidenum">
              <a:rPr lang="ru-RU" sz="1400" b="1" strike="noStrike" spc="-1">
                <a:solidFill>
                  <a:srgbClr val="7DBBFC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9" name="PlaceHolder 1"/>
          <p:cNvSpPr>
            <a:spLocks noGrp="1"/>
          </p:cNvSpPr>
          <p:nvPr>
            <p:ph type="ftr" idx="4"/>
          </p:nvPr>
        </p:nvSpPr>
        <p:spPr>
          <a:xfrm>
            <a:off x="320040" y="6448320"/>
            <a:ext cx="10216080" cy="361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1" strike="noStrike" spc="-1">
                <a:solidFill>
                  <a:srgbClr val="7DBBFC"/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1" strike="noStrike" spc="-1">
                <a:solidFill>
                  <a:srgbClr val="7DBBFC"/>
                </a:solidFill>
                <a:latin typeface="Arial"/>
              </a:rPr>
              <a:t>&lt;нижний колонтитул&gt;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Прямоугольник 1"/>
          <p:cNvSpPr/>
          <p:nvPr/>
        </p:nvSpPr>
        <p:spPr>
          <a:xfrm>
            <a:off x="12400920" y="0"/>
            <a:ext cx="3591720" cy="5064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531" name="TextBox 2"/>
          <p:cNvSpPr/>
          <p:nvPr/>
        </p:nvSpPr>
        <p:spPr>
          <a:xfrm>
            <a:off x="12557880" y="5400"/>
            <a:ext cx="186048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Основная палитра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32" name="Группа 3"/>
          <p:cNvGrpSpPr/>
          <p:nvPr/>
        </p:nvGrpSpPr>
        <p:grpSpPr>
          <a:xfrm>
            <a:off x="12383640" y="313200"/>
            <a:ext cx="2511720" cy="469080"/>
            <a:chOff x="12383640" y="313200"/>
            <a:chExt cx="2511720" cy="469080"/>
          </a:xfrm>
        </p:grpSpPr>
        <p:sp>
          <p:nvSpPr>
            <p:cNvPr id="533" name="Овал 4"/>
            <p:cNvSpPr/>
            <p:nvPr/>
          </p:nvSpPr>
          <p:spPr>
            <a:xfrm>
              <a:off x="12657960" y="313200"/>
              <a:ext cx="297360" cy="2973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534" name="TextBox 5"/>
            <p:cNvSpPr/>
            <p:nvPr/>
          </p:nvSpPr>
          <p:spPr>
            <a:xfrm>
              <a:off x="12383640" y="5860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US" sz="700" b="0" strike="noStrike" spc="-1">
                  <a:solidFill>
                    <a:srgbClr val="282A2E"/>
                  </a:solidFill>
                  <a:latin typeface="Arial"/>
                </a:rPr>
                <a:t>54</a:t>
              </a: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/</a:t>
              </a:r>
              <a:r>
                <a:rPr lang="en-US" sz="700" b="0" strike="noStrike" spc="-1">
                  <a:solidFill>
                    <a:srgbClr val="282A2E"/>
                  </a:solidFill>
                  <a:latin typeface="Arial"/>
                </a:rPr>
                <a:t>4</a:t>
              </a: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9/</a:t>
              </a:r>
              <a:r>
                <a:rPr lang="en-US" sz="700" b="0" strike="noStrike" spc="-1">
                  <a:solidFill>
                    <a:srgbClr val="282A2E"/>
                  </a:solidFill>
                  <a:latin typeface="Arial"/>
                </a:rPr>
                <a:t>148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5" name="Овал 6"/>
            <p:cNvSpPr/>
            <p:nvPr/>
          </p:nvSpPr>
          <p:spPr>
            <a:xfrm>
              <a:off x="13193640" y="313200"/>
              <a:ext cx="297360" cy="297360"/>
            </a:xfrm>
            <a:prstGeom prst="ellipse">
              <a:avLst/>
            </a:prstGeom>
            <a:solidFill>
              <a:srgbClr val="7DBB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536" name="TextBox 8"/>
            <p:cNvSpPr/>
            <p:nvPr/>
          </p:nvSpPr>
          <p:spPr>
            <a:xfrm>
              <a:off x="12919320" y="5860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125/187/252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7" name="Овал 9"/>
            <p:cNvSpPr/>
            <p:nvPr/>
          </p:nvSpPr>
          <p:spPr>
            <a:xfrm>
              <a:off x="13764960" y="313200"/>
              <a:ext cx="297360" cy="2973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538" name="TextBox 10"/>
            <p:cNvSpPr/>
            <p:nvPr/>
          </p:nvSpPr>
          <p:spPr>
            <a:xfrm>
              <a:off x="13490280" y="5860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40/42/46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9" name="Овал 11"/>
            <p:cNvSpPr/>
            <p:nvPr/>
          </p:nvSpPr>
          <p:spPr>
            <a:xfrm>
              <a:off x="14323680" y="313200"/>
              <a:ext cx="297360" cy="29736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540" name="TextBox 12"/>
            <p:cNvSpPr/>
            <p:nvPr/>
          </p:nvSpPr>
          <p:spPr>
            <a:xfrm>
              <a:off x="14049000" y="5860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255/255/255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541" name="TextBox 13"/>
          <p:cNvSpPr/>
          <p:nvPr/>
        </p:nvSpPr>
        <p:spPr>
          <a:xfrm>
            <a:off x="12557880" y="785520"/>
            <a:ext cx="186048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Расширенная палитра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42" name="Группа 14"/>
          <p:cNvGrpSpPr/>
          <p:nvPr/>
        </p:nvGrpSpPr>
        <p:grpSpPr>
          <a:xfrm>
            <a:off x="12383640" y="1093320"/>
            <a:ext cx="3623400" cy="947160"/>
            <a:chOff x="12383640" y="1093320"/>
            <a:chExt cx="3623400" cy="947160"/>
          </a:xfrm>
        </p:grpSpPr>
        <p:sp>
          <p:nvSpPr>
            <p:cNvPr id="543" name="Овал 15"/>
            <p:cNvSpPr/>
            <p:nvPr/>
          </p:nvSpPr>
          <p:spPr>
            <a:xfrm>
              <a:off x="12657960" y="1093320"/>
              <a:ext cx="297360" cy="2973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544" name="TextBox 16"/>
            <p:cNvSpPr/>
            <p:nvPr/>
          </p:nvSpPr>
          <p:spPr>
            <a:xfrm>
              <a:off x="1238364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52/111/194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5" name="Овал 17"/>
            <p:cNvSpPr/>
            <p:nvPr/>
          </p:nvSpPr>
          <p:spPr>
            <a:xfrm>
              <a:off x="13193640" y="1093320"/>
              <a:ext cx="297360" cy="297360"/>
            </a:xfrm>
            <a:prstGeom prst="ellipse">
              <a:avLst/>
            </a:prstGeom>
            <a:solidFill>
              <a:srgbClr val="8383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546" name="TextBox 18"/>
            <p:cNvSpPr/>
            <p:nvPr/>
          </p:nvSpPr>
          <p:spPr>
            <a:xfrm>
              <a:off x="1291932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131/131/131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7" name="Овал 19"/>
            <p:cNvSpPr/>
            <p:nvPr/>
          </p:nvSpPr>
          <p:spPr>
            <a:xfrm>
              <a:off x="13764960" y="1093320"/>
              <a:ext cx="297360" cy="29736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548" name="TextBox 20"/>
            <p:cNvSpPr/>
            <p:nvPr/>
          </p:nvSpPr>
          <p:spPr>
            <a:xfrm>
              <a:off x="1349028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191/191/191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9" name="Овал 21"/>
            <p:cNvSpPr/>
            <p:nvPr/>
          </p:nvSpPr>
          <p:spPr>
            <a:xfrm>
              <a:off x="14323680" y="1093320"/>
              <a:ext cx="297360" cy="297360"/>
            </a:xfrm>
            <a:prstGeom prst="ellipse">
              <a:avLst/>
            </a:prstGeom>
            <a:solidFill>
              <a:srgbClr val="E36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550" name="TextBox 22"/>
            <p:cNvSpPr/>
            <p:nvPr/>
          </p:nvSpPr>
          <p:spPr>
            <a:xfrm>
              <a:off x="1404900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227/104/70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1" name="Овал 23"/>
            <p:cNvSpPr/>
            <p:nvPr/>
          </p:nvSpPr>
          <p:spPr>
            <a:xfrm>
              <a:off x="14876640" y="1093320"/>
              <a:ext cx="297360" cy="297360"/>
            </a:xfrm>
            <a:prstGeom prst="ellipse">
              <a:avLst/>
            </a:prstGeom>
            <a:solidFill>
              <a:srgbClr val="FFA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552" name="TextBox 24"/>
            <p:cNvSpPr/>
            <p:nvPr/>
          </p:nvSpPr>
          <p:spPr>
            <a:xfrm>
              <a:off x="1460232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255/169/112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3" name="Овал 25"/>
            <p:cNvSpPr/>
            <p:nvPr/>
          </p:nvSpPr>
          <p:spPr>
            <a:xfrm>
              <a:off x="15435360" y="1093320"/>
              <a:ext cx="297360" cy="297360"/>
            </a:xfrm>
            <a:prstGeom prst="ellipse">
              <a:avLst/>
            </a:prstGeom>
            <a:solidFill>
              <a:srgbClr val="FFD7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554" name="TextBox 26"/>
            <p:cNvSpPr/>
            <p:nvPr/>
          </p:nvSpPr>
          <p:spPr>
            <a:xfrm>
              <a:off x="1516068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255/215/172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5" name="Овал 27"/>
            <p:cNvSpPr/>
            <p:nvPr/>
          </p:nvSpPr>
          <p:spPr>
            <a:xfrm>
              <a:off x="12657960" y="1571400"/>
              <a:ext cx="297360" cy="297360"/>
            </a:xfrm>
            <a:prstGeom prst="ellipse">
              <a:avLst/>
            </a:prstGeom>
            <a:solidFill>
              <a:srgbClr val="578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556" name="TextBox 28"/>
            <p:cNvSpPr/>
            <p:nvPr/>
          </p:nvSpPr>
          <p:spPr>
            <a:xfrm>
              <a:off x="12383640" y="18442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87/140/123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7" name="Овал 29"/>
            <p:cNvSpPr/>
            <p:nvPr/>
          </p:nvSpPr>
          <p:spPr>
            <a:xfrm>
              <a:off x="13193640" y="1571400"/>
              <a:ext cx="297360" cy="297360"/>
            </a:xfrm>
            <a:prstGeom prst="ellipse">
              <a:avLst/>
            </a:prstGeom>
            <a:solidFill>
              <a:srgbClr val="46A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558" name="TextBox 30"/>
            <p:cNvSpPr/>
            <p:nvPr/>
          </p:nvSpPr>
          <p:spPr>
            <a:xfrm>
              <a:off x="12919320" y="18442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70/170/152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9" name="Овал 31"/>
            <p:cNvSpPr/>
            <p:nvPr/>
          </p:nvSpPr>
          <p:spPr>
            <a:xfrm>
              <a:off x="13764960" y="1571400"/>
              <a:ext cx="297360" cy="297360"/>
            </a:xfrm>
            <a:prstGeom prst="ellipse">
              <a:avLst/>
            </a:prstGeom>
            <a:solidFill>
              <a:srgbClr val="A1D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560" name="TextBox 32"/>
            <p:cNvSpPr/>
            <p:nvPr/>
          </p:nvSpPr>
          <p:spPr>
            <a:xfrm>
              <a:off x="13490280" y="18442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161/220/188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561" name="TextBox 33"/>
          <p:cNvSpPr/>
          <p:nvPr/>
        </p:nvSpPr>
        <p:spPr>
          <a:xfrm>
            <a:off x="12540960" y="3656160"/>
            <a:ext cx="273924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Дополнительная расширенная палитра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62" name="Группа 34"/>
          <p:cNvGrpSpPr/>
          <p:nvPr/>
        </p:nvGrpSpPr>
        <p:grpSpPr>
          <a:xfrm>
            <a:off x="12383640" y="3963960"/>
            <a:ext cx="3623400" cy="988560"/>
            <a:chOff x="12383640" y="3963960"/>
            <a:chExt cx="3623400" cy="988560"/>
          </a:xfrm>
        </p:grpSpPr>
        <p:sp>
          <p:nvSpPr>
            <p:cNvPr id="563" name="Овал 35"/>
            <p:cNvSpPr/>
            <p:nvPr/>
          </p:nvSpPr>
          <p:spPr>
            <a:xfrm>
              <a:off x="12657960" y="3963960"/>
              <a:ext cx="297360" cy="297360"/>
            </a:xfrm>
            <a:prstGeom prst="ellipse">
              <a:avLst/>
            </a:prstGeom>
            <a:solidFill>
              <a:srgbClr val="9C36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564" name="TextBox 36"/>
            <p:cNvSpPr/>
            <p:nvPr/>
          </p:nvSpPr>
          <p:spPr>
            <a:xfrm>
              <a:off x="1238364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156/54/103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5" name="Овал 37"/>
            <p:cNvSpPr/>
            <p:nvPr/>
          </p:nvSpPr>
          <p:spPr>
            <a:xfrm>
              <a:off x="13193640" y="3963960"/>
              <a:ext cx="297360" cy="297360"/>
            </a:xfrm>
            <a:prstGeom prst="ellipse">
              <a:avLst/>
            </a:prstGeom>
            <a:solidFill>
              <a:srgbClr val="AC6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566" name="TextBox 38"/>
            <p:cNvSpPr/>
            <p:nvPr/>
          </p:nvSpPr>
          <p:spPr>
            <a:xfrm>
              <a:off x="1291932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172/98/120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7" name="Овал 39"/>
            <p:cNvSpPr/>
            <p:nvPr/>
          </p:nvSpPr>
          <p:spPr>
            <a:xfrm>
              <a:off x="13764960" y="3963960"/>
              <a:ext cx="297360" cy="297360"/>
            </a:xfrm>
            <a:prstGeom prst="ellipse">
              <a:avLst/>
            </a:prstGeom>
            <a:solidFill>
              <a:srgbClr val="D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568" name="TextBox 40"/>
            <p:cNvSpPr/>
            <p:nvPr/>
          </p:nvSpPr>
          <p:spPr>
            <a:xfrm>
              <a:off x="1349028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208/139/164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9" name="Овал 41"/>
            <p:cNvSpPr/>
            <p:nvPr/>
          </p:nvSpPr>
          <p:spPr>
            <a:xfrm>
              <a:off x="14323680" y="3963960"/>
              <a:ext cx="297360" cy="297360"/>
            </a:xfrm>
            <a:prstGeom prst="ellipse">
              <a:avLst/>
            </a:prstGeom>
            <a:solidFill>
              <a:srgbClr val="DECC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570" name="TextBox 42"/>
            <p:cNvSpPr/>
            <p:nvPr/>
          </p:nvSpPr>
          <p:spPr>
            <a:xfrm>
              <a:off x="1404900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222/204/8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1" name="Овал 43"/>
            <p:cNvSpPr/>
            <p:nvPr/>
          </p:nvSpPr>
          <p:spPr>
            <a:xfrm>
              <a:off x="14876640" y="3963960"/>
              <a:ext cx="297360" cy="297360"/>
            </a:xfrm>
            <a:prstGeom prst="ellipse">
              <a:avLst/>
            </a:prstGeom>
            <a:solidFill>
              <a:srgbClr val="D0D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572" name="TextBox 44"/>
            <p:cNvSpPr/>
            <p:nvPr/>
          </p:nvSpPr>
          <p:spPr>
            <a:xfrm>
              <a:off x="1460232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208/222/84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3" name="Овал 45"/>
            <p:cNvSpPr/>
            <p:nvPr/>
          </p:nvSpPr>
          <p:spPr>
            <a:xfrm>
              <a:off x="15435360" y="3963960"/>
              <a:ext cx="297360" cy="297360"/>
            </a:xfrm>
            <a:prstGeom prst="ellipse">
              <a:avLst/>
            </a:prstGeom>
            <a:solidFill>
              <a:srgbClr val="E6ED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574" name="TextBox 46"/>
            <p:cNvSpPr/>
            <p:nvPr/>
          </p:nvSpPr>
          <p:spPr>
            <a:xfrm>
              <a:off x="1516068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230/237/133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5" name="Овал 47"/>
            <p:cNvSpPr/>
            <p:nvPr/>
          </p:nvSpPr>
          <p:spPr>
            <a:xfrm>
              <a:off x="12657960" y="4483440"/>
              <a:ext cx="297360" cy="297360"/>
            </a:xfrm>
            <a:prstGeom prst="ellipse">
              <a:avLst/>
            </a:prstGeom>
            <a:solidFill>
              <a:srgbClr val="603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576" name="TextBox 48"/>
            <p:cNvSpPr/>
            <p:nvPr/>
          </p:nvSpPr>
          <p:spPr>
            <a:xfrm>
              <a:off x="1238364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96/55/158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7" name="Овал 49"/>
            <p:cNvSpPr/>
            <p:nvPr/>
          </p:nvSpPr>
          <p:spPr>
            <a:xfrm>
              <a:off x="13193640" y="4483440"/>
              <a:ext cx="297360" cy="297360"/>
            </a:xfrm>
            <a:prstGeom prst="ellipse">
              <a:avLst/>
            </a:prstGeom>
            <a:solidFill>
              <a:srgbClr val="896C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578" name="TextBox 50"/>
            <p:cNvSpPr/>
            <p:nvPr/>
          </p:nvSpPr>
          <p:spPr>
            <a:xfrm>
              <a:off x="1291932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137/108/196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9" name="Овал 51"/>
            <p:cNvSpPr/>
            <p:nvPr/>
          </p:nvSpPr>
          <p:spPr>
            <a:xfrm>
              <a:off x="13764960" y="4483440"/>
              <a:ext cx="297360" cy="297360"/>
            </a:xfrm>
            <a:prstGeom prst="ellipse">
              <a:avLst/>
            </a:prstGeom>
            <a:solidFill>
              <a:srgbClr val="B89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580" name="TextBox 52"/>
            <p:cNvSpPr/>
            <p:nvPr/>
          </p:nvSpPr>
          <p:spPr>
            <a:xfrm>
              <a:off x="1349028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184/158/255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1" name="Овал 53"/>
            <p:cNvSpPr/>
            <p:nvPr/>
          </p:nvSpPr>
          <p:spPr>
            <a:xfrm>
              <a:off x="14323680" y="4483440"/>
              <a:ext cx="297360" cy="297360"/>
            </a:xfrm>
            <a:prstGeom prst="ellipse">
              <a:avLst/>
            </a:prstGeom>
            <a:solidFill>
              <a:srgbClr val="99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582" name="TextBox 54"/>
            <p:cNvSpPr/>
            <p:nvPr/>
          </p:nvSpPr>
          <p:spPr>
            <a:xfrm>
              <a:off x="1404900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153/28/28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3" name="Овал 55"/>
            <p:cNvSpPr/>
            <p:nvPr/>
          </p:nvSpPr>
          <p:spPr>
            <a:xfrm>
              <a:off x="14876640" y="4483440"/>
              <a:ext cx="297360" cy="297360"/>
            </a:xfrm>
            <a:prstGeom prst="ellipse">
              <a:avLst/>
            </a:prstGeom>
            <a:solidFill>
              <a:srgbClr val="DE3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584" name="TextBox 56"/>
            <p:cNvSpPr/>
            <p:nvPr/>
          </p:nvSpPr>
          <p:spPr>
            <a:xfrm>
              <a:off x="1460232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222/49/49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5" name="Овал 57"/>
            <p:cNvSpPr/>
            <p:nvPr/>
          </p:nvSpPr>
          <p:spPr>
            <a:xfrm>
              <a:off x="15435360" y="4483440"/>
              <a:ext cx="297360" cy="297360"/>
            </a:xfrm>
            <a:prstGeom prst="ellipse">
              <a:avLst/>
            </a:prstGeom>
            <a:solidFill>
              <a:srgbClr val="E6B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586" name="TextBox 58"/>
            <p:cNvSpPr/>
            <p:nvPr/>
          </p:nvSpPr>
          <p:spPr>
            <a:xfrm>
              <a:off x="1516068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230/176/168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587" name="TextBox 59"/>
          <p:cNvSpPr/>
          <p:nvPr/>
        </p:nvSpPr>
        <p:spPr>
          <a:xfrm>
            <a:off x="12540960" y="2018520"/>
            <a:ext cx="273924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Разбеленная палитра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88" name="Группа 60"/>
          <p:cNvGrpSpPr/>
          <p:nvPr/>
        </p:nvGrpSpPr>
        <p:grpSpPr>
          <a:xfrm>
            <a:off x="12383640" y="2326320"/>
            <a:ext cx="3065040" cy="469080"/>
            <a:chOff x="12383640" y="2326320"/>
            <a:chExt cx="3065040" cy="469080"/>
          </a:xfrm>
        </p:grpSpPr>
        <p:sp>
          <p:nvSpPr>
            <p:cNvPr id="589" name="Овал 61"/>
            <p:cNvSpPr/>
            <p:nvPr/>
          </p:nvSpPr>
          <p:spPr>
            <a:xfrm>
              <a:off x="12657960" y="2326320"/>
              <a:ext cx="297360" cy="297360"/>
            </a:xfrm>
            <a:prstGeom prst="ellipse">
              <a:avLst/>
            </a:prstGeom>
            <a:solidFill>
              <a:srgbClr val="DED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590" name="TextBox 62"/>
            <p:cNvSpPr/>
            <p:nvPr/>
          </p:nvSpPr>
          <p:spPr>
            <a:xfrm>
              <a:off x="1238364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217/216/235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1" name="Овал 63"/>
            <p:cNvSpPr/>
            <p:nvPr/>
          </p:nvSpPr>
          <p:spPr>
            <a:xfrm>
              <a:off x="13193640" y="2326320"/>
              <a:ext cx="297360" cy="297360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592" name="TextBox 64"/>
            <p:cNvSpPr/>
            <p:nvPr/>
          </p:nvSpPr>
          <p:spPr>
            <a:xfrm>
              <a:off x="1291932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207/232/255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3" name="Овал 65"/>
            <p:cNvSpPr/>
            <p:nvPr/>
          </p:nvSpPr>
          <p:spPr>
            <a:xfrm>
              <a:off x="13764960" y="2326320"/>
              <a:ext cx="297360" cy="297360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594" name="TextBox 66"/>
            <p:cNvSpPr/>
            <p:nvPr/>
          </p:nvSpPr>
          <p:spPr>
            <a:xfrm>
              <a:off x="1349028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235/235/235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5" name="Овал 67"/>
            <p:cNvSpPr/>
            <p:nvPr/>
          </p:nvSpPr>
          <p:spPr>
            <a:xfrm>
              <a:off x="14323680" y="2326320"/>
              <a:ext cx="297360" cy="297360"/>
            </a:xfrm>
            <a:prstGeom prst="ellipse">
              <a:avLst/>
            </a:prstGeom>
            <a:solidFill>
              <a:srgbClr val="FC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596" name="TextBox 68"/>
            <p:cNvSpPr/>
            <p:nvPr/>
          </p:nvSpPr>
          <p:spPr>
            <a:xfrm>
              <a:off x="1404900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252/223/215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7" name="Овал 69"/>
            <p:cNvSpPr/>
            <p:nvPr/>
          </p:nvSpPr>
          <p:spPr>
            <a:xfrm>
              <a:off x="14876640" y="2326320"/>
              <a:ext cx="297360" cy="297360"/>
            </a:xfrm>
            <a:prstGeom prst="ellipse">
              <a:avLst/>
            </a:prstGeom>
            <a:solidFill>
              <a:srgbClr val="D3F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598" name="TextBox 70"/>
            <p:cNvSpPr/>
            <p:nvPr/>
          </p:nvSpPr>
          <p:spPr>
            <a:xfrm>
              <a:off x="1460232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211/245/226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599" name="TextBox 71"/>
          <p:cNvSpPr/>
          <p:nvPr/>
        </p:nvSpPr>
        <p:spPr>
          <a:xfrm>
            <a:off x="12557880" y="2840040"/>
            <a:ext cx="273924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Палитра для картограмм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00" name="Группа 72"/>
          <p:cNvGrpSpPr/>
          <p:nvPr/>
        </p:nvGrpSpPr>
        <p:grpSpPr>
          <a:xfrm>
            <a:off x="12383640" y="3147840"/>
            <a:ext cx="3623400" cy="469080"/>
            <a:chOff x="12383640" y="3147840"/>
            <a:chExt cx="3623400" cy="469080"/>
          </a:xfrm>
        </p:grpSpPr>
        <p:sp>
          <p:nvSpPr>
            <p:cNvPr id="601" name="Овал 73"/>
            <p:cNvSpPr/>
            <p:nvPr/>
          </p:nvSpPr>
          <p:spPr>
            <a:xfrm>
              <a:off x="12657960" y="3147840"/>
              <a:ext cx="297360" cy="297360"/>
            </a:xfrm>
            <a:prstGeom prst="ellipse">
              <a:avLst/>
            </a:prstGeom>
            <a:solidFill>
              <a:srgbClr val="363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602" name="TextBox 74"/>
            <p:cNvSpPr/>
            <p:nvPr/>
          </p:nvSpPr>
          <p:spPr>
            <a:xfrm>
              <a:off x="1238364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54/49/148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3" name="Овал 75"/>
            <p:cNvSpPr/>
            <p:nvPr/>
          </p:nvSpPr>
          <p:spPr>
            <a:xfrm>
              <a:off x="13193640" y="3147840"/>
              <a:ext cx="297360" cy="2973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604" name="TextBox 76"/>
            <p:cNvSpPr/>
            <p:nvPr/>
          </p:nvSpPr>
          <p:spPr>
            <a:xfrm>
              <a:off x="1291932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52/1</a:t>
              </a:r>
              <a:r>
                <a:rPr lang="en-US" sz="700" b="0" strike="noStrike" spc="-1">
                  <a:solidFill>
                    <a:srgbClr val="282A2E"/>
                  </a:solidFill>
                  <a:latin typeface="Arial"/>
                </a:rPr>
                <a:t>1</a:t>
              </a: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1/194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5" name="Овал 77"/>
            <p:cNvSpPr/>
            <p:nvPr/>
          </p:nvSpPr>
          <p:spPr>
            <a:xfrm>
              <a:off x="13764960" y="3147840"/>
              <a:ext cx="297360" cy="29736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606" name="TextBox 78"/>
            <p:cNvSpPr/>
            <p:nvPr/>
          </p:nvSpPr>
          <p:spPr>
            <a:xfrm>
              <a:off x="1349028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125/187/252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7" name="Овал 79"/>
            <p:cNvSpPr/>
            <p:nvPr/>
          </p:nvSpPr>
          <p:spPr>
            <a:xfrm>
              <a:off x="14323680" y="3147840"/>
              <a:ext cx="297360" cy="297360"/>
            </a:xfrm>
            <a:prstGeom prst="ellipse">
              <a:avLst/>
            </a:prstGeom>
            <a:solidFill>
              <a:srgbClr val="A9D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608" name="TextBox 80"/>
            <p:cNvSpPr/>
            <p:nvPr/>
          </p:nvSpPr>
          <p:spPr>
            <a:xfrm>
              <a:off x="1404900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169/211/253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9" name="Овал 81"/>
            <p:cNvSpPr/>
            <p:nvPr/>
          </p:nvSpPr>
          <p:spPr>
            <a:xfrm>
              <a:off x="14876640" y="3147840"/>
              <a:ext cx="297360" cy="297360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610" name="TextBox 82"/>
            <p:cNvSpPr/>
            <p:nvPr/>
          </p:nvSpPr>
          <p:spPr>
            <a:xfrm>
              <a:off x="1460232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207/232/255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1" name="Овал 83"/>
            <p:cNvSpPr/>
            <p:nvPr/>
          </p:nvSpPr>
          <p:spPr>
            <a:xfrm>
              <a:off x="15435360" y="3147840"/>
              <a:ext cx="297360" cy="29736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612" name="TextBox 84"/>
            <p:cNvSpPr/>
            <p:nvPr/>
          </p:nvSpPr>
          <p:spPr>
            <a:xfrm>
              <a:off x="1516068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191/191/191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613" name="Рисунок 87"/>
          <p:cNvPicPr/>
          <p:nvPr/>
        </p:nvPicPr>
        <p:blipFill>
          <a:blip r:embed="rId3"/>
          <a:stretch/>
        </p:blipFill>
        <p:spPr>
          <a:xfrm>
            <a:off x="9635040" y="338040"/>
            <a:ext cx="2257200" cy="451440"/>
          </a:xfrm>
          <a:prstGeom prst="rect">
            <a:avLst/>
          </a:prstGeom>
          <a:ln w="0">
            <a:noFill/>
          </a:ln>
        </p:spPr>
      </p:pic>
      <p:sp>
        <p:nvSpPr>
          <p:cNvPr id="614" name="object 13"/>
          <p:cNvSpPr/>
          <p:nvPr/>
        </p:nvSpPr>
        <p:spPr>
          <a:xfrm>
            <a:off x="0" y="542880"/>
            <a:ext cx="414360" cy="84240"/>
          </a:xfrm>
          <a:custGeom>
            <a:avLst/>
            <a:gdLst>
              <a:gd name="textAreaLeft" fmla="*/ 0 w 414360"/>
              <a:gd name="textAreaRight" fmla="*/ 417600 w 414360"/>
              <a:gd name="textAreaTop" fmla="*/ 0 h 84240"/>
              <a:gd name="textAreaBottom" fmla="*/ 87480 h 84240"/>
            </a:gdLst>
            <a:ahLst/>
            <a:cxnLst/>
            <a:rect l="textAreaLeft" t="textAreaTop" r="textAreaRight" b="textAreaBottom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15" name="Номер слайда 4"/>
          <p:cNvSpPr/>
          <p:nvPr/>
        </p:nvSpPr>
        <p:spPr>
          <a:xfrm>
            <a:off x="9328680" y="6448320"/>
            <a:ext cx="2739960" cy="36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</a:pPr>
            <a:fld id="{31684F8C-B6C1-417C-9C5C-48B7380AE1A6}" type="slidenum">
              <a:rPr lang="ru-RU" sz="1400" b="1" strike="noStrike" spc="-1">
                <a:solidFill>
                  <a:srgbClr val="7DBBFC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6" name="PlaceHolder 1"/>
          <p:cNvSpPr>
            <a:spLocks noGrp="1"/>
          </p:cNvSpPr>
          <p:nvPr>
            <p:ph type="ftr" idx="5"/>
          </p:nvPr>
        </p:nvSpPr>
        <p:spPr>
          <a:xfrm>
            <a:off x="320040" y="6448320"/>
            <a:ext cx="10216080" cy="361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1" strike="noStrike" spc="-1">
                <a:solidFill>
                  <a:srgbClr val="7DBBFC"/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1" strike="noStrike" spc="-1">
                <a:solidFill>
                  <a:srgbClr val="7DBBFC"/>
                </a:solidFill>
                <a:latin typeface="Arial"/>
              </a:rPr>
              <a:t>&lt;нижний колонтитул&gt;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Прямоугольник 1"/>
          <p:cNvSpPr/>
          <p:nvPr/>
        </p:nvSpPr>
        <p:spPr>
          <a:xfrm>
            <a:off x="12400920" y="0"/>
            <a:ext cx="3591720" cy="5064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618" name="TextBox 2"/>
          <p:cNvSpPr/>
          <p:nvPr/>
        </p:nvSpPr>
        <p:spPr>
          <a:xfrm>
            <a:off x="12557880" y="5400"/>
            <a:ext cx="186048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Основная палитра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19" name="Группа 3"/>
          <p:cNvGrpSpPr/>
          <p:nvPr/>
        </p:nvGrpSpPr>
        <p:grpSpPr>
          <a:xfrm>
            <a:off x="12383640" y="313200"/>
            <a:ext cx="2511720" cy="469080"/>
            <a:chOff x="12383640" y="313200"/>
            <a:chExt cx="2511720" cy="469080"/>
          </a:xfrm>
        </p:grpSpPr>
        <p:sp>
          <p:nvSpPr>
            <p:cNvPr id="620" name="Овал 4"/>
            <p:cNvSpPr/>
            <p:nvPr/>
          </p:nvSpPr>
          <p:spPr>
            <a:xfrm>
              <a:off x="12657960" y="313200"/>
              <a:ext cx="297360" cy="2973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621" name="TextBox 5"/>
            <p:cNvSpPr/>
            <p:nvPr/>
          </p:nvSpPr>
          <p:spPr>
            <a:xfrm>
              <a:off x="12383640" y="5860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US" sz="700" b="0" strike="noStrike" spc="-1">
                  <a:solidFill>
                    <a:srgbClr val="282A2E"/>
                  </a:solidFill>
                  <a:latin typeface="Arial"/>
                </a:rPr>
                <a:t>54</a:t>
              </a: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/</a:t>
              </a:r>
              <a:r>
                <a:rPr lang="en-US" sz="700" b="0" strike="noStrike" spc="-1">
                  <a:solidFill>
                    <a:srgbClr val="282A2E"/>
                  </a:solidFill>
                  <a:latin typeface="Arial"/>
                </a:rPr>
                <a:t>4</a:t>
              </a: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9/</a:t>
              </a:r>
              <a:r>
                <a:rPr lang="en-US" sz="700" b="0" strike="noStrike" spc="-1">
                  <a:solidFill>
                    <a:srgbClr val="282A2E"/>
                  </a:solidFill>
                  <a:latin typeface="Arial"/>
                </a:rPr>
                <a:t>148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2" name="Овал 6"/>
            <p:cNvSpPr/>
            <p:nvPr/>
          </p:nvSpPr>
          <p:spPr>
            <a:xfrm>
              <a:off x="13193640" y="313200"/>
              <a:ext cx="297360" cy="297360"/>
            </a:xfrm>
            <a:prstGeom prst="ellipse">
              <a:avLst/>
            </a:prstGeom>
            <a:solidFill>
              <a:srgbClr val="7DBB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623" name="TextBox 8"/>
            <p:cNvSpPr/>
            <p:nvPr/>
          </p:nvSpPr>
          <p:spPr>
            <a:xfrm>
              <a:off x="12919320" y="5860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125/187/252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4" name="Овал 9"/>
            <p:cNvSpPr/>
            <p:nvPr/>
          </p:nvSpPr>
          <p:spPr>
            <a:xfrm>
              <a:off x="13764960" y="313200"/>
              <a:ext cx="297360" cy="2973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625" name="TextBox 10"/>
            <p:cNvSpPr/>
            <p:nvPr/>
          </p:nvSpPr>
          <p:spPr>
            <a:xfrm>
              <a:off x="13490280" y="5860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40/42/46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6" name="Овал 11"/>
            <p:cNvSpPr/>
            <p:nvPr/>
          </p:nvSpPr>
          <p:spPr>
            <a:xfrm>
              <a:off x="14323680" y="313200"/>
              <a:ext cx="297360" cy="29736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627" name="TextBox 12"/>
            <p:cNvSpPr/>
            <p:nvPr/>
          </p:nvSpPr>
          <p:spPr>
            <a:xfrm>
              <a:off x="14049000" y="5860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255/255/255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628" name="TextBox 13"/>
          <p:cNvSpPr/>
          <p:nvPr/>
        </p:nvSpPr>
        <p:spPr>
          <a:xfrm>
            <a:off x="12557880" y="785520"/>
            <a:ext cx="186048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Расширенная палитра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29" name="Группа 14"/>
          <p:cNvGrpSpPr/>
          <p:nvPr/>
        </p:nvGrpSpPr>
        <p:grpSpPr>
          <a:xfrm>
            <a:off x="12383640" y="1093320"/>
            <a:ext cx="3623400" cy="947160"/>
            <a:chOff x="12383640" y="1093320"/>
            <a:chExt cx="3623400" cy="947160"/>
          </a:xfrm>
        </p:grpSpPr>
        <p:sp>
          <p:nvSpPr>
            <p:cNvPr id="630" name="Овал 15"/>
            <p:cNvSpPr/>
            <p:nvPr/>
          </p:nvSpPr>
          <p:spPr>
            <a:xfrm>
              <a:off x="12657960" y="1093320"/>
              <a:ext cx="297360" cy="2973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631" name="TextBox 16"/>
            <p:cNvSpPr/>
            <p:nvPr/>
          </p:nvSpPr>
          <p:spPr>
            <a:xfrm>
              <a:off x="1238364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52/111/194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2" name="Овал 17"/>
            <p:cNvSpPr/>
            <p:nvPr/>
          </p:nvSpPr>
          <p:spPr>
            <a:xfrm>
              <a:off x="13193640" y="1093320"/>
              <a:ext cx="297360" cy="297360"/>
            </a:xfrm>
            <a:prstGeom prst="ellipse">
              <a:avLst/>
            </a:prstGeom>
            <a:solidFill>
              <a:srgbClr val="8383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633" name="TextBox 18"/>
            <p:cNvSpPr/>
            <p:nvPr/>
          </p:nvSpPr>
          <p:spPr>
            <a:xfrm>
              <a:off x="1291932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131/131/131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4" name="Овал 19"/>
            <p:cNvSpPr/>
            <p:nvPr/>
          </p:nvSpPr>
          <p:spPr>
            <a:xfrm>
              <a:off x="13764960" y="1093320"/>
              <a:ext cx="297360" cy="29736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635" name="TextBox 20"/>
            <p:cNvSpPr/>
            <p:nvPr/>
          </p:nvSpPr>
          <p:spPr>
            <a:xfrm>
              <a:off x="1349028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191/191/191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6" name="Овал 21"/>
            <p:cNvSpPr/>
            <p:nvPr/>
          </p:nvSpPr>
          <p:spPr>
            <a:xfrm>
              <a:off x="14323680" y="1093320"/>
              <a:ext cx="297360" cy="297360"/>
            </a:xfrm>
            <a:prstGeom prst="ellipse">
              <a:avLst/>
            </a:prstGeom>
            <a:solidFill>
              <a:srgbClr val="E36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637" name="TextBox 22"/>
            <p:cNvSpPr/>
            <p:nvPr/>
          </p:nvSpPr>
          <p:spPr>
            <a:xfrm>
              <a:off x="1404900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227/104/70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8" name="Овал 23"/>
            <p:cNvSpPr/>
            <p:nvPr/>
          </p:nvSpPr>
          <p:spPr>
            <a:xfrm>
              <a:off x="14876640" y="1093320"/>
              <a:ext cx="297360" cy="297360"/>
            </a:xfrm>
            <a:prstGeom prst="ellipse">
              <a:avLst/>
            </a:prstGeom>
            <a:solidFill>
              <a:srgbClr val="FFA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639" name="TextBox 24"/>
            <p:cNvSpPr/>
            <p:nvPr/>
          </p:nvSpPr>
          <p:spPr>
            <a:xfrm>
              <a:off x="1460232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255/169/112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0" name="Овал 25"/>
            <p:cNvSpPr/>
            <p:nvPr/>
          </p:nvSpPr>
          <p:spPr>
            <a:xfrm>
              <a:off x="15435360" y="1093320"/>
              <a:ext cx="297360" cy="297360"/>
            </a:xfrm>
            <a:prstGeom prst="ellipse">
              <a:avLst/>
            </a:prstGeom>
            <a:solidFill>
              <a:srgbClr val="FFD7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641" name="TextBox 26"/>
            <p:cNvSpPr/>
            <p:nvPr/>
          </p:nvSpPr>
          <p:spPr>
            <a:xfrm>
              <a:off x="1516068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255/215/172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2" name="Овал 27"/>
            <p:cNvSpPr/>
            <p:nvPr/>
          </p:nvSpPr>
          <p:spPr>
            <a:xfrm>
              <a:off x="12657960" y="1571400"/>
              <a:ext cx="297360" cy="297360"/>
            </a:xfrm>
            <a:prstGeom prst="ellipse">
              <a:avLst/>
            </a:prstGeom>
            <a:solidFill>
              <a:srgbClr val="578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643" name="TextBox 28"/>
            <p:cNvSpPr/>
            <p:nvPr/>
          </p:nvSpPr>
          <p:spPr>
            <a:xfrm>
              <a:off x="12383640" y="18442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87/140/123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4" name="Овал 29"/>
            <p:cNvSpPr/>
            <p:nvPr/>
          </p:nvSpPr>
          <p:spPr>
            <a:xfrm>
              <a:off x="13193640" y="1571400"/>
              <a:ext cx="297360" cy="297360"/>
            </a:xfrm>
            <a:prstGeom prst="ellipse">
              <a:avLst/>
            </a:prstGeom>
            <a:solidFill>
              <a:srgbClr val="46A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645" name="TextBox 30"/>
            <p:cNvSpPr/>
            <p:nvPr/>
          </p:nvSpPr>
          <p:spPr>
            <a:xfrm>
              <a:off x="12919320" y="18442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70/170/152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6" name="Овал 31"/>
            <p:cNvSpPr/>
            <p:nvPr/>
          </p:nvSpPr>
          <p:spPr>
            <a:xfrm>
              <a:off x="13764960" y="1571400"/>
              <a:ext cx="297360" cy="297360"/>
            </a:xfrm>
            <a:prstGeom prst="ellipse">
              <a:avLst/>
            </a:prstGeom>
            <a:solidFill>
              <a:srgbClr val="A1D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647" name="TextBox 32"/>
            <p:cNvSpPr/>
            <p:nvPr/>
          </p:nvSpPr>
          <p:spPr>
            <a:xfrm>
              <a:off x="13490280" y="18442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161/220/188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648" name="TextBox 33"/>
          <p:cNvSpPr/>
          <p:nvPr/>
        </p:nvSpPr>
        <p:spPr>
          <a:xfrm>
            <a:off x="12540960" y="3656160"/>
            <a:ext cx="273924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Дополнительная расширенная палитра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49" name="Группа 34"/>
          <p:cNvGrpSpPr/>
          <p:nvPr/>
        </p:nvGrpSpPr>
        <p:grpSpPr>
          <a:xfrm>
            <a:off x="12383640" y="3963960"/>
            <a:ext cx="3623400" cy="988560"/>
            <a:chOff x="12383640" y="3963960"/>
            <a:chExt cx="3623400" cy="988560"/>
          </a:xfrm>
        </p:grpSpPr>
        <p:sp>
          <p:nvSpPr>
            <p:cNvPr id="650" name="Овал 35"/>
            <p:cNvSpPr/>
            <p:nvPr/>
          </p:nvSpPr>
          <p:spPr>
            <a:xfrm>
              <a:off x="12657960" y="3963960"/>
              <a:ext cx="297360" cy="297360"/>
            </a:xfrm>
            <a:prstGeom prst="ellipse">
              <a:avLst/>
            </a:prstGeom>
            <a:solidFill>
              <a:srgbClr val="9C36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651" name="TextBox 36"/>
            <p:cNvSpPr/>
            <p:nvPr/>
          </p:nvSpPr>
          <p:spPr>
            <a:xfrm>
              <a:off x="1238364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156/54/103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2" name="Овал 37"/>
            <p:cNvSpPr/>
            <p:nvPr/>
          </p:nvSpPr>
          <p:spPr>
            <a:xfrm>
              <a:off x="13193640" y="3963960"/>
              <a:ext cx="297360" cy="297360"/>
            </a:xfrm>
            <a:prstGeom prst="ellipse">
              <a:avLst/>
            </a:prstGeom>
            <a:solidFill>
              <a:srgbClr val="AC6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653" name="TextBox 38"/>
            <p:cNvSpPr/>
            <p:nvPr/>
          </p:nvSpPr>
          <p:spPr>
            <a:xfrm>
              <a:off x="1291932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172/98/120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4" name="Овал 39"/>
            <p:cNvSpPr/>
            <p:nvPr/>
          </p:nvSpPr>
          <p:spPr>
            <a:xfrm>
              <a:off x="13764960" y="3963960"/>
              <a:ext cx="297360" cy="297360"/>
            </a:xfrm>
            <a:prstGeom prst="ellipse">
              <a:avLst/>
            </a:prstGeom>
            <a:solidFill>
              <a:srgbClr val="D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655" name="TextBox 40"/>
            <p:cNvSpPr/>
            <p:nvPr/>
          </p:nvSpPr>
          <p:spPr>
            <a:xfrm>
              <a:off x="1349028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208/139/164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6" name="Овал 41"/>
            <p:cNvSpPr/>
            <p:nvPr/>
          </p:nvSpPr>
          <p:spPr>
            <a:xfrm>
              <a:off x="14323680" y="3963960"/>
              <a:ext cx="297360" cy="297360"/>
            </a:xfrm>
            <a:prstGeom prst="ellipse">
              <a:avLst/>
            </a:prstGeom>
            <a:solidFill>
              <a:srgbClr val="DECC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657" name="TextBox 42"/>
            <p:cNvSpPr/>
            <p:nvPr/>
          </p:nvSpPr>
          <p:spPr>
            <a:xfrm>
              <a:off x="1404900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222/204/8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8" name="Овал 43"/>
            <p:cNvSpPr/>
            <p:nvPr/>
          </p:nvSpPr>
          <p:spPr>
            <a:xfrm>
              <a:off x="14876640" y="3963960"/>
              <a:ext cx="297360" cy="297360"/>
            </a:xfrm>
            <a:prstGeom prst="ellipse">
              <a:avLst/>
            </a:prstGeom>
            <a:solidFill>
              <a:srgbClr val="D0D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659" name="TextBox 44"/>
            <p:cNvSpPr/>
            <p:nvPr/>
          </p:nvSpPr>
          <p:spPr>
            <a:xfrm>
              <a:off x="1460232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208/222/84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0" name="Овал 45"/>
            <p:cNvSpPr/>
            <p:nvPr/>
          </p:nvSpPr>
          <p:spPr>
            <a:xfrm>
              <a:off x="15435360" y="3963960"/>
              <a:ext cx="297360" cy="297360"/>
            </a:xfrm>
            <a:prstGeom prst="ellipse">
              <a:avLst/>
            </a:prstGeom>
            <a:solidFill>
              <a:srgbClr val="E6ED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661" name="TextBox 46"/>
            <p:cNvSpPr/>
            <p:nvPr/>
          </p:nvSpPr>
          <p:spPr>
            <a:xfrm>
              <a:off x="1516068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230/237/133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2" name="Овал 47"/>
            <p:cNvSpPr/>
            <p:nvPr/>
          </p:nvSpPr>
          <p:spPr>
            <a:xfrm>
              <a:off x="12657960" y="4483440"/>
              <a:ext cx="297360" cy="297360"/>
            </a:xfrm>
            <a:prstGeom prst="ellipse">
              <a:avLst/>
            </a:prstGeom>
            <a:solidFill>
              <a:srgbClr val="603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663" name="TextBox 48"/>
            <p:cNvSpPr/>
            <p:nvPr/>
          </p:nvSpPr>
          <p:spPr>
            <a:xfrm>
              <a:off x="1238364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96/55/158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4" name="Овал 49"/>
            <p:cNvSpPr/>
            <p:nvPr/>
          </p:nvSpPr>
          <p:spPr>
            <a:xfrm>
              <a:off x="13193640" y="4483440"/>
              <a:ext cx="297360" cy="297360"/>
            </a:xfrm>
            <a:prstGeom prst="ellipse">
              <a:avLst/>
            </a:prstGeom>
            <a:solidFill>
              <a:srgbClr val="896C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665" name="TextBox 50"/>
            <p:cNvSpPr/>
            <p:nvPr/>
          </p:nvSpPr>
          <p:spPr>
            <a:xfrm>
              <a:off x="1291932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137/108/196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6" name="Овал 51"/>
            <p:cNvSpPr/>
            <p:nvPr/>
          </p:nvSpPr>
          <p:spPr>
            <a:xfrm>
              <a:off x="13764960" y="4483440"/>
              <a:ext cx="297360" cy="297360"/>
            </a:xfrm>
            <a:prstGeom prst="ellipse">
              <a:avLst/>
            </a:prstGeom>
            <a:solidFill>
              <a:srgbClr val="B89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667" name="TextBox 52"/>
            <p:cNvSpPr/>
            <p:nvPr/>
          </p:nvSpPr>
          <p:spPr>
            <a:xfrm>
              <a:off x="1349028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184/158/255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8" name="Овал 53"/>
            <p:cNvSpPr/>
            <p:nvPr/>
          </p:nvSpPr>
          <p:spPr>
            <a:xfrm>
              <a:off x="14323680" y="4483440"/>
              <a:ext cx="297360" cy="297360"/>
            </a:xfrm>
            <a:prstGeom prst="ellipse">
              <a:avLst/>
            </a:prstGeom>
            <a:solidFill>
              <a:srgbClr val="99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669" name="TextBox 54"/>
            <p:cNvSpPr/>
            <p:nvPr/>
          </p:nvSpPr>
          <p:spPr>
            <a:xfrm>
              <a:off x="1404900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153/28/28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0" name="Овал 55"/>
            <p:cNvSpPr/>
            <p:nvPr/>
          </p:nvSpPr>
          <p:spPr>
            <a:xfrm>
              <a:off x="14876640" y="4483440"/>
              <a:ext cx="297360" cy="297360"/>
            </a:xfrm>
            <a:prstGeom prst="ellipse">
              <a:avLst/>
            </a:prstGeom>
            <a:solidFill>
              <a:srgbClr val="DE3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671" name="TextBox 56"/>
            <p:cNvSpPr/>
            <p:nvPr/>
          </p:nvSpPr>
          <p:spPr>
            <a:xfrm>
              <a:off x="1460232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222/49/49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2" name="Овал 57"/>
            <p:cNvSpPr/>
            <p:nvPr/>
          </p:nvSpPr>
          <p:spPr>
            <a:xfrm>
              <a:off x="15435360" y="4483440"/>
              <a:ext cx="297360" cy="297360"/>
            </a:xfrm>
            <a:prstGeom prst="ellipse">
              <a:avLst/>
            </a:prstGeom>
            <a:solidFill>
              <a:srgbClr val="E6B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673" name="TextBox 58"/>
            <p:cNvSpPr/>
            <p:nvPr/>
          </p:nvSpPr>
          <p:spPr>
            <a:xfrm>
              <a:off x="1516068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230/176/168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674" name="TextBox 59"/>
          <p:cNvSpPr/>
          <p:nvPr/>
        </p:nvSpPr>
        <p:spPr>
          <a:xfrm>
            <a:off x="12540960" y="2018520"/>
            <a:ext cx="273924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Разбеленная палитра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75" name="Группа 60"/>
          <p:cNvGrpSpPr/>
          <p:nvPr/>
        </p:nvGrpSpPr>
        <p:grpSpPr>
          <a:xfrm>
            <a:off x="12383640" y="2326320"/>
            <a:ext cx="3065040" cy="469080"/>
            <a:chOff x="12383640" y="2326320"/>
            <a:chExt cx="3065040" cy="469080"/>
          </a:xfrm>
        </p:grpSpPr>
        <p:sp>
          <p:nvSpPr>
            <p:cNvPr id="676" name="Овал 61"/>
            <p:cNvSpPr/>
            <p:nvPr/>
          </p:nvSpPr>
          <p:spPr>
            <a:xfrm>
              <a:off x="12657960" y="2326320"/>
              <a:ext cx="297360" cy="297360"/>
            </a:xfrm>
            <a:prstGeom prst="ellipse">
              <a:avLst/>
            </a:prstGeom>
            <a:solidFill>
              <a:srgbClr val="DED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677" name="TextBox 62"/>
            <p:cNvSpPr/>
            <p:nvPr/>
          </p:nvSpPr>
          <p:spPr>
            <a:xfrm>
              <a:off x="1238364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217/216/235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8" name="Овал 63"/>
            <p:cNvSpPr/>
            <p:nvPr/>
          </p:nvSpPr>
          <p:spPr>
            <a:xfrm>
              <a:off x="13193640" y="2326320"/>
              <a:ext cx="297360" cy="297360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679" name="TextBox 64"/>
            <p:cNvSpPr/>
            <p:nvPr/>
          </p:nvSpPr>
          <p:spPr>
            <a:xfrm>
              <a:off x="1291932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207/232/255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0" name="Овал 65"/>
            <p:cNvSpPr/>
            <p:nvPr/>
          </p:nvSpPr>
          <p:spPr>
            <a:xfrm>
              <a:off x="13764960" y="2326320"/>
              <a:ext cx="297360" cy="297360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681" name="TextBox 66"/>
            <p:cNvSpPr/>
            <p:nvPr/>
          </p:nvSpPr>
          <p:spPr>
            <a:xfrm>
              <a:off x="1349028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235/235/235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2" name="Овал 67"/>
            <p:cNvSpPr/>
            <p:nvPr/>
          </p:nvSpPr>
          <p:spPr>
            <a:xfrm>
              <a:off x="14323680" y="2326320"/>
              <a:ext cx="297360" cy="297360"/>
            </a:xfrm>
            <a:prstGeom prst="ellipse">
              <a:avLst/>
            </a:prstGeom>
            <a:solidFill>
              <a:srgbClr val="FC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683" name="TextBox 68"/>
            <p:cNvSpPr/>
            <p:nvPr/>
          </p:nvSpPr>
          <p:spPr>
            <a:xfrm>
              <a:off x="1404900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252/223/215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4" name="Овал 69"/>
            <p:cNvSpPr/>
            <p:nvPr/>
          </p:nvSpPr>
          <p:spPr>
            <a:xfrm>
              <a:off x="14876640" y="2326320"/>
              <a:ext cx="297360" cy="297360"/>
            </a:xfrm>
            <a:prstGeom prst="ellipse">
              <a:avLst/>
            </a:prstGeom>
            <a:solidFill>
              <a:srgbClr val="D3F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685" name="TextBox 70"/>
            <p:cNvSpPr/>
            <p:nvPr/>
          </p:nvSpPr>
          <p:spPr>
            <a:xfrm>
              <a:off x="1460232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211/245/226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686" name="TextBox 71"/>
          <p:cNvSpPr/>
          <p:nvPr/>
        </p:nvSpPr>
        <p:spPr>
          <a:xfrm>
            <a:off x="12557880" y="2840040"/>
            <a:ext cx="273924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Палитра для картограмм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87" name="Группа 72"/>
          <p:cNvGrpSpPr/>
          <p:nvPr/>
        </p:nvGrpSpPr>
        <p:grpSpPr>
          <a:xfrm>
            <a:off x="12383640" y="3147840"/>
            <a:ext cx="3623400" cy="469080"/>
            <a:chOff x="12383640" y="3147840"/>
            <a:chExt cx="3623400" cy="469080"/>
          </a:xfrm>
        </p:grpSpPr>
        <p:sp>
          <p:nvSpPr>
            <p:cNvPr id="688" name="Овал 73"/>
            <p:cNvSpPr/>
            <p:nvPr/>
          </p:nvSpPr>
          <p:spPr>
            <a:xfrm>
              <a:off x="12657960" y="3147840"/>
              <a:ext cx="297360" cy="297360"/>
            </a:xfrm>
            <a:prstGeom prst="ellipse">
              <a:avLst/>
            </a:prstGeom>
            <a:solidFill>
              <a:srgbClr val="363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689" name="TextBox 74"/>
            <p:cNvSpPr/>
            <p:nvPr/>
          </p:nvSpPr>
          <p:spPr>
            <a:xfrm>
              <a:off x="1238364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54/49/148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0" name="Овал 75"/>
            <p:cNvSpPr/>
            <p:nvPr/>
          </p:nvSpPr>
          <p:spPr>
            <a:xfrm>
              <a:off x="13193640" y="3147840"/>
              <a:ext cx="297360" cy="2973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691" name="TextBox 76"/>
            <p:cNvSpPr/>
            <p:nvPr/>
          </p:nvSpPr>
          <p:spPr>
            <a:xfrm>
              <a:off x="1291932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52/1</a:t>
              </a:r>
              <a:r>
                <a:rPr lang="en-US" sz="700" b="0" strike="noStrike" spc="-1">
                  <a:solidFill>
                    <a:srgbClr val="282A2E"/>
                  </a:solidFill>
                  <a:latin typeface="Arial"/>
                </a:rPr>
                <a:t>1</a:t>
              </a: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1/194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2" name="Овал 77"/>
            <p:cNvSpPr/>
            <p:nvPr/>
          </p:nvSpPr>
          <p:spPr>
            <a:xfrm>
              <a:off x="13764960" y="3147840"/>
              <a:ext cx="297360" cy="29736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693" name="TextBox 78"/>
            <p:cNvSpPr/>
            <p:nvPr/>
          </p:nvSpPr>
          <p:spPr>
            <a:xfrm>
              <a:off x="1349028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125/187/252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4" name="Овал 79"/>
            <p:cNvSpPr/>
            <p:nvPr/>
          </p:nvSpPr>
          <p:spPr>
            <a:xfrm>
              <a:off x="14323680" y="3147840"/>
              <a:ext cx="297360" cy="297360"/>
            </a:xfrm>
            <a:prstGeom prst="ellipse">
              <a:avLst/>
            </a:prstGeom>
            <a:solidFill>
              <a:srgbClr val="A9D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695" name="TextBox 80"/>
            <p:cNvSpPr/>
            <p:nvPr/>
          </p:nvSpPr>
          <p:spPr>
            <a:xfrm>
              <a:off x="1404900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169/211/253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6" name="Овал 81"/>
            <p:cNvSpPr/>
            <p:nvPr/>
          </p:nvSpPr>
          <p:spPr>
            <a:xfrm>
              <a:off x="14876640" y="3147840"/>
              <a:ext cx="297360" cy="297360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697" name="TextBox 82"/>
            <p:cNvSpPr/>
            <p:nvPr/>
          </p:nvSpPr>
          <p:spPr>
            <a:xfrm>
              <a:off x="1460232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207/232/255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8" name="Овал 83"/>
            <p:cNvSpPr/>
            <p:nvPr/>
          </p:nvSpPr>
          <p:spPr>
            <a:xfrm>
              <a:off x="15435360" y="3147840"/>
              <a:ext cx="297360" cy="29736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699" name="TextBox 84"/>
            <p:cNvSpPr/>
            <p:nvPr/>
          </p:nvSpPr>
          <p:spPr>
            <a:xfrm>
              <a:off x="1516068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191/191/191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700" name="Рисунок 87"/>
          <p:cNvPicPr/>
          <p:nvPr/>
        </p:nvPicPr>
        <p:blipFill>
          <a:blip r:embed="rId3"/>
          <a:stretch/>
        </p:blipFill>
        <p:spPr>
          <a:xfrm>
            <a:off x="9635040" y="338040"/>
            <a:ext cx="2257200" cy="451440"/>
          </a:xfrm>
          <a:prstGeom prst="rect">
            <a:avLst/>
          </a:prstGeom>
          <a:ln w="0">
            <a:noFill/>
          </a:ln>
        </p:spPr>
      </p:pic>
      <p:sp>
        <p:nvSpPr>
          <p:cNvPr id="701" name="object 13"/>
          <p:cNvSpPr/>
          <p:nvPr/>
        </p:nvSpPr>
        <p:spPr>
          <a:xfrm>
            <a:off x="0" y="542880"/>
            <a:ext cx="414360" cy="84240"/>
          </a:xfrm>
          <a:custGeom>
            <a:avLst/>
            <a:gdLst>
              <a:gd name="textAreaLeft" fmla="*/ 0 w 414360"/>
              <a:gd name="textAreaRight" fmla="*/ 417600 w 414360"/>
              <a:gd name="textAreaTop" fmla="*/ 0 h 84240"/>
              <a:gd name="textAreaBottom" fmla="*/ 87480 h 84240"/>
            </a:gdLst>
            <a:ahLst/>
            <a:cxnLst/>
            <a:rect l="textAreaLeft" t="textAreaTop" r="textAreaRight" b="textAreaBottom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02" name="Номер слайда 4"/>
          <p:cNvSpPr/>
          <p:nvPr/>
        </p:nvSpPr>
        <p:spPr>
          <a:xfrm>
            <a:off x="9328680" y="6448320"/>
            <a:ext cx="2739960" cy="36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</a:pPr>
            <a:fld id="{48D3175D-E7A7-4812-833B-794CD37F05AC}" type="slidenum">
              <a:rPr lang="ru-RU" sz="1400" b="1" strike="noStrike" spc="-1">
                <a:solidFill>
                  <a:srgbClr val="7DBBFC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3" name="PlaceHolder 1"/>
          <p:cNvSpPr>
            <a:spLocks noGrp="1"/>
          </p:cNvSpPr>
          <p:nvPr>
            <p:ph type="ftr" idx="6"/>
          </p:nvPr>
        </p:nvSpPr>
        <p:spPr>
          <a:xfrm>
            <a:off x="320040" y="6448320"/>
            <a:ext cx="10216080" cy="361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1" strike="noStrike" spc="-1">
                <a:solidFill>
                  <a:srgbClr val="7DBBFC"/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1" strike="noStrike" spc="-1">
                <a:solidFill>
                  <a:srgbClr val="7DBBFC"/>
                </a:solidFill>
                <a:latin typeface="Arial"/>
              </a:rPr>
              <a:t>&lt;нижний колонтитул&gt;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Прямоугольник 1"/>
          <p:cNvSpPr/>
          <p:nvPr/>
        </p:nvSpPr>
        <p:spPr>
          <a:xfrm>
            <a:off x="12400920" y="0"/>
            <a:ext cx="3591720" cy="5064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705" name="TextBox 2"/>
          <p:cNvSpPr/>
          <p:nvPr/>
        </p:nvSpPr>
        <p:spPr>
          <a:xfrm>
            <a:off x="12557880" y="5400"/>
            <a:ext cx="186048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Основная палитра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706" name="Группа 3"/>
          <p:cNvGrpSpPr/>
          <p:nvPr/>
        </p:nvGrpSpPr>
        <p:grpSpPr>
          <a:xfrm>
            <a:off x="12383640" y="313200"/>
            <a:ext cx="2511720" cy="469080"/>
            <a:chOff x="12383640" y="313200"/>
            <a:chExt cx="2511720" cy="469080"/>
          </a:xfrm>
        </p:grpSpPr>
        <p:sp>
          <p:nvSpPr>
            <p:cNvPr id="707" name="Овал 4"/>
            <p:cNvSpPr/>
            <p:nvPr/>
          </p:nvSpPr>
          <p:spPr>
            <a:xfrm>
              <a:off x="12657960" y="313200"/>
              <a:ext cx="297360" cy="2973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708" name="TextBox 5"/>
            <p:cNvSpPr/>
            <p:nvPr/>
          </p:nvSpPr>
          <p:spPr>
            <a:xfrm>
              <a:off x="12383640" y="5860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US" sz="700" b="0" strike="noStrike" spc="-1">
                  <a:solidFill>
                    <a:srgbClr val="282A2E"/>
                  </a:solidFill>
                  <a:latin typeface="Arial"/>
                </a:rPr>
                <a:t>54</a:t>
              </a: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/</a:t>
              </a:r>
              <a:r>
                <a:rPr lang="en-US" sz="700" b="0" strike="noStrike" spc="-1">
                  <a:solidFill>
                    <a:srgbClr val="282A2E"/>
                  </a:solidFill>
                  <a:latin typeface="Arial"/>
                </a:rPr>
                <a:t>4</a:t>
              </a: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9/</a:t>
              </a:r>
              <a:r>
                <a:rPr lang="en-US" sz="700" b="0" strike="noStrike" spc="-1">
                  <a:solidFill>
                    <a:srgbClr val="282A2E"/>
                  </a:solidFill>
                  <a:latin typeface="Arial"/>
                </a:rPr>
                <a:t>148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9" name="Овал 6"/>
            <p:cNvSpPr/>
            <p:nvPr/>
          </p:nvSpPr>
          <p:spPr>
            <a:xfrm>
              <a:off x="13193640" y="313200"/>
              <a:ext cx="297360" cy="297360"/>
            </a:xfrm>
            <a:prstGeom prst="ellipse">
              <a:avLst/>
            </a:prstGeom>
            <a:solidFill>
              <a:srgbClr val="7DBB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710" name="TextBox 8"/>
            <p:cNvSpPr/>
            <p:nvPr/>
          </p:nvSpPr>
          <p:spPr>
            <a:xfrm>
              <a:off x="12919320" y="5860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125/187/252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1" name="Овал 9"/>
            <p:cNvSpPr/>
            <p:nvPr/>
          </p:nvSpPr>
          <p:spPr>
            <a:xfrm>
              <a:off x="13764960" y="313200"/>
              <a:ext cx="297360" cy="2973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712" name="TextBox 10"/>
            <p:cNvSpPr/>
            <p:nvPr/>
          </p:nvSpPr>
          <p:spPr>
            <a:xfrm>
              <a:off x="13490280" y="5860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40/42/46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3" name="Овал 11"/>
            <p:cNvSpPr/>
            <p:nvPr/>
          </p:nvSpPr>
          <p:spPr>
            <a:xfrm>
              <a:off x="14323680" y="313200"/>
              <a:ext cx="297360" cy="29736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714" name="TextBox 12"/>
            <p:cNvSpPr/>
            <p:nvPr/>
          </p:nvSpPr>
          <p:spPr>
            <a:xfrm>
              <a:off x="14049000" y="5860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255/255/255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715" name="TextBox 13"/>
          <p:cNvSpPr/>
          <p:nvPr/>
        </p:nvSpPr>
        <p:spPr>
          <a:xfrm>
            <a:off x="12557880" y="785520"/>
            <a:ext cx="186048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Расширенная палитра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716" name="Группа 14"/>
          <p:cNvGrpSpPr/>
          <p:nvPr/>
        </p:nvGrpSpPr>
        <p:grpSpPr>
          <a:xfrm>
            <a:off x="12383640" y="1093320"/>
            <a:ext cx="3623400" cy="947160"/>
            <a:chOff x="12383640" y="1093320"/>
            <a:chExt cx="3623400" cy="947160"/>
          </a:xfrm>
        </p:grpSpPr>
        <p:sp>
          <p:nvSpPr>
            <p:cNvPr id="717" name="Овал 15"/>
            <p:cNvSpPr/>
            <p:nvPr/>
          </p:nvSpPr>
          <p:spPr>
            <a:xfrm>
              <a:off x="12657960" y="1093320"/>
              <a:ext cx="297360" cy="2973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718" name="TextBox 16"/>
            <p:cNvSpPr/>
            <p:nvPr/>
          </p:nvSpPr>
          <p:spPr>
            <a:xfrm>
              <a:off x="1238364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52/111/194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9" name="Овал 17"/>
            <p:cNvSpPr/>
            <p:nvPr/>
          </p:nvSpPr>
          <p:spPr>
            <a:xfrm>
              <a:off x="13193640" y="1093320"/>
              <a:ext cx="297360" cy="297360"/>
            </a:xfrm>
            <a:prstGeom prst="ellipse">
              <a:avLst/>
            </a:prstGeom>
            <a:solidFill>
              <a:srgbClr val="8383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720" name="TextBox 18"/>
            <p:cNvSpPr/>
            <p:nvPr/>
          </p:nvSpPr>
          <p:spPr>
            <a:xfrm>
              <a:off x="1291932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131/131/131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1" name="Овал 19"/>
            <p:cNvSpPr/>
            <p:nvPr/>
          </p:nvSpPr>
          <p:spPr>
            <a:xfrm>
              <a:off x="13764960" y="1093320"/>
              <a:ext cx="297360" cy="29736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722" name="TextBox 20"/>
            <p:cNvSpPr/>
            <p:nvPr/>
          </p:nvSpPr>
          <p:spPr>
            <a:xfrm>
              <a:off x="1349028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191/191/191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3" name="Овал 21"/>
            <p:cNvSpPr/>
            <p:nvPr/>
          </p:nvSpPr>
          <p:spPr>
            <a:xfrm>
              <a:off x="14323680" y="1093320"/>
              <a:ext cx="297360" cy="297360"/>
            </a:xfrm>
            <a:prstGeom prst="ellipse">
              <a:avLst/>
            </a:prstGeom>
            <a:solidFill>
              <a:srgbClr val="E36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724" name="TextBox 22"/>
            <p:cNvSpPr/>
            <p:nvPr/>
          </p:nvSpPr>
          <p:spPr>
            <a:xfrm>
              <a:off x="1404900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227/104/70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5" name="Овал 23"/>
            <p:cNvSpPr/>
            <p:nvPr/>
          </p:nvSpPr>
          <p:spPr>
            <a:xfrm>
              <a:off x="14876640" y="1093320"/>
              <a:ext cx="297360" cy="297360"/>
            </a:xfrm>
            <a:prstGeom prst="ellipse">
              <a:avLst/>
            </a:prstGeom>
            <a:solidFill>
              <a:srgbClr val="FFA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726" name="TextBox 24"/>
            <p:cNvSpPr/>
            <p:nvPr/>
          </p:nvSpPr>
          <p:spPr>
            <a:xfrm>
              <a:off x="1460232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255/169/112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7" name="Овал 25"/>
            <p:cNvSpPr/>
            <p:nvPr/>
          </p:nvSpPr>
          <p:spPr>
            <a:xfrm>
              <a:off x="15435360" y="1093320"/>
              <a:ext cx="297360" cy="297360"/>
            </a:xfrm>
            <a:prstGeom prst="ellipse">
              <a:avLst/>
            </a:prstGeom>
            <a:solidFill>
              <a:srgbClr val="FFD7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728" name="TextBox 26"/>
            <p:cNvSpPr/>
            <p:nvPr/>
          </p:nvSpPr>
          <p:spPr>
            <a:xfrm>
              <a:off x="15160680" y="136656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255/215/172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9" name="Овал 27"/>
            <p:cNvSpPr/>
            <p:nvPr/>
          </p:nvSpPr>
          <p:spPr>
            <a:xfrm>
              <a:off x="12657960" y="1571400"/>
              <a:ext cx="297360" cy="297360"/>
            </a:xfrm>
            <a:prstGeom prst="ellipse">
              <a:avLst/>
            </a:prstGeom>
            <a:solidFill>
              <a:srgbClr val="578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730" name="TextBox 28"/>
            <p:cNvSpPr/>
            <p:nvPr/>
          </p:nvSpPr>
          <p:spPr>
            <a:xfrm>
              <a:off x="12383640" y="18442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87/140/123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1" name="Овал 29"/>
            <p:cNvSpPr/>
            <p:nvPr/>
          </p:nvSpPr>
          <p:spPr>
            <a:xfrm>
              <a:off x="13193640" y="1571400"/>
              <a:ext cx="297360" cy="297360"/>
            </a:xfrm>
            <a:prstGeom prst="ellipse">
              <a:avLst/>
            </a:prstGeom>
            <a:solidFill>
              <a:srgbClr val="46A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732" name="TextBox 30"/>
            <p:cNvSpPr/>
            <p:nvPr/>
          </p:nvSpPr>
          <p:spPr>
            <a:xfrm>
              <a:off x="12919320" y="18442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70/170/152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3" name="Овал 31"/>
            <p:cNvSpPr/>
            <p:nvPr/>
          </p:nvSpPr>
          <p:spPr>
            <a:xfrm>
              <a:off x="13764960" y="1571400"/>
              <a:ext cx="297360" cy="297360"/>
            </a:xfrm>
            <a:prstGeom prst="ellipse">
              <a:avLst/>
            </a:prstGeom>
            <a:solidFill>
              <a:srgbClr val="A1D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734" name="TextBox 32"/>
            <p:cNvSpPr/>
            <p:nvPr/>
          </p:nvSpPr>
          <p:spPr>
            <a:xfrm>
              <a:off x="13490280" y="184428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161/220/188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735" name="TextBox 33"/>
          <p:cNvSpPr/>
          <p:nvPr/>
        </p:nvSpPr>
        <p:spPr>
          <a:xfrm>
            <a:off x="12540960" y="3656160"/>
            <a:ext cx="273924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Дополнительная расширенная палитра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736" name="Группа 34"/>
          <p:cNvGrpSpPr/>
          <p:nvPr/>
        </p:nvGrpSpPr>
        <p:grpSpPr>
          <a:xfrm>
            <a:off x="12383640" y="3963960"/>
            <a:ext cx="3623400" cy="988560"/>
            <a:chOff x="12383640" y="3963960"/>
            <a:chExt cx="3623400" cy="988560"/>
          </a:xfrm>
        </p:grpSpPr>
        <p:sp>
          <p:nvSpPr>
            <p:cNvPr id="737" name="Овал 35"/>
            <p:cNvSpPr/>
            <p:nvPr/>
          </p:nvSpPr>
          <p:spPr>
            <a:xfrm>
              <a:off x="12657960" y="3963960"/>
              <a:ext cx="297360" cy="297360"/>
            </a:xfrm>
            <a:prstGeom prst="ellipse">
              <a:avLst/>
            </a:prstGeom>
            <a:solidFill>
              <a:srgbClr val="9C36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738" name="TextBox 36"/>
            <p:cNvSpPr/>
            <p:nvPr/>
          </p:nvSpPr>
          <p:spPr>
            <a:xfrm>
              <a:off x="1238364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156/54/103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9" name="Овал 37"/>
            <p:cNvSpPr/>
            <p:nvPr/>
          </p:nvSpPr>
          <p:spPr>
            <a:xfrm>
              <a:off x="13193640" y="3963960"/>
              <a:ext cx="297360" cy="297360"/>
            </a:xfrm>
            <a:prstGeom prst="ellipse">
              <a:avLst/>
            </a:prstGeom>
            <a:solidFill>
              <a:srgbClr val="AC6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740" name="TextBox 38"/>
            <p:cNvSpPr/>
            <p:nvPr/>
          </p:nvSpPr>
          <p:spPr>
            <a:xfrm>
              <a:off x="1291932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172/98/120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1" name="Овал 39"/>
            <p:cNvSpPr/>
            <p:nvPr/>
          </p:nvSpPr>
          <p:spPr>
            <a:xfrm>
              <a:off x="13764960" y="3963960"/>
              <a:ext cx="297360" cy="297360"/>
            </a:xfrm>
            <a:prstGeom prst="ellipse">
              <a:avLst/>
            </a:prstGeom>
            <a:solidFill>
              <a:srgbClr val="D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742" name="TextBox 40"/>
            <p:cNvSpPr/>
            <p:nvPr/>
          </p:nvSpPr>
          <p:spPr>
            <a:xfrm>
              <a:off x="1349028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208/139/164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3" name="Овал 41"/>
            <p:cNvSpPr/>
            <p:nvPr/>
          </p:nvSpPr>
          <p:spPr>
            <a:xfrm>
              <a:off x="14323680" y="3963960"/>
              <a:ext cx="297360" cy="297360"/>
            </a:xfrm>
            <a:prstGeom prst="ellipse">
              <a:avLst/>
            </a:prstGeom>
            <a:solidFill>
              <a:srgbClr val="DECC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744" name="TextBox 42"/>
            <p:cNvSpPr/>
            <p:nvPr/>
          </p:nvSpPr>
          <p:spPr>
            <a:xfrm>
              <a:off x="1404900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222/204/8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5" name="Овал 43"/>
            <p:cNvSpPr/>
            <p:nvPr/>
          </p:nvSpPr>
          <p:spPr>
            <a:xfrm>
              <a:off x="14876640" y="3963960"/>
              <a:ext cx="297360" cy="297360"/>
            </a:xfrm>
            <a:prstGeom prst="ellipse">
              <a:avLst/>
            </a:prstGeom>
            <a:solidFill>
              <a:srgbClr val="D0D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746" name="TextBox 44"/>
            <p:cNvSpPr/>
            <p:nvPr/>
          </p:nvSpPr>
          <p:spPr>
            <a:xfrm>
              <a:off x="1460232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208/222/84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7" name="Овал 45"/>
            <p:cNvSpPr/>
            <p:nvPr/>
          </p:nvSpPr>
          <p:spPr>
            <a:xfrm>
              <a:off x="15435360" y="3963960"/>
              <a:ext cx="297360" cy="297360"/>
            </a:xfrm>
            <a:prstGeom prst="ellipse">
              <a:avLst/>
            </a:prstGeom>
            <a:solidFill>
              <a:srgbClr val="E6ED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748" name="TextBox 46"/>
            <p:cNvSpPr/>
            <p:nvPr/>
          </p:nvSpPr>
          <p:spPr>
            <a:xfrm>
              <a:off x="15160680" y="423684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230/237/133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9" name="Овал 47"/>
            <p:cNvSpPr/>
            <p:nvPr/>
          </p:nvSpPr>
          <p:spPr>
            <a:xfrm>
              <a:off x="12657960" y="4483440"/>
              <a:ext cx="297360" cy="297360"/>
            </a:xfrm>
            <a:prstGeom prst="ellipse">
              <a:avLst/>
            </a:prstGeom>
            <a:solidFill>
              <a:srgbClr val="603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750" name="TextBox 48"/>
            <p:cNvSpPr/>
            <p:nvPr/>
          </p:nvSpPr>
          <p:spPr>
            <a:xfrm>
              <a:off x="1238364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96/55/158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1" name="Овал 49"/>
            <p:cNvSpPr/>
            <p:nvPr/>
          </p:nvSpPr>
          <p:spPr>
            <a:xfrm>
              <a:off x="13193640" y="4483440"/>
              <a:ext cx="297360" cy="297360"/>
            </a:xfrm>
            <a:prstGeom prst="ellipse">
              <a:avLst/>
            </a:prstGeom>
            <a:solidFill>
              <a:srgbClr val="896C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752" name="TextBox 50"/>
            <p:cNvSpPr/>
            <p:nvPr/>
          </p:nvSpPr>
          <p:spPr>
            <a:xfrm>
              <a:off x="1291932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137/108/196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3" name="Овал 51"/>
            <p:cNvSpPr/>
            <p:nvPr/>
          </p:nvSpPr>
          <p:spPr>
            <a:xfrm>
              <a:off x="13764960" y="4483440"/>
              <a:ext cx="297360" cy="297360"/>
            </a:xfrm>
            <a:prstGeom prst="ellipse">
              <a:avLst/>
            </a:prstGeom>
            <a:solidFill>
              <a:srgbClr val="B89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754" name="TextBox 52"/>
            <p:cNvSpPr/>
            <p:nvPr/>
          </p:nvSpPr>
          <p:spPr>
            <a:xfrm>
              <a:off x="1349028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184/158/255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5" name="Овал 53"/>
            <p:cNvSpPr/>
            <p:nvPr/>
          </p:nvSpPr>
          <p:spPr>
            <a:xfrm>
              <a:off x="14323680" y="4483440"/>
              <a:ext cx="297360" cy="297360"/>
            </a:xfrm>
            <a:prstGeom prst="ellipse">
              <a:avLst/>
            </a:prstGeom>
            <a:solidFill>
              <a:srgbClr val="99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756" name="TextBox 54"/>
            <p:cNvSpPr/>
            <p:nvPr/>
          </p:nvSpPr>
          <p:spPr>
            <a:xfrm>
              <a:off x="1404900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153/28/28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7" name="Овал 55"/>
            <p:cNvSpPr/>
            <p:nvPr/>
          </p:nvSpPr>
          <p:spPr>
            <a:xfrm>
              <a:off x="14876640" y="4483440"/>
              <a:ext cx="297360" cy="297360"/>
            </a:xfrm>
            <a:prstGeom prst="ellipse">
              <a:avLst/>
            </a:prstGeom>
            <a:solidFill>
              <a:srgbClr val="DE3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758" name="TextBox 56"/>
            <p:cNvSpPr/>
            <p:nvPr/>
          </p:nvSpPr>
          <p:spPr>
            <a:xfrm>
              <a:off x="1460232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222/49/49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9" name="Овал 57"/>
            <p:cNvSpPr/>
            <p:nvPr/>
          </p:nvSpPr>
          <p:spPr>
            <a:xfrm>
              <a:off x="15435360" y="4483440"/>
              <a:ext cx="297360" cy="297360"/>
            </a:xfrm>
            <a:prstGeom prst="ellipse">
              <a:avLst/>
            </a:prstGeom>
            <a:solidFill>
              <a:srgbClr val="E6B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760" name="TextBox 58"/>
            <p:cNvSpPr/>
            <p:nvPr/>
          </p:nvSpPr>
          <p:spPr>
            <a:xfrm>
              <a:off x="15160680" y="47563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230/176/168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761" name="TextBox 59"/>
          <p:cNvSpPr/>
          <p:nvPr/>
        </p:nvSpPr>
        <p:spPr>
          <a:xfrm>
            <a:off x="12540960" y="2018520"/>
            <a:ext cx="273924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Разбеленная палитра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762" name="Группа 60"/>
          <p:cNvGrpSpPr/>
          <p:nvPr/>
        </p:nvGrpSpPr>
        <p:grpSpPr>
          <a:xfrm>
            <a:off x="12383640" y="2326320"/>
            <a:ext cx="3065040" cy="469080"/>
            <a:chOff x="12383640" y="2326320"/>
            <a:chExt cx="3065040" cy="469080"/>
          </a:xfrm>
        </p:grpSpPr>
        <p:sp>
          <p:nvSpPr>
            <p:cNvPr id="763" name="Овал 61"/>
            <p:cNvSpPr/>
            <p:nvPr/>
          </p:nvSpPr>
          <p:spPr>
            <a:xfrm>
              <a:off x="12657960" y="2326320"/>
              <a:ext cx="297360" cy="297360"/>
            </a:xfrm>
            <a:prstGeom prst="ellipse">
              <a:avLst/>
            </a:prstGeom>
            <a:solidFill>
              <a:srgbClr val="DED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764" name="TextBox 62"/>
            <p:cNvSpPr/>
            <p:nvPr/>
          </p:nvSpPr>
          <p:spPr>
            <a:xfrm>
              <a:off x="1238364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217/216/235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5" name="Овал 63"/>
            <p:cNvSpPr/>
            <p:nvPr/>
          </p:nvSpPr>
          <p:spPr>
            <a:xfrm>
              <a:off x="13193640" y="2326320"/>
              <a:ext cx="297360" cy="297360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766" name="TextBox 64"/>
            <p:cNvSpPr/>
            <p:nvPr/>
          </p:nvSpPr>
          <p:spPr>
            <a:xfrm>
              <a:off x="1291932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207/232/255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7" name="Овал 65"/>
            <p:cNvSpPr/>
            <p:nvPr/>
          </p:nvSpPr>
          <p:spPr>
            <a:xfrm>
              <a:off x="13764960" y="2326320"/>
              <a:ext cx="297360" cy="297360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768" name="TextBox 66"/>
            <p:cNvSpPr/>
            <p:nvPr/>
          </p:nvSpPr>
          <p:spPr>
            <a:xfrm>
              <a:off x="1349028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235/235/235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9" name="Овал 67"/>
            <p:cNvSpPr/>
            <p:nvPr/>
          </p:nvSpPr>
          <p:spPr>
            <a:xfrm>
              <a:off x="14323680" y="2326320"/>
              <a:ext cx="297360" cy="297360"/>
            </a:xfrm>
            <a:prstGeom prst="ellipse">
              <a:avLst/>
            </a:prstGeom>
            <a:solidFill>
              <a:srgbClr val="FC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770" name="TextBox 68"/>
            <p:cNvSpPr/>
            <p:nvPr/>
          </p:nvSpPr>
          <p:spPr>
            <a:xfrm>
              <a:off x="1404900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252/223/215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1" name="Овал 69"/>
            <p:cNvSpPr/>
            <p:nvPr/>
          </p:nvSpPr>
          <p:spPr>
            <a:xfrm>
              <a:off x="14876640" y="2326320"/>
              <a:ext cx="297360" cy="297360"/>
            </a:xfrm>
            <a:prstGeom prst="ellipse">
              <a:avLst/>
            </a:prstGeom>
            <a:solidFill>
              <a:srgbClr val="D3F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772" name="TextBox 70"/>
            <p:cNvSpPr/>
            <p:nvPr/>
          </p:nvSpPr>
          <p:spPr>
            <a:xfrm>
              <a:off x="14602320" y="259920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211/245/226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773" name="TextBox 71"/>
          <p:cNvSpPr/>
          <p:nvPr/>
        </p:nvSpPr>
        <p:spPr>
          <a:xfrm>
            <a:off x="12557880" y="2840040"/>
            <a:ext cx="273924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1" strike="noStrike" spc="-1">
                <a:solidFill>
                  <a:srgbClr val="282A2E"/>
                </a:solidFill>
                <a:latin typeface="Arial"/>
              </a:rPr>
              <a:t>Палитра для картограмм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774" name="Группа 72"/>
          <p:cNvGrpSpPr/>
          <p:nvPr/>
        </p:nvGrpSpPr>
        <p:grpSpPr>
          <a:xfrm>
            <a:off x="12383640" y="3147840"/>
            <a:ext cx="3623400" cy="469080"/>
            <a:chOff x="12383640" y="3147840"/>
            <a:chExt cx="3623400" cy="469080"/>
          </a:xfrm>
        </p:grpSpPr>
        <p:sp>
          <p:nvSpPr>
            <p:cNvPr id="775" name="Овал 73"/>
            <p:cNvSpPr/>
            <p:nvPr/>
          </p:nvSpPr>
          <p:spPr>
            <a:xfrm>
              <a:off x="12657960" y="3147840"/>
              <a:ext cx="297360" cy="297360"/>
            </a:xfrm>
            <a:prstGeom prst="ellipse">
              <a:avLst/>
            </a:prstGeom>
            <a:solidFill>
              <a:srgbClr val="363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776" name="TextBox 74"/>
            <p:cNvSpPr/>
            <p:nvPr/>
          </p:nvSpPr>
          <p:spPr>
            <a:xfrm>
              <a:off x="1238364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54/49/148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7" name="Овал 75"/>
            <p:cNvSpPr/>
            <p:nvPr/>
          </p:nvSpPr>
          <p:spPr>
            <a:xfrm>
              <a:off x="13193640" y="3147840"/>
              <a:ext cx="297360" cy="2973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778" name="TextBox 76"/>
            <p:cNvSpPr/>
            <p:nvPr/>
          </p:nvSpPr>
          <p:spPr>
            <a:xfrm>
              <a:off x="1291932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52/1</a:t>
              </a:r>
              <a:r>
                <a:rPr lang="en-US" sz="700" b="0" strike="noStrike" spc="-1">
                  <a:solidFill>
                    <a:srgbClr val="282A2E"/>
                  </a:solidFill>
                  <a:latin typeface="Arial"/>
                </a:rPr>
                <a:t>1</a:t>
              </a: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1/194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9" name="Овал 77"/>
            <p:cNvSpPr/>
            <p:nvPr/>
          </p:nvSpPr>
          <p:spPr>
            <a:xfrm>
              <a:off x="13764960" y="3147840"/>
              <a:ext cx="297360" cy="29736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780" name="TextBox 78"/>
            <p:cNvSpPr/>
            <p:nvPr/>
          </p:nvSpPr>
          <p:spPr>
            <a:xfrm>
              <a:off x="1349028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125/187/252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1" name="Овал 79"/>
            <p:cNvSpPr/>
            <p:nvPr/>
          </p:nvSpPr>
          <p:spPr>
            <a:xfrm>
              <a:off x="14323680" y="3147840"/>
              <a:ext cx="297360" cy="297360"/>
            </a:xfrm>
            <a:prstGeom prst="ellipse">
              <a:avLst/>
            </a:prstGeom>
            <a:solidFill>
              <a:srgbClr val="A9D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782" name="TextBox 80"/>
            <p:cNvSpPr/>
            <p:nvPr/>
          </p:nvSpPr>
          <p:spPr>
            <a:xfrm>
              <a:off x="1404900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169/211/253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3" name="Овал 81"/>
            <p:cNvSpPr/>
            <p:nvPr/>
          </p:nvSpPr>
          <p:spPr>
            <a:xfrm>
              <a:off x="14876640" y="3147840"/>
              <a:ext cx="297360" cy="297360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784" name="TextBox 82"/>
            <p:cNvSpPr/>
            <p:nvPr/>
          </p:nvSpPr>
          <p:spPr>
            <a:xfrm>
              <a:off x="1460232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207/232/255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5" name="Овал 83"/>
            <p:cNvSpPr/>
            <p:nvPr/>
          </p:nvSpPr>
          <p:spPr>
            <a:xfrm>
              <a:off x="15435360" y="3147840"/>
              <a:ext cx="297360" cy="29736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786" name="TextBox 84"/>
            <p:cNvSpPr/>
            <p:nvPr/>
          </p:nvSpPr>
          <p:spPr>
            <a:xfrm>
              <a:off x="15160680" y="3420720"/>
              <a:ext cx="846360" cy="19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700" b="0" strike="noStrike" spc="-1">
                  <a:solidFill>
                    <a:srgbClr val="282A2E"/>
                  </a:solidFill>
                  <a:latin typeface="Arial"/>
                </a:rPr>
                <a:t>191/191/191</a:t>
              </a:r>
              <a:endParaRPr lang="ru-RU" sz="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787" name="Рисунок 87"/>
          <p:cNvPicPr/>
          <p:nvPr/>
        </p:nvPicPr>
        <p:blipFill>
          <a:blip r:embed="rId3"/>
          <a:stretch/>
        </p:blipFill>
        <p:spPr>
          <a:xfrm>
            <a:off x="9635040" y="338040"/>
            <a:ext cx="2257200" cy="451440"/>
          </a:xfrm>
          <a:prstGeom prst="rect">
            <a:avLst/>
          </a:prstGeom>
          <a:ln w="0">
            <a:noFill/>
          </a:ln>
        </p:spPr>
      </p:pic>
      <p:sp>
        <p:nvSpPr>
          <p:cNvPr id="788" name="object 13"/>
          <p:cNvSpPr/>
          <p:nvPr/>
        </p:nvSpPr>
        <p:spPr>
          <a:xfrm>
            <a:off x="0" y="542880"/>
            <a:ext cx="414360" cy="84240"/>
          </a:xfrm>
          <a:custGeom>
            <a:avLst/>
            <a:gdLst>
              <a:gd name="textAreaLeft" fmla="*/ 0 w 414360"/>
              <a:gd name="textAreaRight" fmla="*/ 417600 w 414360"/>
              <a:gd name="textAreaTop" fmla="*/ 0 h 84240"/>
              <a:gd name="textAreaBottom" fmla="*/ 87480 h 84240"/>
            </a:gdLst>
            <a:ahLst/>
            <a:cxnLst/>
            <a:rect l="textAreaLeft" t="textAreaTop" r="textAreaRight" b="textAreaBottom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89" name="Номер слайда 4"/>
          <p:cNvSpPr/>
          <p:nvPr/>
        </p:nvSpPr>
        <p:spPr>
          <a:xfrm>
            <a:off x="9328680" y="6448320"/>
            <a:ext cx="2739960" cy="36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</a:pPr>
            <a:fld id="{EF057C18-55B8-4F0B-8084-9C8F09A520D9}" type="slidenum">
              <a:rPr lang="ru-RU" sz="1400" b="1" strike="noStrike" spc="-1">
                <a:solidFill>
                  <a:srgbClr val="7DBBFC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0" name="PlaceHolder 1"/>
          <p:cNvSpPr>
            <a:spLocks noGrp="1"/>
          </p:cNvSpPr>
          <p:nvPr>
            <p:ph type="ftr" idx="7"/>
          </p:nvPr>
        </p:nvSpPr>
        <p:spPr>
          <a:xfrm>
            <a:off x="320040" y="6448320"/>
            <a:ext cx="10216080" cy="361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1" strike="noStrike" spc="-1">
                <a:solidFill>
                  <a:srgbClr val="7DBBFC"/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1" strike="noStrike" spc="-1">
                <a:solidFill>
                  <a:srgbClr val="7DBBFC"/>
                </a:solidFill>
                <a:latin typeface="Arial"/>
              </a:rPr>
              <a:t>&lt;нижний колонтитул&gt;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PlaceHolder 1"/>
          <p:cNvSpPr>
            <a:spLocks noGrp="1"/>
          </p:cNvSpPr>
          <p:nvPr>
            <p:ph type="title"/>
          </p:nvPr>
        </p:nvSpPr>
        <p:spPr>
          <a:xfrm>
            <a:off x="914040" y="2585564"/>
            <a:ext cx="7040520" cy="1180665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2800" b="1" strike="noStrike" spc="-1" dirty="0">
                <a:solidFill>
                  <a:schemeClr val="dk1"/>
                </a:solidFill>
                <a:latin typeface="+mn-lt"/>
              </a:rPr>
              <a:t>МЕТОДИКА РАСЧЕТА ПОКАЗАТЕЛЯ «ОБЬЕМ ИНВЕСТИЦИЙ </a:t>
            </a:r>
            <a:br>
              <a:rPr lang="ru-RU" sz="2800" b="1" strike="noStrike" spc="-1" dirty="0">
                <a:solidFill>
                  <a:schemeClr val="dk1"/>
                </a:solidFill>
                <a:latin typeface="+mn-lt"/>
              </a:rPr>
            </a:br>
            <a:r>
              <a:rPr lang="ru-RU" sz="2800" b="1" strike="noStrike" spc="-1" dirty="0">
                <a:solidFill>
                  <a:schemeClr val="dk1"/>
                </a:solidFill>
                <a:latin typeface="+mn-lt"/>
              </a:rPr>
              <a:t>В ОСНОВНОЙ КАПИТАЛ»</a:t>
            </a:r>
            <a:endParaRPr lang="ru-RU" sz="2800" b="0" strike="noStrike" spc="-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672" name="PlaceHolder 2"/>
          <p:cNvSpPr>
            <a:spLocks noGrp="1"/>
          </p:cNvSpPr>
          <p:nvPr>
            <p:ph type="ftr" idx="18"/>
          </p:nvPr>
        </p:nvSpPr>
        <p:spPr>
          <a:xfrm>
            <a:off x="2051640" y="6006960"/>
            <a:ext cx="455112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1" strike="noStrike" spc="-1">
                <a:solidFill>
                  <a:schemeClr val="accent1"/>
                </a:solidFill>
                <a:latin typeface="Arial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1" strike="noStrike" spc="-1" dirty="0">
                <a:solidFill>
                  <a:schemeClr val="accent1"/>
                </a:solidFill>
                <a:latin typeface="+mn-lt"/>
              </a:rPr>
              <a:t>Кощукова Н.А. </a:t>
            </a:r>
            <a:endParaRPr lang="ru-RU" sz="1200" b="0" strike="noStrike" spc="-1" dirty="0">
              <a:solidFill>
                <a:srgbClr val="000000"/>
              </a:solidFill>
              <a:latin typeface="+mn-lt"/>
            </a:endParaRPr>
          </a:p>
          <a:p>
            <a:pPr indent="0" algn="l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1" strike="noStrike" spc="-1" dirty="0">
                <a:solidFill>
                  <a:schemeClr val="accent1"/>
                </a:solidFill>
                <a:latin typeface="+mn-lt"/>
              </a:rPr>
              <a:t>Отдел статистики строительства, инвестиций, рыночных услуг и жилищно-коммунального хозяйства</a:t>
            </a:r>
            <a:endParaRPr lang="ru-RU" sz="1200" b="0" strike="noStrike" spc="-1" dirty="0">
              <a:solidFill>
                <a:srgbClr val="000000"/>
              </a:solidFill>
              <a:latin typeface="+mn-lt"/>
            </a:endParaRPr>
          </a:p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endParaRPr lang="ru-RU" sz="1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Текст 8"/>
          <p:cNvSpPr/>
          <p:nvPr/>
        </p:nvSpPr>
        <p:spPr>
          <a:xfrm>
            <a:off x="601350" y="1147356"/>
            <a:ext cx="5822640" cy="313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ts val="2401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b="1" spc="-1" dirty="0">
                <a:solidFill>
                  <a:srgbClr val="363194"/>
                </a:solidFill>
                <a:latin typeface="Arial"/>
              </a:rPr>
              <a:t>МАШИНЫ И ОБОРУДОВАНИЕ</a:t>
            </a:r>
          </a:p>
        </p:txBody>
      </p:sp>
      <p:sp>
        <p:nvSpPr>
          <p:cNvPr id="1805" name="TextBox 43"/>
          <p:cNvSpPr/>
          <p:nvPr/>
        </p:nvSpPr>
        <p:spPr>
          <a:xfrm>
            <a:off x="609026" y="1714598"/>
            <a:ext cx="425124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363194"/>
                </a:solidFill>
                <a:latin typeface="Arial"/>
              </a:rPr>
              <a:t>Информационное, компьютерное </a:t>
            </a:r>
            <a:br>
              <a:rPr sz="1600" dirty="0">
                <a:solidFill>
                  <a:srgbClr val="363194"/>
                </a:solidFill>
              </a:rPr>
            </a:br>
            <a:r>
              <a:rPr lang="ru-RU" sz="1600" b="1" strike="noStrike" spc="-1" dirty="0">
                <a:solidFill>
                  <a:srgbClr val="363194"/>
                </a:solidFill>
                <a:latin typeface="Arial"/>
              </a:rPr>
              <a:t>и телекоммуникационное (ИКТ):</a:t>
            </a:r>
            <a:endParaRPr lang="ru-RU" sz="1600" b="0" strike="noStrike" spc="-1" dirty="0">
              <a:solidFill>
                <a:srgbClr val="363194"/>
              </a:solidFill>
              <a:latin typeface="Arial"/>
            </a:endParaRPr>
          </a:p>
        </p:txBody>
      </p:sp>
      <p:sp>
        <p:nvSpPr>
          <p:cNvPr id="1806" name="TextBox 45"/>
          <p:cNvSpPr/>
          <p:nvPr/>
        </p:nvSpPr>
        <p:spPr>
          <a:xfrm>
            <a:off x="600159" y="2331301"/>
            <a:ext cx="4240440" cy="26915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затраты на приобретение информационного оборудования, комплектных машин и оборудования, предназначенных для преобразования и хранения информации, в состав которых могут входить устройства электронного управления, электронные и прочие компоненты, являющиеся частями этих машин</a:t>
            </a:r>
            <a:r>
              <a:rPr lang="en-US" sz="1300" b="0" strike="noStrike" spc="-1" dirty="0">
                <a:solidFill>
                  <a:srgbClr val="282A2E"/>
                </a:solidFill>
                <a:latin typeface="Arial"/>
              </a:rPr>
              <a:t> </a:t>
            </a: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и оборудования, различного типа вычислительные машины, включая вычислительные сети, самостоятельные устройства ввода-вывода данных, а также оборудование систем связи - передающая и приемная аппаратура для радиосвязи, радиовещания и телевидения, </a:t>
            </a:r>
            <a:br>
              <a:rPr sz="1300" dirty="0">
                <a:solidFill>
                  <a:srgbClr val="282A2E"/>
                </a:solidFill>
              </a:rPr>
            </a:b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аппаратура электросвязи</a:t>
            </a:r>
          </a:p>
        </p:txBody>
      </p:sp>
      <p:pic>
        <p:nvPicPr>
          <p:cNvPr id="1807" name="Рисунок 33"/>
          <p:cNvPicPr/>
          <p:nvPr/>
        </p:nvPicPr>
        <p:blipFill>
          <a:blip r:embed="rId2"/>
          <a:stretch/>
        </p:blipFill>
        <p:spPr>
          <a:xfrm>
            <a:off x="1347433" y="4957924"/>
            <a:ext cx="1136880" cy="1135440"/>
          </a:xfrm>
          <a:prstGeom prst="rect">
            <a:avLst/>
          </a:prstGeom>
          <a:ln w="0">
            <a:noFill/>
          </a:ln>
        </p:spPr>
      </p:pic>
      <p:pic>
        <p:nvPicPr>
          <p:cNvPr id="1808" name="Рисунок 2"/>
          <p:cNvPicPr/>
          <p:nvPr/>
        </p:nvPicPr>
        <p:blipFill>
          <a:blip r:embed="rId3"/>
          <a:stretch/>
        </p:blipFill>
        <p:spPr>
          <a:xfrm>
            <a:off x="4427007" y="4957924"/>
            <a:ext cx="1079640" cy="1078200"/>
          </a:xfrm>
          <a:prstGeom prst="rect">
            <a:avLst/>
          </a:prstGeom>
          <a:ln w="0">
            <a:noFill/>
          </a:ln>
        </p:spPr>
      </p:pic>
      <p:pic>
        <p:nvPicPr>
          <p:cNvPr id="1809" name="Рисунок 35"/>
          <p:cNvPicPr/>
          <p:nvPr/>
        </p:nvPicPr>
        <p:blipFill>
          <a:blip r:embed="rId4"/>
          <a:stretch/>
        </p:blipFill>
        <p:spPr>
          <a:xfrm>
            <a:off x="5019801" y="2863278"/>
            <a:ext cx="1005480" cy="1004400"/>
          </a:xfrm>
          <a:prstGeom prst="rect">
            <a:avLst/>
          </a:prstGeom>
          <a:ln w="0">
            <a:noFill/>
          </a:ln>
        </p:spPr>
      </p:pic>
      <p:sp>
        <p:nvSpPr>
          <p:cNvPr id="1810" name="TextBox 46"/>
          <p:cNvSpPr/>
          <p:nvPr/>
        </p:nvSpPr>
        <p:spPr>
          <a:xfrm>
            <a:off x="5999731" y="1780118"/>
            <a:ext cx="4106836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363194"/>
                </a:solidFill>
                <a:latin typeface="Arial"/>
              </a:rPr>
              <a:t>Прочие машины и оборудование:</a:t>
            </a:r>
            <a:endParaRPr lang="ru-RU" sz="1600" b="0" strike="noStrike" spc="-1" dirty="0">
              <a:solidFill>
                <a:srgbClr val="363194"/>
              </a:solidFill>
              <a:latin typeface="Arial"/>
            </a:endParaRPr>
          </a:p>
        </p:txBody>
      </p:sp>
      <p:sp>
        <p:nvSpPr>
          <p:cNvPr id="1811" name="TextBox 48"/>
          <p:cNvSpPr/>
          <p:nvPr/>
        </p:nvSpPr>
        <p:spPr>
          <a:xfrm>
            <a:off x="5993492" y="2321828"/>
            <a:ext cx="5205450" cy="30917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285840" indent="-285840" algn="just" defTabSz="914400">
              <a:lnSpc>
                <a:spcPct val="100000"/>
              </a:lnSpc>
              <a:buClr>
                <a:srgbClr val="334286"/>
              </a:buClr>
              <a:buFont typeface="Arial"/>
              <a:buChar char="•"/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затраты на приобретение  машин и оборудования (входящих и не входящих в сметы строек);</a:t>
            </a:r>
          </a:p>
          <a:p>
            <a:pPr marL="285840" indent="-285840" algn="just" defTabSz="914400">
              <a:lnSpc>
                <a:spcPct val="100000"/>
              </a:lnSpc>
              <a:buClr>
                <a:srgbClr val="334286"/>
              </a:buClr>
              <a:buFont typeface="Arial"/>
              <a:buChar char="•"/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затраты на монтаж энергетического, подъемно-транспортного, насосно-компрессорного и другого оборудования на месте его постоянной эксплуатации, проверку и испытание качества монтажа (индивидуальное опробование отдельных видов машин и механизмов и комплексное опробование вхолостую всех видов оборудования);</a:t>
            </a:r>
          </a:p>
          <a:p>
            <a:pPr marL="285840" indent="-285840" algn="just" defTabSz="914400">
              <a:lnSpc>
                <a:spcPct val="100000"/>
              </a:lnSpc>
              <a:buClr>
                <a:srgbClr val="334286"/>
              </a:buClr>
              <a:buFont typeface="Arial"/>
              <a:buChar char="•"/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стоимость машин и оборудования, учитываемых </a:t>
            </a:r>
            <a:br>
              <a:rPr sz="1300" dirty="0">
                <a:solidFill>
                  <a:srgbClr val="282A2E"/>
                </a:solidFill>
              </a:rPr>
            </a:b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на счете 07 «Оборудование к установке»;</a:t>
            </a:r>
          </a:p>
          <a:p>
            <a:pPr marL="285840" indent="-285840" algn="just" defTabSz="914400">
              <a:lnSpc>
                <a:spcPct val="100000"/>
              </a:lnSpc>
              <a:buClr>
                <a:srgbClr val="334286"/>
              </a:buClr>
              <a:buFont typeface="Arial"/>
              <a:buChar char="•"/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промежуточные расчеты с изготовителями по степени готовности узлов (суммы принятые к оплате заказчиком);</a:t>
            </a:r>
          </a:p>
          <a:p>
            <a:pPr marL="285840" indent="-285840" algn="just" defTabSz="914400">
              <a:lnSpc>
                <a:spcPct val="100000"/>
              </a:lnSpc>
              <a:buClr>
                <a:srgbClr val="334286"/>
              </a:buClr>
              <a:buFont typeface="Arial"/>
              <a:buChar char="•"/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затраты на приобретение производственного </a:t>
            </a:r>
            <a:br>
              <a:rPr sz="1300" dirty="0">
                <a:solidFill>
                  <a:srgbClr val="282A2E"/>
                </a:solidFill>
              </a:rPr>
            </a:b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и хозяйственного инвентаря (включая мебель)</a:t>
            </a: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7C7C15AF-9F53-44AA-0EFD-6B165C55331C}"/>
              </a:ext>
            </a:extLst>
          </p:cNvPr>
          <p:cNvSpPr txBox="1">
            <a:spLocks/>
          </p:cNvSpPr>
          <p:nvPr/>
        </p:nvSpPr>
        <p:spPr>
          <a:xfrm>
            <a:off x="599760" y="397440"/>
            <a:ext cx="9534600" cy="513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</a:tabLst>
            </a:pPr>
            <a:r>
              <a:rPr lang="ru-RU" sz="2200" b="1" spc="-1" dirty="0">
                <a:solidFill>
                  <a:srgbClr val="363194"/>
                </a:solidFill>
                <a:latin typeface="+mn-lt"/>
              </a:rPr>
              <a:t>ВИДОВАЯ СТРУКТУРА ИНВЕСТИЦИЙ В ОСНОВНОЙ КАПИТАЛ</a:t>
            </a:r>
            <a:endParaRPr lang="ru-RU" sz="2200" spc="-1" dirty="0">
              <a:solidFill>
                <a:srgbClr val="363194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Текст 10"/>
          <p:cNvSpPr/>
          <p:nvPr/>
        </p:nvSpPr>
        <p:spPr>
          <a:xfrm>
            <a:off x="763572" y="1630470"/>
            <a:ext cx="3769099" cy="150921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285840" indent="-285840" defTabSz="914400">
              <a:lnSpc>
                <a:spcPct val="120000"/>
              </a:lnSpc>
              <a:buClr>
                <a:srgbClr val="334286"/>
              </a:buClr>
              <a:buFont typeface="Arial"/>
              <a:buChar char="•"/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железнодорожный подвижной состав;</a:t>
            </a:r>
          </a:p>
          <a:p>
            <a:pPr marL="285840" indent="-285840" defTabSz="914400">
              <a:lnSpc>
                <a:spcPct val="120000"/>
              </a:lnSpc>
              <a:buClr>
                <a:srgbClr val="334286"/>
              </a:buClr>
              <a:buFont typeface="Arial"/>
              <a:buChar char="•"/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подвижной морской и внутренний водный;</a:t>
            </a:r>
          </a:p>
          <a:p>
            <a:pPr marL="285840" indent="-285840" defTabSz="914400">
              <a:lnSpc>
                <a:spcPct val="120000"/>
              </a:lnSpc>
              <a:buClr>
                <a:srgbClr val="334286"/>
              </a:buClr>
              <a:buFont typeface="Arial"/>
              <a:buChar char="•"/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автомобильный;</a:t>
            </a:r>
          </a:p>
          <a:p>
            <a:pPr marL="285840" indent="-285840" defTabSz="914400">
              <a:lnSpc>
                <a:spcPct val="120000"/>
              </a:lnSpc>
              <a:buClr>
                <a:srgbClr val="334286"/>
              </a:buClr>
              <a:buFont typeface="Arial"/>
              <a:buChar char="•"/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воздушный;</a:t>
            </a:r>
          </a:p>
          <a:p>
            <a:pPr marL="285840" indent="-285840" defTabSz="914400">
              <a:lnSpc>
                <a:spcPct val="120000"/>
              </a:lnSpc>
              <a:buClr>
                <a:srgbClr val="334286"/>
              </a:buClr>
              <a:buFont typeface="Arial"/>
              <a:buChar char="•"/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городской электрический</a:t>
            </a:r>
          </a:p>
          <a:p>
            <a:pPr defTabSz="914400">
              <a:lnSpc>
                <a:spcPct val="120000"/>
              </a:lnSpc>
            </a:pPr>
            <a:endParaRPr lang="ru-RU" sz="1300" b="0" strike="noStrike" spc="-1" dirty="0">
              <a:solidFill>
                <a:srgbClr val="282A2E"/>
              </a:solidFill>
              <a:latin typeface="Arial"/>
            </a:endParaRPr>
          </a:p>
        </p:txBody>
      </p:sp>
      <p:pic>
        <p:nvPicPr>
          <p:cNvPr id="1815" name="Рисунок 8"/>
          <p:cNvPicPr/>
          <p:nvPr/>
        </p:nvPicPr>
        <p:blipFill>
          <a:blip r:embed="rId2"/>
          <a:stretch/>
        </p:blipFill>
        <p:spPr>
          <a:xfrm>
            <a:off x="821313" y="3502543"/>
            <a:ext cx="854280" cy="854280"/>
          </a:xfrm>
          <a:prstGeom prst="rect">
            <a:avLst/>
          </a:prstGeom>
          <a:ln w="0">
            <a:noFill/>
          </a:ln>
        </p:spPr>
      </p:pic>
      <p:pic>
        <p:nvPicPr>
          <p:cNvPr id="1816" name="Рисунок 4"/>
          <p:cNvPicPr/>
          <p:nvPr/>
        </p:nvPicPr>
        <p:blipFill>
          <a:blip r:embed="rId3"/>
          <a:stretch/>
        </p:blipFill>
        <p:spPr>
          <a:xfrm>
            <a:off x="3728366" y="3519404"/>
            <a:ext cx="854280" cy="854280"/>
          </a:xfrm>
          <a:prstGeom prst="rect">
            <a:avLst/>
          </a:prstGeom>
          <a:ln w="0">
            <a:noFill/>
          </a:ln>
        </p:spPr>
      </p:pic>
      <p:pic>
        <p:nvPicPr>
          <p:cNvPr id="1817" name="Рисунок 3"/>
          <p:cNvPicPr/>
          <p:nvPr/>
        </p:nvPicPr>
        <p:blipFill>
          <a:blip r:embed="rId4"/>
          <a:stretch/>
        </p:blipFill>
        <p:spPr>
          <a:xfrm flipH="1">
            <a:off x="2316821" y="4035574"/>
            <a:ext cx="793440" cy="793440"/>
          </a:xfrm>
          <a:prstGeom prst="rect">
            <a:avLst/>
          </a:prstGeom>
          <a:ln w="0">
            <a:noFill/>
          </a:ln>
        </p:spPr>
      </p:pic>
      <p:pic>
        <p:nvPicPr>
          <p:cNvPr id="1818" name="Рисунок 16"/>
          <p:cNvPicPr/>
          <p:nvPr/>
        </p:nvPicPr>
        <p:blipFill>
          <a:blip r:embed="rId5"/>
          <a:stretch/>
        </p:blipFill>
        <p:spPr>
          <a:xfrm>
            <a:off x="821313" y="4747034"/>
            <a:ext cx="874440" cy="873360"/>
          </a:xfrm>
          <a:prstGeom prst="rect">
            <a:avLst/>
          </a:prstGeom>
          <a:ln w="0">
            <a:noFill/>
          </a:ln>
        </p:spPr>
      </p:pic>
      <p:pic>
        <p:nvPicPr>
          <p:cNvPr id="1819" name="Рисунок 5"/>
          <p:cNvPicPr/>
          <p:nvPr/>
        </p:nvPicPr>
        <p:blipFill>
          <a:blip r:embed="rId6"/>
          <a:stretch/>
        </p:blipFill>
        <p:spPr>
          <a:xfrm>
            <a:off x="3492905" y="4814899"/>
            <a:ext cx="1062720" cy="1062720"/>
          </a:xfrm>
          <a:prstGeom prst="rect">
            <a:avLst/>
          </a:prstGeom>
          <a:ln w="0">
            <a:noFill/>
          </a:ln>
        </p:spPr>
      </p:pic>
      <p:sp>
        <p:nvSpPr>
          <p:cNvPr id="1820" name="Текст 11"/>
          <p:cNvSpPr/>
          <p:nvPr/>
        </p:nvSpPr>
        <p:spPr>
          <a:xfrm>
            <a:off x="6348960" y="1997088"/>
            <a:ext cx="3496320" cy="688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ts val="2001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b="1" spc="-1" dirty="0">
                <a:solidFill>
                  <a:srgbClr val="363194"/>
                </a:solidFill>
                <a:latin typeface="Arial"/>
              </a:rPr>
              <a:t>Затраты на приобретение транспортных средств</a:t>
            </a:r>
          </a:p>
        </p:txBody>
      </p:sp>
      <p:sp>
        <p:nvSpPr>
          <p:cNvPr id="1821" name="Прямоугольник 1"/>
          <p:cNvSpPr/>
          <p:nvPr/>
        </p:nvSpPr>
        <p:spPr>
          <a:xfrm>
            <a:off x="4948957" y="3188521"/>
            <a:ext cx="1474484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363194"/>
                </a:solidFill>
                <a:latin typeface="Arial"/>
              </a:rPr>
              <a:t>Включается:</a:t>
            </a:r>
            <a:endParaRPr lang="ru-RU" sz="1600" b="0" strike="noStrike" spc="-1" dirty="0">
              <a:solidFill>
                <a:srgbClr val="363194"/>
              </a:solidFill>
              <a:latin typeface="Arial"/>
            </a:endParaRPr>
          </a:p>
        </p:txBody>
      </p:sp>
      <p:sp>
        <p:nvSpPr>
          <p:cNvPr id="1823" name="Прямоугольник 31"/>
          <p:cNvSpPr/>
          <p:nvPr/>
        </p:nvSpPr>
        <p:spPr>
          <a:xfrm>
            <a:off x="4965290" y="3594987"/>
            <a:ext cx="3293807" cy="18913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стоимость безвозмездно полученных (от вышестоящих организаций, </a:t>
            </a:r>
            <a:r>
              <a:rPr lang="en-US" sz="1300" b="0" strike="noStrike" spc="-1" dirty="0">
                <a:solidFill>
                  <a:srgbClr val="282A2E"/>
                </a:solidFill>
                <a:latin typeface="Arial"/>
              </a:rPr>
              <a:t>                   </a:t>
            </a: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в</a:t>
            </a:r>
            <a:r>
              <a:rPr lang="en-US" sz="1300" b="0" strike="noStrike" spc="-1" dirty="0">
                <a:solidFill>
                  <a:srgbClr val="282A2E"/>
                </a:solidFill>
                <a:latin typeface="Arial"/>
              </a:rPr>
              <a:t> </a:t>
            </a: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качестве технологической</a:t>
            </a:r>
            <a:r>
              <a:rPr lang="en-US" sz="1300" b="0" strike="noStrike" spc="-1" dirty="0">
                <a:solidFill>
                  <a:srgbClr val="282A2E"/>
                </a:solidFill>
                <a:latin typeface="Arial"/>
              </a:rPr>
              <a:t>                    </a:t>
            </a: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и гуманитарной помощи, за счет средств федеральных целевых программ) транспортных средств </a:t>
            </a:r>
            <a:r>
              <a:rPr lang="en-US" sz="1300" b="0" strike="noStrike" spc="-1" dirty="0">
                <a:solidFill>
                  <a:srgbClr val="282A2E"/>
                </a:solidFill>
                <a:latin typeface="Arial"/>
              </a:rPr>
              <a:t>              </a:t>
            </a: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(в части новых, а также поступивших по импорту), принятых</a:t>
            </a:r>
            <a:r>
              <a:rPr lang="en-US" sz="1300" b="0" strike="noStrike" spc="-1" dirty="0">
                <a:solidFill>
                  <a:srgbClr val="282A2E"/>
                </a:solidFill>
                <a:latin typeface="Arial"/>
              </a:rPr>
              <a:t> </a:t>
            </a: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в</a:t>
            </a:r>
            <a:r>
              <a:rPr lang="en-US" sz="1300" b="0" strike="noStrike" spc="-1" dirty="0">
                <a:solidFill>
                  <a:srgbClr val="282A2E"/>
                </a:solidFill>
                <a:latin typeface="Arial"/>
              </a:rPr>
              <a:t> </a:t>
            </a: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бухгалтерском учете в качестве основных средств</a:t>
            </a:r>
          </a:p>
        </p:txBody>
      </p:sp>
      <p:sp>
        <p:nvSpPr>
          <p:cNvPr id="1824" name="TextBox 57"/>
          <p:cNvSpPr/>
          <p:nvPr/>
        </p:nvSpPr>
        <p:spPr>
          <a:xfrm>
            <a:off x="8883566" y="3168863"/>
            <a:ext cx="2235600" cy="372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ts val="2401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b="1" strike="noStrike" spc="-1" dirty="0">
                <a:solidFill>
                  <a:srgbClr val="363194"/>
                </a:solidFill>
                <a:latin typeface="Arial"/>
              </a:rPr>
              <a:t>Не включается:</a:t>
            </a:r>
            <a:endParaRPr lang="ru-RU" sz="1600" b="0" strike="noStrike" spc="-1" dirty="0">
              <a:solidFill>
                <a:srgbClr val="363194"/>
              </a:solidFill>
              <a:latin typeface="Arial"/>
            </a:endParaRPr>
          </a:p>
        </p:txBody>
      </p:sp>
      <p:sp>
        <p:nvSpPr>
          <p:cNvPr id="1826" name="Прямоугольник 33"/>
          <p:cNvSpPr/>
          <p:nvPr/>
        </p:nvSpPr>
        <p:spPr>
          <a:xfrm>
            <a:off x="8894546" y="3590763"/>
            <a:ext cx="2309463" cy="12912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стоимость транспортных средств, полученных</a:t>
            </a:r>
            <a:r>
              <a:rPr lang="en-US" sz="1300" b="0" strike="noStrike" spc="-1" dirty="0">
                <a:solidFill>
                  <a:srgbClr val="282A2E"/>
                </a:solidFill>
                <a:latin typeface="Arial"/>
              </a:rPr>
              <a:t>                </a:t>
            </a: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на условиях финансового лизинга и учтенных лизингополучателем на забалансовом счете</a:t>
            </a: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ACF4C9B6-F48D-15D0-C047-0C3551D0A059}"/>
              </a:ext>
            </a:extLst>
          </p:cNvPr>
          <p:cNvSpPr txBox="1">
            <a:spLocks/>
          </p:cNvSpPr>
          <p:nvPr/>
        </p:nvSpPr>
        <p:spPr>
          <a:xfrm>
            <a:off x="599760" y="397440"/>
            <a:ext cx="9534600" cy="513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</a:tabLst>
            </a:pPr>
            <a:r>
              <a:rPr lang="ru-RU" sz="2200" b="1" spc="-1" dirty="0">
                <a:solidFill>
                  <a:srgbClr val="363194"/>
                </a:solidFill>
                <a:latin typeface="+mn-lt"/>
              </a:rPr>
              <a:t>ВИДОВАЯ СТРУКТУРА ИНВЕСТИЦИЙ В ОСНОВНОЙ КАПИТАЛ</a:t>
            </a:r>
            <a:endParaRPr lang="ru-RU" sz="2200" spc="-1" dirty="0">
              <a:solidFill>
                <a:srgbClr val="363194"/>
              </a:solidFill>
              <a:latin typeface="+mn-lt"/>
            </a:endParaRPr>
          </a:p>
        </p:txBody>
      </p:sp>
      <p:sp>
        <p:nvSpPr>
          <p:cNvPr id="3" name="Прямоугольник 55">
            <a:extLst>
              <a:ext uri="{FF2B5EF4-FFF2-40B4-BE49-F238E27FC236}">
                <a16:creationId xmlns:a16="http://schemas.microsoft.com/office/drawing/2014/main" id="{28732E31-4654-9BCF-9AC9-060AA9342D1D}"/>
              </a:ext>
            </a:extLst>
          </p:cNvPr>
          <p:cNvSpPr/>
          <p:nvPr/>
        </p:nvSpPr>
        <p:spPr>
          <a:xfrm>
            <a:off x="696038" y="1237606"/>
            <a:ext cx="3997281" cy="1872073"/>
          </a:xfrm>
          <a:prstGeom prst="rect">
            <a:avLst/>
          </a:prstGeom>
          <a:noFill/>
          <a:ln w="28575">
            <a:solidFill>
              <a:srgbClr val="3631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F4561D7E-A5E9-301B-9933-BD8685875696}"/>
              </a:ext>
            </a:extLst>
          </p:cNvPr>
          <p:cNvSpPr/>
          <p:nvPr/>
        </p:nvSpPr>
        <p:spPr>
          <a:xfrm>
            <a:off x="770195" y="1293903"/>
            <a:ext cx="3520080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363194"/>
                </a:solidFill>
                <a:latin typeface="Arial"/>
              </a:rPr>
              <a:t>Транспортные средства</a:t>
            </a:r>
            <a:endParaRPr lang="ru-RU" sz="1600" b="0" strike="noStrike" spc="-1" dirty="0">
              <a:solidFill>
                <a:srgbClr val="363194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0" name="Рисунок 20"/>
          <p:cNvPicPr/>
          <p:nvPr/>
        </p:nvPicPr>
        <p:blipFill>
          <a:blip r:embed="rId2"/>
          <a:stretch/>
        </p:blipFill>
        <p:spPr>
          <a:xfrm>
            <a:off x="800259" y="4426349"/>
            <a:ext cx="1007280" cy="1006200"/>
          </a:xfrm>
          <a:prstGeom prst="rect">
            <a:avLst/>
          </a:prstGeom>
          <a:ln w="0">
            <a:noFill/>
          </a:ln>
        </p:spPr>
      </p:pic>
      <p:pic>
        <p:nvPicPr>
          <p:cNvPr id="1831" name="Рисунок 22"/>
          <p:cNvPicPr/>
          <p:nvPr/>
        </p:nvPicPr>
        <p:blipFill>
          <a:blip r:embed="rId3"/>
          <a:stretch/>
        </p:blipFill>
        <p:spPr>
          <a:xfrm>
            <a:off x="5051425" y="4872209"/>
            <a:ext cx="1120680" cy="1120680"/>
          </a:xfrm>
          <a:prstGeom prst="rect">
            <a:avLst/>
          </a:prstGeom>
          <a:ln w="0">
            <a:noFill/>
          </a:ln>
        </p:spPr>
      </p:pic>
      <p:pic>
        <p:nvPicPr>
          <p:cNvPr id="1832" name="Рисунок 21"/>
          <p:cNvPicPr/>
          <p:nvPr/>
        </p:nvPicPr>
        <p:blipFill>
          <a:blip r:embed="rId4"/>
          <a:stretch/>
        </p:blipFill>
        <p:spPr>
          <a:xfrm>
            <a:off x="9639900" y="4367323"/>
            <a:ext cx="988920" cy="987840"/>
          </a:xfrm>
          <a:prstGeom prst="rect">
            <a:avLst/>
          </a:prstGeom>
          <a:ln w="0">
            <a:noFill/>
          </a:ln>
        </p:spPr>
      </p:pic>
      <p:sp>
        <p:nvSpPr>
          <p:cNvPr id="1833" name="Прямоугольник 6"/>
          <p:cNvSpPr/>
          <p:nvPr/>
        </p:nvSpPr>
        <p:spPr>
          <a:xfrm>
            <a:off x="5378202" y="1457486"/>
            <a:ext cx="5451840" cy="26915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</a:pPr>
            <a:r>
              <a:rPr lang="ru-RU" sz="1300" b="0" strike="noStrike" spc="-72" dirty="0">
                <a:solidFill>
                  <a:srgbClr val="282A2E"/>
                </a:solidFill>
                <a:latin typeface="Arial"/>
              </a:rPr>
              <a:t>Интеллектуальные продукты, являющиеся результатом мыслительной, интеллектуальной, духовной деятельности, исследований, разработок, инноваций, деятельности по разведке недр и оценки запасов полезных ископаемых, позволяющие достичь знаний, которые разработчики могут продать или использовать для собственной выгоды </a:t>
            </a:r>
            <a:br>
              <a:rPr sz="1300" dirty="0">
                <a:solidFill>
                  <a:srgbClr val="282A2E"/>
                </a:solidFill>
              </a:rPr>
            </a:br>
            <a:r>
              <a:rPr lang="ru-RU" sz="1300" b="0" strike="noStrike" spc="-72" dirty="0">
                <a:solidFill>
                  <a:srgbClr val="282A2E"/>
                </a:solidFill>
                <a:latin typeface="Arial"/>
              </a:rPr>
              <a:t>в производстве, поскольку использование этих знаний ограничено посредством юридической, правовой защиты (патентное, авторское право, смежные права) или другой защиты (организационная и техническая защита: например применение режима коммерческой тайны к результатам, полученным в ходе научно-исследовательских, опытно-конструкторских </a:t>
            </a:r>
            <a:r>
              <a:rPr lang="en-US" sz="1300" b="0" strike="noStrike" spc="-72" dirty="0">
                <a:solidFill>
                  <a:srgbClr val="282A2E"/>
                </a:solidFill>
                <a:latin typeface="Arial"/>
              </a:rPr>
              <a:t>           </a:t>
            </a:r>
            <a:r>
              <a:rPr lang="ru-RU" sz="1300" b="0" strike="noStrike" spc="-72" dirty="0">
                <a:solidFill>
                  <a:srgbClr val="282A2E"/>
                </a:solidFill>
                <a:latin typeface="Arial"/>
              </a:rPr>
              <a:t>и технологических работ, с целью предотвращения их использования другими лицами без разрешения организации), а также права пользования нематериальными активами.</a:t>
            </a:r>
            <a:endParaRPr lang="ru-RU" sz="1300" b="0" strike="noStrike" spc="-1" dirty="0">
              <a:solidFill>
                <a:srgbClr val="282A2E"/>
              </a:solidFill>
              <a:latin typeface="Arial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4643B728-A5AD-615E-64F1-2B262F1D114A}"/>
              </a:ext>
            </a:extLst>
          </p:cNvPr>
          <p:cNvSpPr txBox="1">
            <a:spLocks/>
          </p:cNvSpPr>
          <p:nvPr/>
        </p:nvSpPr>
        <p:spPr>
          <a:xfrm>
            <a:off x="599760" y="397440"/>
            <a:ext cx="9534600" cy="513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</a:tabLst>
            </a:pPr>
            <a:r>
              <a:rPr lang="ru-RU" sz="2200" b="1" spc="-1" dirty="0">
                <a:solidFill>
                  <a:srgbClr val="363194"/>
                </a:solidFill>
                <a:latin typeface="+mn-lt"/>
              </a:rPr>
              <a:t>ВИДОВАЯ СТРУКТУРА ИНВЕСТИЦИЙ В ОСНОВНОЙ КАПИТАЛ</a:t>
            </a:r>
            <a:endParaRPr lang="ru-RU" sz="2200" spc="-1" dirty="0">
              <a:solidFill>
                <a:srgbClr val="363194"/>
              </a:solidFill>
              <a:latin typeface="+mn-lt"/>
            </a:endParaRPr>
          </a:p>
        </p:txBody>
      </p:sp>
      <p:sp>
        <p:nvSpPr>
          <p:cNvPr id="3" name="Прямоугольник 53">
            <a:extLst>
              <a:ext uri="{FF2B5EF4-FFF2-40B4-BE49-F238E27FC236}">
                <a16:creationId xmlns:a16="http://schemas.microsoft.com/office/drawing/2014/main" id="{F7EDE945-6812-7178-3D15-98ACE14F8135}"/>
              </a:ext>
            </a:extLst>
          </p:cNvPr>
          <p:cNvSpPr/>
          <p:nvPr/>
        </p:nvSpPr>
        <p:spPr>
          <a:xfrm>
            <a:off x="706795" y="1240888"/>
            <a:ext cx="3603600" cy="3044880"/>
          </a:xfrm>
          <a:prstGeom prst="rect">
            <a:avLst/>
          </a:prstGeom>
          <a:noFill/>
          <a:ln w="28575">
            <a:solidFill>
              <a:srgbClr val="3631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44BA015F-C8FE-427E-F911-60AC2D8F303C}"/>
              </a:ext>
            </a:extLst>
          </p:cNvPr>
          <p:cNvSpPr/>
          <p:nvPr/>
        </p:nvSpPr>
        <p:spPr>
          <a:xfrm>
            <a:off x="810092" y="1251488"/>
            <a:ext cx="352008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363194"/>
                </a:solidFill>
                <a:latin typeface="Arial"/>
              </a:rPr>
              <a:t>Объекты интеллектуальной собственности</a:t>
            </a:r>
            <a:endParaRPr lang="ru-RU" sz="1600" b="0" strike="noStrike" spc="-1" dirty="0">
              <a:solidFill>
                <a:srgbClr val="363194"/>
              </a:solidFill>
              <a:latin typeface="Arial"/>
            </a:endParaRP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5E3E9904-9C48-1685-94FD-4C3B579BFB1A}"/>
              </a:ext>
            </a:extLst>
          </p:cNvPr>
          <p:cNvSpPr/>
          <p:nvPr/>
        </p:nvSpPr>
        <p:spPr>
          <a:xfrm>
            <a:off x="800259" y="1884569"/>
            <a:ext cx="3529800" cy="22914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из них:</a:t>
            </a:r>
          </a:p>
          <a:p>
            <a:pPr marL="171360" indent="-171360" defTabSz="914400">
              <a:lnSpc>
                <a:spcPct val="100000"/>
              </a:lnSpc>
              <a:buClr>
                <a:srgbClr val="334286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научные исследования и разработки</a:t>
            </a:r>
          </a:p>
          <a:p>
            <a:pPr marL="171360" indent="-171360" defTabSz="914400">
              <a:lnSpc>
                <a:spcPct val="100000"/>
              </a:lnSpc>
              <a:buClr>
                <a:srgbClr val="334286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расходы на разведку недр и оценку запасов полезных ископаемых</a:t>
            </a:r>
          </a:p>
          <a:p>
            <a:pPr marL="171360" indent="-171360" defTabSz="914400">
              <a:lnSpc>
                <a:spcPct val="100000"/>
              </a:lnSpc>
              <a:buClr>
                <a:srgbClr val="334286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программное обеспечение, </a:t>
            </a: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    базы данных</a:t>
            </a:r>
          </a:p>
          <a:p>
            <a:pPr marL="171360" indent="-171360" defTabSz="914400">
              <a:lnSpc>
                <a:spcPct val="100000"/>
              </a:lnSpc>
              <a:buClr>
                <a:srgbClr val="334286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оригиналы произведений развлекательного жанра, литературы </a:t>
            </a:r>
            <a:br>
              <a:rPr sz="1300" dirty="0">
                <a:solidFill>
                  <a:srgbClr val="282A2E"/>
                </a:solidFill>
              </a:rPr>
            </a:b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и искусства</a:t>
            </a:r>
          </a:p>
          <a:p>
            <a:pPr marL="171360" indent="-171360" defTabSz="914400">
              <a:lnSpc>
                <a:spcPct val="100000"/>
              </a:lnSpc>
              <a:buClr>
                <a:srgbClr val="334286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права пользования нематериальными активами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5" name="Прямоугольник 19"/>
          <p:cNvSpPr/>
          <p:nvPr/>
        </p:nvSpPr>
        <p:spPr>
          <a:xfrm>
            <a:off x="595378" y="851400"/>
            <a:ext cx="5476669" cy="3683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ts val="2401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b="1" spc="-1" dirty="0">
                <a:solidFill>
                  <a:srgbClr val="363194"/>
                </a:solidFill>
                <a:latin typeface="Arial"/>
              </a:rPr>
              <a:t>ОБЪЕКТЫ ИНТЕЛЛЕКТУАЛЬНОЙ СОБСТВЕННОСТИ</a:t>
            </a:r>
          </a:p>
        </p:txBody>
      </p:sp>
      <p:sp>
        <p:nvSpPr>
          <p:cNvPr id="1836" name="Прямоугольник 4"/>
          <p:cNvSpPr/>
          <p:nvPr/>
        </p:nvSpPr>
        <p:spPr>
          <a:xfrm>
            <a:off x="595671" y="1287217"/>
            <a:ext cx="4058268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ru-RU" sz="1600" b="1" spc="-1" dirty="0">
                <a:solidFill>
                  <a:srgbClr val="363194"/>
                </a:solidFill>
                <a:latin typeface="Arial"/>
              </a:rPr>
              <a:t>Научные исследования и разработки </a:t>
            </a:r>
          </a:p>
        </p:txBody>
      </p:sp>
      <p:sp>
        <p:nvSpPr>
          <p:cNvPr id="1837" name="Прямоугольник 2"/>
          <p:cNvSpPr/>
          <p:nvPr/>
        </p:nvSpPr>
        <p:spPr>
          <a:xfrm>
            <a:off x="595378" y="1584283"/>
            <a:ext cx="4941062" cy="47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 defTabSz="914400">
              <a:lnSpc>
                <a:spcPct val="90000"/>
              </a:lnSpc>
            </a:pPr>
            <a:r>
              <a:rPr lang="ru-RU" sz="1300" b="1" strike="noStrike" spc="-1" dirty="0">
                <a:solidFill>
                  <a:srgbClr val="282A2E"/>
                </a:solidFill>
                <a:latin typeface="Arial"/>
              </a:rPr>
              <a:t>Затраты на научно-исследовательские, опытно-конструкторские и технологические работы, </a:t>
            </a: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выполненные организациями (за исключением кредитных) собственными силами или являющимися по договору заказчиками указанных работ, результаты которых учитываются в бухгалтерском учете в качестве нематериальных активов (в соответствии с Положением по бухгалтерскому учету «Учет нематериальных активов» 14/2007, утвержденным приказом Минфина России </a:t>
            </a:r>
            <a:r>
              <a:rPr lang="en-US" sz="1300" b="0" strike="noStrike" spc="-1" dirty="0">
                <a:solidFill>
                  <a:srgbClr val="282A2E"/>
                </a:solidFill>
                <a:latin typeface="Arial"/>
              </a:rPr>
              <a:t>                    </a:t>
            </a: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от 27.12.2007 № 153н (зарегистрирован Минюстом России 23.01.2008 № 10975)). По этой строке также учитываются научно-исследовательские, опытно-конструкторские </a:t>
            </a:r>
            <a:r>
              <a:rPr lang="en-US" sz="1300" b="0" strike="noStrike" spc="-1" dirty="0">
                <a:solidFill>
                  <a:srgbClr val="282A2E"/>
                </a:solidFill>
                <a:latin typeface="Arial"/>
              </a:rPr>
              <a:t>                    </a:t>
            </a: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и технологические работы, по которым получены результаты, подлежащие правовой охране, но не оформленные </a:t>
            </a:r>
            <a:r>
              <a:rPr lang="en-US" sz="1300" b="0" strike="noStrike" spc="-1" dirty="0">
                <a:solidFill>
                  <a:srgbClr val="282A2E"/>
                </a:solidFill>
                <a:latin typeface="Arial"/>
              </a:rPr>
              <a:t>                      </a:t>
            </a: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в установленном порядке, или по которым получены результаты, не подлежащие правовой охране в соответствии с нормами действующего законодательства. Признание расходов по научно-исследовательским, опытно-конструкторским и технологическим работам в качестве вложений во внеоборотные активы устанавливается Положением по бухгалтерскому учету «Учет расходов </a:t>
            </a:r>
            <a:r>
              <a:rPr lang="en-US" sz="1300" b="0" strike="noStrike" spc="-1" dirty="0">
                <a:solidFill>
                  <a:srgbClr val="282A2E"/>
                </a:solidFill>
                <a:latin typeface="Arial"/>
              </a:rPr>
              <a:t>                  </a:t>
            </a: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на научно-исследовательские, опытно-конструкторские </a:t>
            </a:r>
            <a:r>
              <a:rPr lang="en-US" sz="1300" b="0" strike="noStrike" spc="-1" dirty="0">
                <a:solidFill>
                  <a:srgbClr val="282A2E"/>
                </a:solidFill>
                <a:latin typeface="Arial"/>
              </a:rPr>
              <a:t>                </a:t>
            </a: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и технологические работы» 17/02, утвержденным приказом Минфина России от 19.11.2002 № 115н (зарегистрирован Минюстом России 11.12.2002 № 4022).</a:t>
            </a:r>
          </a:p>
        </p:txBody>
      </p:sp>
      <p:sp>
        <p:nvSpPr>
          <p:cNvPr id="1838" name="Прямоугольник 3"/>
          <p:cNvSpPr/>
          <p:nvPr/>
        </p:nvSpPr>
        <p:spPr>
          <a:xfrm>
            <a:off x="5731924" y="1267871"/>
            <a:ext cx="5787360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ru-RU" sz="1600" b="1" spc="-1" dirty="0">
                <a:solidFill>
                  <a:srgbClr val="363194"/>
                </a:solidFill>
                <a:latin typeface="Arial"/>
              </a:rPr>
              <a:t>Результаты научных исследований и разработок </a:t>
            </a:r>
          </a:p>
        </p:txBody>
      </p:sp>
      <p:sp>
        <p:nvSpPr>
          <p:cNvPr id="1839" name="Прямоугольник 35"/>
          <p:cNvSpPr/>
          <p:nvPr/>
        </p:nvSpPr>
        <p:spPr>
          <a:xfrm>
            <a:off x="5732608" y="1613848"/>
            <a:ext cx="5786676" cy="8910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285750" indent="-285750" algn="just" defTabSz="9144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Изобретения, полезные модели, промышленные образцы, селекционные достижения, топологии интегральных микросхем, секреты производства (ноу-хау), произведения архитектуры, градостроительства и садово-паркового искусства, в том числе в виде проектов, чертежей, изображений и макетов и тому подобное.</a:t>
            </a:r>
          </a:p>
        </p:txBody>
      </p:sp>
      <p:sp>
        <p:nvSpPr>
          <p:cNvPr id="1841" name="Прямоугольник 7"/>
          <p:cNvSpPr/>
          <p:nvPr/>
        </p:nvSpPr>
        <p:spPr>
          <a:xfrm>
            <a:off x="5742034" y="2452028"/>
            <a:ext cx="5787360" cy="105114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750" indent="-285750" algn="just" defTabSz="9144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Объекты патентных прав, то есть результаты интеллектуальной деятельности в научно-технической сфере, отвечающие установленным требованиям  к изобретениям и полезным моделям, и результаты интеллектуальной деятельности в сфере художественного конструирования, отвечающие установленным требованиям к промышленным образцам.</a:t>
            </a:r>
          </a:p>
        </p:txBody>
      </p:sp>
      <p:sp>
        <p:nvSpPr>
          <p:cNvPr id="1842" name="TextBox 125"/>
          <p:cNvSpPr/>
          <p:nvPr/>
        </p:nvSpPr>
        <p:spPr>
          <a:xfrm>
            <a:off x="5730832" y="3426716"/>
            <a:ext cx="575820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ru-RU" sz="1600" b="1" spc="-1" dirty="0">
                <a:solidFill>
                  <a:srgbClr val="363194"/>
                </a:solidFill>
                <a:latin typeface="Arial"/>
              </a:rPr>
              <a:t>Расходы на разведку</a:t>
            </a:r>
            <a:r>
              <a:rPr lang="en-US" sz="1600" b="1" spc="-1" dirty="0">
                <a:solidFill>
                  <a:srgbClr val="363194"/>
                </a:solidFill>
                <a:latin typeface="Arial"/>
              </a:rPr>
              <a:t> </a:t>
            </a:r>
            <a:r>
              <a:rPr lang="ru-RU" sz="1600" b="1" spc="-1" dirty="0">
                <a:solidFill>
                  <a:srgbClr val="363194"/>
                </a:solidFill>
                <a:latin typeface="Arial"/>
              </a:rPr>
              <a:t>недр и</a:t>
            </a:r>
            <a:r>
              <a:rPr lang="en-US" sz="1600" b="1" spc="-1" dirty="0">
                <a:solidFill>
                  <a:srgbClr val="363194"/>
                </a:solidFill>
                <a:latin typeface="Arial"/>
              </a:rPr>
              <a:t> </a:t>
            </a:r>
            <a:r>
              <a:rPr lang="ru-RU" sz="1600" b="1" spc="-1" dirty="0">
                <a:solidFill>
                  <a:srgbClr val="363194"/>
                </a:solidFill>
                <a:latin typeface="Arial"/>
              </a:rPr>
              <a:t>оценку запасов</a:t>
            </a:r>
            <a:r>
              <a:rPr lang="en-US" sz="1600" b="1" spc="-1" dirty="0">
                <a:solidFill>
                  <a:srgbClr val="363194"/>
                </a:solidFill>
                <a:latin typeface="Arial"/>
              </a:rPr>
              <a:t> </a:t>
            </a:r>
            <a:r>
              <a:rPr lang="ru-RU" sz="1600" b="1" spc="-1" dirty="0">
                <a:solidFill>
                  <a:srgbClr val="363194"/>
                </a:solidFill>
                <a:latin typeface="Arial"/>
              </a:rPr>
              <a:t>полезных ископаемых</a:t>
            </a:r>
          </a:p>
        </p:txBody>
      </p:sp>
      <p:sp>
        <p:nvSpPr>
          <p:cNvPr id="1843" name="TextBox 126"/>
          <p:cNvSpPr/>
          <p:nvPr/>
        </p:nvSpPr>
        <p:spPr>
          <a:xfrm>
            <a:off x="5742034" y="3870185"/>
            <a:ext cx="5787360" cy="22914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</a:pPr>
            <a:r>
              <a:rPr lang="ru-RU" sz="1300" b="0" strike="noStrike" spc="-41" dirty="0">
                <a:solidFill>
                  <a:srgbClr val="282A2E"/>
                </a:solidFill>
                <a:latin typeface="Arial"/>
                <a:ea typeface="Segoe UI Symbol"/>
              </a:rPr>
              <a:t>Затраты на разведочное бурение для отбора проб грунта при производстве строительных работ, разведочное бурение при проведении</a:t>
            </a:r>
            <a:r>
              <a:rPr lang="en-US" sz="1300" b="0" strike="noStrike" spc="-41" dirty="0">
                <a:solidFill>
                  <a:srgbClr val="282A2E"/>
                </a:solidFill>
                <a:latin typeface="Arial"/>
                <a:ea typeface="Segoe UI Symbol"/>
              </a:rPr>
              <a:t> </a:t>
            </a:r>
            <a:r>
              <a:rPr lang="ru-RU" sz="1300" b="0" strike="noStrike" spc="-41" dirty="0">
                <a:solidFill>
                  <a:srgbClr val="282A2E"/>
                </a:solidFill>
                <a:latin typeface="Arial"/>
                <a:ea typeface="Segoe UI Symbol"/>
              </a:rPr>
              <a:t>геофизических, геологических и аналогичных исследований, бурение геологоразведочных скважин на нефть, газ и твердые полезные ископаемые</a:t>
            </a:r>
            <a:r>
              <a:rPr lang="en-US" sz="1300" b="0" strike="noStrike" spc="-41" dirty="0">
                <a:solidFill>
                  <a:srgbClr val="282A2E"/>
                </a:solidFill>
                <a:latin typeface="Arial"/>
                <a:ea typeface="Segoe UI Symbol"/>
              </a:rPr>
              <a:t> </a:t>
            </a:r>
            <a:r>
              <a:rPr lang="ru-RU" sz="1300" b="0" strike="noStrike" spc="-41" dirty="0">
                <a:solidFill>
                  <a:srgbClr val="282A2E"/>
                </a:solidFill>
                <a:latin typeface="Arial"/>
                <a:ea typeface="Segoe UI Symbol"/>
              </a:rPr>
              <a:t>(включая рассыпные месторождения), в том числе в шельфовой зоне морей и океанов; расходы на право выполнения работ по поиску, оценке месторождений полезных ископаемых и (или) разведке полезных ископаемых; расходы на получение информации о результатах топографических, геологических</a:t>
            </a:r>
            <a:r>
              <a:rPr lang="en-US" sz="1300" b="0" strike="noStrike" spc="-41" dirty="0">
                <a:solidFill>
                  <a:srgbClr val="282A2E"/>
                </a:solidFill>
                <a:latin typeface="Arial"/>
                <a:ea typeface="Segoe UI Symbol"/>
              </a:rPr>
              <a:t> </a:t>
            </a:r>
            <a:r>
              <a:rPr lang="ru-RU" sz="1300" b="0" strike="noStrike" spc="-41" dirty="0">
                <a:solidFill>
                  <a:srgbClr val="282A2E"/>
                </a:solidFill>
                <a:latin typeface="Arial"/>
                <a:ea typeface="Segoe UI Symbol"/>
              </a:rPr>
              <a:t>и</a:t>
            </a:r>
            <a:r>
              <a:rPr lang="en-US" sz="1300" b="0" strike="noStrike" spc="-41" dirty="0">
                <a:solidFill>
                  <a:srgbClr val="282A2E"/>
                </a:solidFill>
                <a:latin typeface="Arial"/>
                <a:ea typeface="Segoe UI Symbol"/>
              </a:rPr>
              <a:t> </a:t>
            </a:r>
            <a:r>
              <a:rPr lang="ru-RU" sz="1300" b="0" strike="noStrike" spc="-41" dirty="0">
                <a:solidFill>
                  <a:srgbClr val="282A2E"/>
                </a:solidFill>
                <a:latin typeface="Arial"/>
                <a:ea typeface="Segoe UI Symbol"/>
              </a:rPr>
              <a:t>геофизических исследований, результатах разведочного бурения, результатах отбора образцов, иной геологической информации о недрах; расходы на оценку коммерческой целесообразности проектов</a:t>
            </a:r>
            <a:endParaRPr lang="ru-RU" sz="1300" b="0" strike="noStrike" spc="-1" dirty="0">
              <a:solidFill>
                <a:srgbClr val="282A2E"/>
              </a:solidFill>
              <a:latin typeface="Arial"/>
            </a:endParaRPr>
          </a:p>
        </p:txBody>
      </p:sp>
      <p:cxnSp>
        <p:nvCxnSpPr>
          <p:cNvPr id="1845" name="Прямая соединительная линия 19"/>
          <p:cNvCxnSpPr/>
          <p:nvPr/>
        </p:nvCxnSpPr>
        <p:spPr>
          <a:xfrm flipV="1">
            <a:off x="5394960" y="3694472"/>
            <a:ext cx="6309360" cy="26640"/>
          </a:xfrm>
          <a:prstGeom prst="straightConnector1">
            <a:avLst/>
          </a:prstGeom>
          <a:ln w="12700">
            <a:solidFill>
              <a:srgbClr val="334286"/>
            </a:solidFill>
            <a:prstDash val="dash"/>
            <a:round/>
          </a:ln>
        </p:spPr>
      </p:cxnSp>
      <p:sp>
        <p:nvSpPr>
          <p:cNvPr id="2" name="PlaceHolder 1">
            <a:extLst>
              <a:ext uri="{FF2B5EF4-FFF2-40B4-BE49-F238E27FC236}">
                <a16:creationId xmlns:a16="http://schemas.microsoft.com/office/drawing/2014/main" id="{780B1378-95E3-D252-47CE-AAB5C88EDC33}"/>
              </a:ext>
            </a:extLst>
          </p:cNvPr>
          <p:cNvSpPr txBox="1">
            <a:spLocks/>
          </p:cNvSpPr>
          <p:nvPr/>
        </p:nvSpPr>
        <p:spPr>
          <a:xfrm>
            <a:off x="599760" y="397440"/>
            <a:ext cx="9534600" cy="513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</a:tabLst>
            </a:pPr>
            <a:r>
              <a:rPr lang="ru-RU" sz="2200" b="1" spc="-1" dirty="0">
                <a:solidFill>
                  <a:srgbClr val="363194"/>
                </a:solidFill>
                <a:latin typeface="+mn-lt"/>
              </a:rPr>
              <a:t>ВИДОВАЯ СТРУКТУРА ИНВЕСТИЦИЙ В ОСНОВНОЙ КАПИТАЛ</a:t>
            </a:r>
            <a:endParaRPr lang="ru-RU" sz="2200" spc="-1" dirty="0">
              <a:solidFill>
                <a:srgbClr val="363194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" name="TextBox 59"/>
          <p:cNvSpPr/>
          <p:nvPr/>
        </p:nvSpPr>
        <p:spPr>
          <a:xfrm>
            <a:off x="605880" y="1313615"/>
            <a:ext cx="3598200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ru-RU" sz="1600" b="1" spc="-1" dirty="0">
                <a:solidFill>
                  <a:srgbClr val="363194"/>
                </a:solidFill>
                <a:latin typeface="Arial"/>
              </a:rPr>
              <a:t>Оригиналы произведений </a:t>
            </a:r>
            <a:r>
              <a:rPr lang="en-US" sz="1600" b="1" spc="-1" dirty="0">
                <a:solidFill>
                  <a:srgbClr val="363194"/>
                </a:solidFill>
                <a:latin typeface="Arial"/>
              </a:rPr>
              <a:t> </a:t>
            </a:r>
            <a:r>
              <a:rPr lang="ru-RU" sz="1600" b="1" spc="-1" dirty="0">
                <a:solidFill>
                  <a:srgbClr val="363194"/>
                </a:solidFill>
                <a:latin typeface="Arial"/>
              </a:rPr>
              <a:t>развлекательного жанра, </a:t>
            </a:r>
          </a:p>
          <a:p>
            <a:r>
              <a:rPr lang="ru-RU" sz="1600" b="1" spc="-1" dirty="0">
                <a:solidFill>
                  <a:srgbClr val="363194"/>
                </a:solidFill>
                <a:latin typeface="Arial"/>
              </a:rPr>
              <a:t>литературы и искусства</a:t>
            </a:r>
          </a:p>
        </p:txBody>
      </p:sp>
      <p:sp>
        <p:nvSpPr>
          <p:cNvPr id="1850" name="TextBox 60"/>
          <p:cNvSpPr/>
          <p:nvPr/>
        </p:nvSpPr>
        <p:spPr>
          <a:xfrm>
            <a:off x="604080" y="2149953"/>
            <a:ext cx="3324960" cy="36918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</a:pPr>
            <a:r>
              <a:rPr lang="ru-RU" sz="1300" b="0" strike="noStrike" spc="-41" dirty="0">
                <a:solidFill>
                  <a:srgbClr val="282A2E"/>
                </a:solidFill>
                <a:latin typeface="Arial"/>
                <a:ea typeface="Segoe UI Symbol"/>
              </a:rPr>
              <a:t>Затраты на создание и приобретение оригиналов фильмов, звукозаписей, рукописей, магнитных лент, моделей, на которых записаны или воссозданы (запечатлены) театральные</a:t>
            </a:r>
            <a:r>
              <a:rPr lang="en-US" sz="1300" b="0" strike="noStrike" spc="-41" dirty="0">
                <a:solidFill>
                  <a:srgbClr val="282A2E"/>
                </a:solidFill>
                <a:latin typeface="Arial"/>
                <a:ea typeface="Segoe UI Symbol"/>
              </a:rPr>
              <a:t> </a:t>
            </a:r>
            <a:r>
              <a:rPr lang="ru-RU" sz="1300" b="0" strike="noStrike" spc="-41" dirty="0">
                <a:solidFill>
                  <a:srgbClr val="282A2E"/>
                </a:solidFill>
                <a:latin typeface="Arial"/>
                <a:ea typeface="Segoe UI Symbol"/>
              </a:rPr>
              <a:t>и прочие драматические постановки, радио- и телепрограммы, музыкальные постановки (концерты), спортивные события, литературные и художественные произведения, произведения живописи, скульптуры, графики, дизайна, графические рассказы, комиксы и другие произведения изобразительного искусства, произведения декоративно-прикладного и сценографического искусства, фотографические произведения и произведения, полученные способами, аналогичными фотографии, фонограммы</a:t>
            </a:r>
            <a:endParaRPr lang="ru-RU" sz="1300" b="0" strike="noStrike" spc="-1" dirty="0">
              <a:solidFill>
                <a:srgbClr val="282A2E"/>
              </a:solidFill>
              <a:latin typeface="Arial"/>
            </a:endParaRPr>
          </a:p>
        </p:txBody>
      </p:sp>
      <p:sp>
        <p:nvSpPr>
          <p:cNvPr id="1852" name="TextBox 64"/>
          <p:cNvSpPr/>
          <p:nvPr/>
        </p:nvSpPr>
        <p:spPr>
          <a:xfrm>
            <a:off x="4253015" y="1470751"/>
            <a:ext cx="5022720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ru-RU" sz="1600" b="1" spc="-1" dirty="0">
                <a:solidFill>
                  <a:srgbClr val="363194"/>
                </a:solidFill>
                <a:latin typeface="Arial"/>
              </a:rPr>
              <a:t>Программное обеспечение, базы данных</a:t>
            </a:r>
          </a:p>
        </p:txBody>
      </p:sp>
      <p:sp>
        <p:nvSpPr>
          <p:cNvPr id="1853" name="TextBox 65"/>
          <p:cNvSpPr/>
          <p:nvPr/>
        </p:nvSpPr>
        <p:spPr>
          <a:xfrm>
            <a:off x="4249524" y="1777312"/>
            <a:ext cx="7250316" cy="24915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285750" indent="-285750" algn="just" defTabSz="914400">
              <a:lnSpc>
                <a:spcPct val="100000"/>
              </a:lnSpc>
              <a:buClr>
                <a:srgbClr val="282A2E"/>
              </a:buClr>
              <a:buFont typeface="Arial" panose="020B0604020202020204" pitchFamily="34" charset="0"/>
              <a:buChar char="•"/>
            </a:pPr>
            <a:r>
              <a:rPr lang="ru-RU" sz="1300" b="0" strike="noStrike" spc="-41" dirty="0">
                <a:solidFill>
                  <a:srgbClr val="282A2E"/>
                </a:solidFill>
                <a:latin typeface="Arial"/>
                <a:ea typeface="Segoe UI Symbol"/>
              </a:rPr>
              <a:t>Затраты на создание и приобретение компьютерного программного обеспечения</a:t>
            </a:r>
            <a:r>
              <a:rPr lang="en-US" sz="1300" b="0" strike="noStrike" spc="-41" dirty="0">
                <a:solidFill>
                  <a:srgbClr val="282A2E"/>
                </a:solidFill>
                <a:latin typeface="Arial"/>
                <a:ea typeface="Segoe UI Symbol"/>
              </a:rPr>
              <a:t> </a:t>
            </a:r>
            <a:r>
              <a:rPr lang="ru-RU" sz="1300" b="0" strike="noStrike" spc="-41" dirty="0">
                <a:solidFill>
                  <a:srgbClr val="282A2E"/>
                </a:solidFill>
                <a:latin typeface="Arial"/>
                <a:ea typeface="Segoe UI Symbol"/>
              </a:rPr>
              <a:t>как для компьютерных систем (включая программные продукты, на которые</a:t>
            </a:r>
            <a:r>
              <a:rPr lang="en-US" sz="1300" b="0" strike="noStrike" spc="-41" dirty="0">
                <a:solidFill>
                  <a:srgbClr val="282A2E"/>
                </a:solidFill>
                <a:latin typeface="Arial"/>
                <a:ea typeface="Segoe UI Symbol"/>
              </a:rPr>
              <a:t> </a:t>
            </a:r>
            <a:r>
              <a:rPr lang="ru-RU" sz="1300" b="0" strike="noStrike" spc="-41" dirty="0">
                <a:solidFill>
                  <a:srgbClr val="282A2E"/>
                </a:solidFill>
                <a:latin typeface="Arial"/>
                <a:ea typeface="Segoe UI Symbol"/>
              </a:rPr>
              <a:t>организации не имеют исключительных прав,</a:t>
            </a:r>
            <a:r>
              <a:rPr lang="en-US" sz="1300" b="0" strike="noStrike" spc="-41" dirty="0">
                <a:solidFill>
                  <a:srgbClr val="282A2E"/>
                </a:solidFill>
                <a:latin typeface="Arial"/>
                <a:ea typeface="Segoe UI Symbol"/>
              </a:rPr>
              <a:t> </a:t>
            </a:r>
            <a:r>
              <a:rPr lang="ru-RU" sz="1300" b="0" strike="noStrike" spc="-41" dirty="0">
                <a:solidFill>
                  <a:srgbClr val="282A2E"/>
                </a:solidFill>
                <a:latin typeface="Arial"/>
                <a:ea typeface="Segoe UI Symbol"/>
              </a:rPr>
              <a:t>а также плату за установку программных средств), так и для прикладного программного обеспечения, и баз данных, к которым относится организованная в соответствии с определенными правилами совокупность файлов данных, поддерживаемая в памяти компьютера, характеризующая актуальное состояние некоторой предметной области и используемая для удовлетворения информационных потребностей пользователей;</a:t>
            </a:r>
            <a:endParaRPr lang="ru-RU" sz="1300" b="0" strike="noStrike" spc="-1" dirty="0">
              <a:solidFill>
                <a:srgbClr val="282A2E"/>
              </a:solidFill>
              <a:latin typeface="Arial"/>
            </a:endParaRPr>
          </a:p>
          <a:p>
            <a:pPr marL="285750" indent="-285750" algn="just" defTabSz="914400">
              <a:lnSpc>
                <a:spcPct val="100000"/>
              </a:lnSpc>
              <a:buClr>
                <a:srgbClr val="282A2E"/>
              </a:buClr>
              <a:buFont typeface="Arial" panose="020B0604020202020204" pitchFamily="34" charset="0"/>
              <a:buChar char="•"/>
            </a:pPr>
            <a:endParaRPr lang="en-US" sz="1300" b="0" strike="noStrike" spc="-41" dirty="0">
              <a:solidFill>
                <a:srgbClr val="282A2E"/>
              </a:solidFill>
              <a:latin typeface="Arial"/>
              <a:ea typeface="Segoe UI Symbol"/>
            </a:endParaRPr>
          </a:p>
          <a:p>
            <a:pPr marL="285750" indent="-285750" algn="just" defTabSz="914400">
              <a:lnSpc>
                <a:spcPct val="100000"/>
              </a:lnSpc>
              <a:buClr>
                <a:srgbClr val="282A2E"/>
              </a:buClr>
              <a:buFont typeface="Arial" panose="020B0604020202020204" pitchFamily="34" charset="0"/>
              <a:buChar char="•"/>
            </a:pPr>
            <a:r>
              <a:rPr lang="ru-RU" sz="1300" b="0" strike="noStrike" spc="-41" dirty="0">
                <a:solidFill>
                  <a:srgbClr val="282A2E"/>
                </a:solidFill>
                <a:latin typeface="Arial"/>
                <a:ea typeface="Segoe UI Symbol"/>
              </a:rPr>
              <a:t>Затраты на создание организацией сайта в информационно­-телекоммуникационной сети «Интернет» (совокупность электронных документов (файлов) организации в компьютерной сети, объединенных под одним адресом (доменным именем или IP-адресом))</a:t>
            </a:r>
            <a:endParaRPr lang="ru-RU" sz="1300" b="0" strike="noStrike" spc="-1" dirty="0">
              <a:solidFill>
                <a:srgbClr val="282A2E"/>
              </a:solidFill>
              <a:latin typeface="Arial"/>
            </a:endParaRPr>
          </a:p>
        </p:txBody>
      </p:sp>
      <p:sp>
        <p:nvSpPr>
          <p:cNvPr id="1855" name="TextBox 66"/>
          <p:cNvSpPr/>
          <p:nvPr/>
        </p:nvSpPr>
        <p:spPr>
          <a:xfrm>
            <a:off x="4267032" y="4283680"/>
            <a:ext cx="5398200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ru-RU" sz="1600" b="1" spc="-1" dirty="0">
                <a:solidFill>
                  <a:srgbClr val="363194"/>
                </a:solidFill>
                <a:latin typeface="Arial"/>
              </a:rPr>
              <a:t>Права пользования нематериальными активами</a:t>
            </a:r>
          </a:p>
        </p:txBody>
      </p:sp>
      <p:sp>
        <p:nvSpPr>
          <p:cNvPr id="1856" name="TextBox 68"/>
          <p:cNvSpPr/>
          <p:nvPr/>
        </p:nvSpPr>
        <p:spPr>
          <a:xfrm>
            <a:off x="4268157" y="4625632"/>
            <a:ext cx="7389000" cy="12912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</a:pPr>
            <a:r>
              <a:rPr lang="ru-RU" sz="1300" b="0" strike="noStrike" spc="-41" dirty="0">
                <a:solidFill>
                  <a:srgbClr val="282A2E"/>
                </a:solidFill>
                <a:latin typeface="Arial"/>
                <a:ea typeface="Segoe UI Symbol"/>
              </a:rPr>
              <a:t>Вложения в права пользования нематериальными активами:</a:t>
            </a:r>
            <a:endParaRPr lang="ru-RU" sz="1300" b="0" strike="noStrike" spc="-1" dirty="0">
              <a:solidFill>
                <a:srgbClr val="282A2E"/>
              </a:solidFill>
              <a:latin typeface="Arial"/>
            </a:endParaRPr>
          </a:p>
          <a:p>
            <a:pPr marL="216000" indent="-216000" algn="just" defTabSz="914400">
              <a:lnSpc>
                <a:spcPct val="100000"/>
              </a:lnSpc>
              <a:buClr>
                <a:srgbClr val="6D727D"/>
              </a:buClr>
              <a:buFont typeface="Wingdings" charset="2"/>
              <a:buChar char=""/>
            </a:pPr>
            <a:r>
              <a:rPr lang="ru-RU" sz="1300" b="0" strike="noStrike" spc="-41" dirty="0">
                <a:solidFill>
                  <a:srgbClr val="282A2E"/>
                </a:solidFill>
                <a:latin typeface="Arial"/>
                <a:ea typeface="Segoe UI Symbol"/>
              </a:rPr>
              <a:t>Научно-исследовательскими разработками;</a:t>
            </a:r>
            <a:endParaRPr lang="ru-RU" sz="1300" b="0" strike="noStrike" spc="-1" dirty="0">
              <a:solidFill>
                <a:srgbClr val="282A2E"/>
              </a:solidFill>
              <a:latin typeface="Arial"/>
            </a:endParaRPr>
          </a:p>
          <a:p>
            <a:pPr marL="216000" indent="-216000" algn="just" defTabSz="914400">
              <a:lnSpc>
                <a:spcPct val="100000"/>
              </a:lnSpc>
              <a:buClr>
                <a:srgbClr val="6D727D"/>
              </a:buClr>
              <a:buFont typeface="Wingdings" charset="2"/>
              <a:buChar char=""/>
            </a:pPr>
            <a:r>
              <a:rPr lang="ru-RU" sz="1300" b="0" strike="noStrike" spc="-41" dirty="0">
                <a:solidFill>
                  <a:srgbClr val="282A2E"/>
                </a:solidFill>
                <a:latin typeface="Arial"/>
                <a:ea typeface="Segoe UI Symbol"/>
              </a:rPr>
              <a:t>Опытно-конструкторскими и технологическими разработками;</a:t>
            </a:r>
            <a:endParaRPr lang="ru-RU" sz="1300" b="0" strike="noStrike" spc="-1" dirty="0">
              <a:solidFill>
                <a:srgbClr val="282A2E"/>
              </a:solidFill>
              <a:latin typeface="Arial"/>
            </a:endParaRPr>
          </a:p>
          <a:p>
            <a:pPr marL="216000" indent="-216000" algn="just" defTabSz="914400">
              <a:lnSpc>
                <a:spcPct val="100000"/>
              </a:lnSpc>
              <a:buClr>
                <a:srgbClr val="6D727D"/>
              </a:buClr>
              <a:buFont typeface="Wingdings" charset="2"/>
              <a:buChar char=""/>
            </a:pPr>
            <a:r>
              <a:rPr lang="ru-RU" sz="1300" b="0" strike="noStrike" spc="-41" dirty="0">
                <a:solidFill>
                  <a:srgbClr val="282A2E"/>
                </a:solidFill>
                <a:latin typeface="Arial"/>
                <a:ea typeface="Segoe UI Symbol"/>
              </a:rPr>
              <a:t>Программным обеспечением и базами данных;</a:t>
            </a:r>
            <a:endParaRPr lang="ru-RU" sz="1300" b="0" strike="noStrike" spc="-1" dirty="0">
              <a:solidFill>
                <a:srgbClr val="282A2E"/>
              </a:solidFill>
              <a:latin typeface="Arial"/>
            </a:endParaRPr>
          </a:p>
          <a:p>
            <a:pPr marL="216000" indent="-216000" algn="just" defTabSz="914400">
              <a:lnSpc>
                <a:spcPct val="100000"/>
              </a:lnSpc>
              <a:buClr>
                <a:srgbClr val="6D727D"/>
              </a:buClr>
              <a:buFont typeface="Wingdings" charset="2"/>
              <a:buChar char=""/>
            </a:pPr>
            <a:r>
              <a:rPr lang="ru-RU" sz="1300" b="0" strike="noStrike" spc="-41" dirty="0">
                <a:solidFill>
                  <a:srgbClr val="282A2E"/>
                </a:solidFill>
                <a:latin typeface="Arial"/>
                <a:ea typeface="Segoe UI Symbol"/>
              </a:rPr>
              <a:t>Иными объектами интеллектуальной собственности.</a:t>
            </a:r>
            <a:endParaRPr lang="ru-RU" sz="1300" b="0" strike="noStrike" spc="-1" dirty="0">
              <a:solidFill>
                <a:srgbClr val="282A2E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ru-RU" sz="1300" b="0" strike="noStrike" spc="-1" dirty="0">
              <a:solidFill>
                <a:srgbClr val="282A2E"/>
              </a:solidFill>
              <a:latin typeface="Arial"/>
            </a:endParaRPr>
          </a:p>
        </p:txBody>
      </p:sp>
      <p:pic>
        <p:nvPicPr>
          <p:cNvPr id="1857" name="Рисунок 7"/>
          <p:cNvPicPr/>
          <p:nvPr/>
        </p:nvPicPr>
        <p:blipFill>
          <a:blip r:embed="rId2"/>
          <a:stretch/>
        </p:blipFill>
        <p:spPr>
          <a:xfrm>
            <a:off x="9181752" y="5269320"/>
            <a:ext cx="483480" cy="483120"/>
          </a:xfrm>
          <a:prstGeom prst="rect">
            <a:avLst/>
          </a:prstGeom>
          <a:ln w="0">
            <a:noFill/>
          </a:ln>
        </p:spPr>
      </p:pic>
      <p:pic>
        <p:nvPicPr>
          <p:cNvPr id="1858" name="Рисунок 9"/>
          <p:cNvPicPr/>
          <p:nvPr/>
        </p:nvPicPr>
        <p:blipFill>
          <a:blip r:embed="rId3"/>
          <a:stretch/>
        </p:blipFill>
        <p:spPr>
          <a:xfrm>
            <a:off x="9832500" y="4294918"/>
            <a:ext cx="603720" cy="603720"/>
          </a:xfrm>
          <a:prstGeom prst="rect">
            <a:avLst/>
          </a:prstGeom>
          <a:ln w="0">
            <a:noFill/>
          </a:ln>
        </p:spPr>
      </p:pic>
      <p:pic>
        <p:nvPicPr>
          <p:cNvPr id="1859" name="Рисунок 12"/>
          <p:cNvPicPr/>
          <p:nvPr/>
        </p:nvPicPr>
        <p:blipFill>
          <a:blip r:embed="rId4"/>
          <a:stretch/>
        </p:blipFill>
        <p:spPr>
          <a:xfrm>
            <a:off x="10704696" y="5066746"/>
            <a:ext cx="618480" cy="6177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>
            <a:extLst>
              <a:ext uri="{FF2B5EF4-FFF2-40B4-BE49-F238E27FC236}">
                <a16:creationId xmlns:a16="http://schemas.microsoft.com/office/drawing/2014/main" id="{FF7A5471-D242-06A6-EB75-B4DED05F3A49}"/>
              </a:ext>
            </a:extLst>
          </p:cNvPr>
          <p:cNvSpPr txBox="1">
            <a:spLocks/>
          </p:cNvSpPr>
          <p:nvPr/>
        </p:nvSpPr>
        <p:spPr>
          <a:xfrm>
            <a:off x="599760" y="397440"/>
            <a:ext cx="9534600" cy="513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</a:tabLst>
            </a:pPr>
            <a:r>
              <a:rPr lang="ru-RU" sz="2200" b="1" spc="-1" dirty="0">
                <a:solidFill>
                  <a:srgbClr val="363194"/>
                </a:solidFill>
                <a:latin typeface="+mn-lt"/>
              </a:rPr>
              <a:t>ВИДОВАЯ СТРУКТУРА ИНВЕСТИЦИЙ В ОСНОВНОЙ КАПИТАЛ</a:t>
            </a:r>
            <a:endParaRPr lang="ru-RU" sz="2200" spc="-1" dirty="0">
              <a:solidFill>
                <a:srgbClr val="363194"/>
              </a:solidFill>
              <a:latin typeface="+mn-lt"/>
            </a:endParaRPr>
          </a:p>
        </p:txBody>
      </p:sp>
      <p:sp>
        <p:nvSpPr>
          <p:cNvPr id="3" name="Прямоугольник 19">
            <a:extLst>
              <a:ext uri="{FF2B5EF4-FFF2-40B4-BE49-F238E27FC236}">
                <a16:creationId xmlns:a16="http://schemas.microsoft.com/office/drawing/2014/main" id="{3C550B83-968F-5184-8E58-B7EA832A4FAF}"/>
              </a:ext>
            </a:extLst>
          </p:cNvPr>
          <p:cNvSpPr/>
          <p:nvPr/>
        </p:nvSpPr>
        <p:spPr>
          <a:xfrm>
            <a:off x="595378" y="851400"/>
            <a:ext cx="5476669" cy="3683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ts val="2401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b="1" spc="-1" dirty="0">
                <a:solidFill>
                  <a:srgbClr val="363194"/>
                </a:solidFill>
                <a:latin typeface="Arial"/>
              </a:rPr>
              <a:t>ОБЪЕКТЫ ИНТЕЛЛЕКТУАЛЬНОЙ СОБСТВЕННОСТИ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Прямоугольник 8"/>
          <p:cNvSpPr/>
          <p:nvPr/>
        </p:nvSpPr>
        <p:spPr>
          <a:xfrm>
            <a:off x="597031" y="980884"/>
            <a:ext cx="9782640" cy="3742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ts val="2401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b="1" spc="-1" dirty="0">
                <a:solidFill>
                  <a:srgbClr val="363194"/>
                </a:solidFill>
                <a:latin typeface="Arial"/>
              </a:rPr>
              <a:t>ПРОЧИЕ ИНВЕСТИЦИИ В ОСНОВНОЙ КАПИТАЛ</a:t>
            </a:r>
          </a:p>
        </p:txBody>
      </p:sp>
      <p:sp>
        <p:nvSpPr>
          <p:cNvPr id="1873" name="Прямоугольник 9"/>
          <p:cNvSpPr/>
          <p:nvPr/>
        </p:nvSpPr>
        <p:spPr>
          <a:xfrm>
            <a:off x="590784" y="1483682"/>
            <a:ext cx="4732363" cy="29093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Затраты на возмещение убытков землепользователям</a:t>
            </a:r>
          </a:p>
        </p:txBody>
      </p:sp>
      <p:sp>
        <p:nvSpPr>
          <p:cNvPr id="1874" name="Прямоугольник 10"/>
          <p:cNvSpPr/>
          <p:nvPr/>
        </p:nvSpPr>
        <p:spPr>
          <a:xfrm>
            <a:off x="584640" y="1839875"/>
            <a:ext cx="9782640" cy="2509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750" indent="-285750" defTabSz="9144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Затраты на эксплуатационное бурение, связанное с добычей нефти, газа и газового конденсата</a:t>
            </a:r>
          </a:p>
        </p:txBody>
      </p:sp>
      <p:sp>
        <p:nvSpPr>
          <p:cNvPr id="1875" name="Прямоугольник 11"/>
          <p:cNvSpPr/>
          <p:nvPr/>
        </p:nvSpPr>
        <p:spPr>
          <a:xfrm>
            <a:off x="584640" y="2164596"/>
            <a:ext cx="11110320" cy="2509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750" indent="-285750" defTabSz="9144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Культивируемые ресурсы растительного и животного происхождения (РЖП), неоднократно дающие продукцию</a:t>
            </a:r>
          </a:p>
        </p:txBody>
      </p:sp>
      <p:sp>
        <p:nvSpPr>
          <p:cNvPr id="1876" name="Прямоугольник 20"/>
          <p:cNvSpPr/>
          <p:nvPr/>
        </p:nvSpPr>
        <p:spPr>
          <a:xfrm>
            <a:off x="584640" y="2491234"/>
            <a:ext cx="10618584" cy="4109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285750" indent="-285750" defTabSz="9144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Затраты на приобретение фондов библиотек, специализированных организаций научно-технической информации, архивов, музеев и других подобных учреждений</a:t>
            </a:r>
          </a:p>
        </p:txBody>
      </p:sp>
      <p:sp>
        <p:nvSpPr>
          <p:cNvPr id="1877" name="Прямоугольник 21"/>
          <p:cNvSpPr/>
          <p:nvPr/>
        </p:nvSpPr>
        <p:spPr>
          <a:xfrm>
            <a:off x="582976" y="2965464"/>
            <a:ext cx="4172594" cy="29093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Затраты на приобретение кинофотодокументов</a:t>
            </a:r>
          </a:p>
        </p:txBody>
      </p:sp>
      <p:sp>
        <p:nvSpPr>
          <p:cNvPr id="1878" name="Прямоугольник 22"/>
          <p:cNvSpPr/>
          <p:nvPr/>
        </p:nvSpPr>
        <p:spPr>
          <a:xfrm>
            <a:off x="583136" y="3321618"/>
            <a:ext cx="7868670" cy="2509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285750" indent="-285750" defTabSz="9144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Затраты на приобретение произведений искусства, не относящихся к оригинальным, т.е. копий</a:t>
            </a:r>
          </a:p>
        </p:txBody>
      </p:sp>
      <p:sp>
        <p:nvSpPr>
          <p:cNvPr id="1879" name="Прямоугольник 23"/>
          <p:cNvSpPr/>
          <p:nvPr/>
        </p:nvSpPr>
        <p:spPr>
          <a:xfrm>
            <a:off x="584304" y="3642082"/>
            <a:ext cx="4969030" cy="29093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Затраты на приобретение предметов религиозного культа</a:t>
            </a:r>
          </a:p>
        </p:txBody>
      </p:sp>
      <p:sp>
        <p:nvSpPr>
          <p:cNvPr id="1880" name="Прямоугольник 12"/>
          <p:cNvSpPr/>
          <p:nvPr/>
        </p:nvSpPr>
        <p:spPr>
          <a:xfrm>
            <a:off x="583944" y="4001922"/>
            <a:ext cx="4962490" cy="29093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Расходы по организации и проведению подрядных торгов</a:t>
            </a:r>
          </a:p>
        </p:txBody>
      </p:sp>
      <p:sp>
        <p:nvSpPr>
          <p:cNvPr id="1881" name="Прямоугольник 25"/>
          <p:cNvSpPr/>
          <p:nvPr/>
        </p:nvSpPr>
        <p:spPr>
          <a:xfrm>
            <a:off x="581376" y="4360818"/>
            <a:ext cx="10680840" cy="4109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750" indent="-285750" defTabSz="9144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Затраты на приобретение оружия (в том случае, если оно имеет двойное значение и может использоваться в экономической деятельности предприятия)</a:t>
            </a:r>
          </a:p>
        </p:txBody>
      </p:sp>
      <p:sp>
        <p:nvSpPr>
          <p:cNvPr id="1882" name="Прямоугольник 13"/>
          <p:cNvSpPr/>
          <p:nvPr/>
        </p:nvSpPr>
        <p:spPr>
          <a:xfrm>
            <a:off x="578992" y="4842250"/>
            <a:ext cx="9307800" cy="4109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750" indent="-285750" defTabSz="9144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Стоимость расходов на передачу прав собственности при покупке непроизведенных активов (кроме земельных участков)</a:t>
            </a:r>
          </a:p>
        </p:txBody>
      </p:sp>
      <p:sp>
        <p:nvSpPr>
          <p:cNvPr id="1883" name="Прямоугольник 14"/>
          <p:cNvSpPr/>
          <p:nvPr/>
        </p:nvSpPr>
        <p:spPr>
          <a:xfrm>
            <a:off x="579872" y="5318866"/>
            <a:ext cx="6210011" cy="29093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Другие, не перечисленные выше расходы и затраты в основные средства</a:t>
            </a:r>
          </a:p>
        </p:txBody>
      </p:sp>
      <p:pic>
        <p:nvPicPr>
          <p:cNvPr id="1884" name="Рисунок 24"/>
          <p:cNvPicPr/>
          <p:nvPr/>
        </p:nvPicPr>
        <p:blipFill>
          <a:blip r:embed="rId2"/>
          <a:stretch/>
        </p:blipFill>
        <p:spPr>
          <a:xfrm>
            <a:off x="9886792" y="1085987"/>
            <a:ext cx="1222560" cy="12207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>
            <a:extLst>
              <a:ext uri="{FF2B5EF4-FFF2-40B4-BE49-F238E27FC236}">
                <a16:creationId xmlns:a16="http://schemas.microsoft.com/office/drawing/2014/main" id="{810FA239-D911-6E87-A795-A4A9D23D3222}"/>
              </a:ext>
            </a:extLst>
          </p:cNvPr>
          <p:cNvSpPr txBox="1">
            <a:spLocks/>
          </p:cNvSpPr>
          <p:nvPr/>
        </p:nvSpPr>
        <p:spPr>
          <a:xfrm>
            <a:off x="599760" y="397440"/>
            <a:ext cx="9534600" cy="513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</a:tabLst>
            </a:pPr>
            <a:r>
              <a:rPr lang="ru-RU" sz="2200" b="1" spc="-1" dirty="0">
                <a:solidFill>
                  <a:srgbClr val="363194"/>
                </a:solidFill>
                <a:latin typeface="+mn-lt"/>
              </a:rPr>
              <a:t>ВИДОВАЯ СТРУКТУРА ИНВЕСТИЦИЙ В ОСНОВНОЙ КАПИТАЛ</a:t>
            </a:r>
            <a:endParaRPr lang="ru-RU" sz="2200" spc="-1" dirty="0">
              <a:solidFill>
                <a:srgbClr val="363194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5" name="Прямоугольник 1884"/>
          <p:cNvSpPr/>
          <p:nvPr/>
        </p:nvSpPr>
        <p:spPr>
          <a:xfrm>
            <a:off x="589272" y="369720"/>
            <a:ext cx="9357480" cy="707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tabLst>
                <a:tab pos="0" algn="l"/>
              </a:tabLst>
            </a:pPr>
            <a:r>
              <a:rPr lang="ru-RU" sz="2200" b="1" spc="-1" dirty="0">
                <a:solidFill>
                  <a:srgbClr val="363194"/>
                </a:solidFill>
                <a:ea typeface="+mj-ea"/>
                <a:cs typeface="+mj-cs"/>
              </a:rPr>
              <a:t>СТРУКТУРА ИНВЕСТИЦИЙ В ОСНОВНОЙ КАПИТАЛ                        ПО НАПРАВЛЕНИЯМ ВОСПРОИЗВОДСТВА ОСНОВНЫХ ФОНДОВ</a:t>
            </a:r>
          </a:p>
        </p:txBody>
      </p:sp>
      <p:sp>
        <p:nvSpPr>
          <p:cNvPr id="1886" name="Прямоугольник 66"/>
          <p:cNvSpPr/>
          <p:nvPr/>
        </p:nvSpPr>
        <p:spPr>
          <a:xfrm>
            <a:off x="589272" y="1254600"/>
            <a:ext cx="10995664" cy="9372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363194"/>
                </a:solidFill>
                <a:latin typeface="Arial"/>
              </a:rPr>
              <a:t>Строительство</a:t>
            </a:r>
            <a:r>
              <a:rPr lang="ru-RU" sz="1600" b="0" strike="noStrike" spc="-1" dirty="0">
                <a:solidFill>
                  <a:srgbClr val="334286"/>
                </a:solidFill>
                <a:latin typeface="Arial"/>
              </a:rPr>
              <a:t> </a:t>
            </a:r>
            <a:r>
              <a:rPr lang="en-US" sz="1300" b="0" strike="noStrike" spc="-1" dirty="0">
                <a:solidFill>
                  <a:srgbClr val="282A2E"/>
                </a:solidFill>
                <a:latin typeface="Arial"/>
              </a:rPr>
              <a:t>-</a:t>
            </a: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 </a:t>
            </a:r>
            <a:r>
              <a:rPr lang="ru-RU" sz="1300" b="0" strike="noStrike" spc="-41" dirty="0">
                <a:solidFill>
                  <a:srgbClr val="282A2E"/>
                </a:solidFill>
                <a:latin typeface="Arial"/>
              </a:rPr>
              <a:t>создание новых объектов основных средств (зданий, строений, сооружений), осуществляемое, как правило, на свободных площадках, в том числе на месте сносимых объектов капитального строительства.</a:t>
            </a:r>
            <a:endParaRPr lang="ru-RU" sz="1300" b="0" strike="noStrike" spc="-1" dirty="0">
              <a:solidFill>
                <a:srgbClr val="282A2E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300" b="0" strike="noStrike" spc="-41" dirty="0">
                <a:solidFill>
                  <a:srgbClr val="282A2E"/>
                </a:solidFill>
                <a:latin typeface="Arial"/>
              </a:rPr>
              <a:t>Если строительство объекта намечается осуществлять очередями, то к новому строительству относятся первая и последующие очереди до ввода </a:t>
            </a:r>
            <a:r>
              <a:rPr lang="en-US" sz="1300" b="0" strike="noStrike" spc="-41" dirty="0">
                <a:solidFill>
                  <a:srgbClr val="282A2E"/>
                </a:solidFill>
                <a:latin typeface="Arial"/>
              </a:rPr>
              <a:t>         </a:t>
            </a:r>
            <a:r>
              <a:rPr lang="ru-RU" sz="1300" b="0" strike="noStrike" spc="-41" dirty="0">
                <a:solidFill>
                  <a:srgbClr val="282A2E"/>
                </a:solidFill>
                <a:latin typeface="Arial"/>
              </a:rPr>
              <a:t>в действие всех запроектированных мощностей. </a:t>
            </a:r>
            <a:endParaRPr lang="ru-RU" sz="1300" b="0" strike="noStrike" spc="-1" dirty="0">
              <a:solidFill>
                <a:srgbClr val="282A2E"/>
              </a:solidFill>
              <a:latin typeface="Arial"/>
            </a:endParaRPr>
          </a:p>
        </p:txBody>
      </p:sp>
      <p:sp>
        <p:nvSpPr>
          <p:cNvPr id="1887" name="Прямоугольник 81"/>
          <p:cNvSpPr/>
          <p:nvPr/>
        </p:nvSpPr>
        <p:spPr>
          <a:xfrm>
            <a:off x="607064" y="2130504"/>
            <a:ext cx="10926124" cy="113731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363194"/>
                </a:solidFill>
                <a:latin typeface="Arial"/>
              </a:rPr>
              <a:t>Реконструкция</a:t>
            </a:r>
            <a:r>
              <a:rPr lang="ru-RU" sz="1600" b="0" strike="noStrike" spc="-1" dirty="0">
                <a:solidFill>
                  <a:srgbClr val="334286"/>
                </a:solidFill>
                <a:latin typeface="Arial"/>
              </a:rPr>
              <a:t> </a:t>
            </a: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- </a:t>
            </a:r>
            <a:r>
              <a:rPr lang="ru-RU" sz="1300" b="0" strike="noStrike" spc="-41" dirty="0">
                <a:solidFill>
                  <a:srgbClr val="282A2E"/>
                </a:solidFill>
                <a:latin typeface="Arial"/>
              </a:rPr>
              <a:t>переустройство существующих объектов основных средств и их частей, связанное с совершенствованием производства </a:t>
            </a:r>
            <a:r>
              <a:rPr lang="en-US" sz="1300" b="0" strike="noStrike" spc="-41" dirty="0">
                <a:solidFill>
                  <a:srgbClr val="282A2E"/>
                </a:solidFill>
                <a:latin typeface="Arial"/>
              </a:rPr>
              <a:t>              </a:t>
            </a:r>
            <a:r>
              <a:rPr lang="ru-RU" sz="1300" b="0" strike="noStrike" spc="-41" dirty="0">
                <a:solidFill>
                  <a:srgbClr val="282A2E"/>
                </a:solidFill>
                <a:latin typeface="Arial"/>
              </a:rPr>
              <a:t>и повышением его технико-экономических показателей (техническим перевооружением), осуществляемое в целях увеличения производственных мощностей, улучшения качества и изменения номенклатуры продукции.</a:t>
            </a:r>
            <a:endParaRPr lang="ru-RU" sz="1300" b="0" strike="noStrike" spc="-1" dirty="0">
              <a:solidFill>
                <a:srgbClr val="282A2E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300" b="0" strike="noStrike" spc="-41" dirty="0">
                <a:solidFill>
                  <a:srgbClr val="282A2E"/>
                </a:solidFill>
                <a:latin typeface="Arial"/>
              </a:rPr>
              <a:t>При реконструкции объектов может осуществляться надстройка, перестройка, расширение объекта капитального строительства, а также замена </a:t>
            </a:r>
            <a:r>
              <a:rPr lang="en-US" sz="1300" b="0" strike="noStrike" spc="-41" dirty="0">
                <a:solidFill>
                  <a:srgbClr val="282A2E"/>
                </a:solidFill>
                <a:latin typeface="Arial"/>
              </a:rPr>
              <a:t>          </a:t>
            </a:r>
            <a:r>
              <a:rPr lang="ru-RU" sz="1300" b="0" strike="noStrike" spc="-41" dirty="0">
                <a:solidFill>
                  <a:srgbClr val="282A2E"/>
                </a:solidFill>
                <a:latin typeface="Arial"/>
              </a:rPr>
              <a:t>и (или) восстановление несущих строительных конструкций, за исключением замены отдельных элементов таких конструкций</a:t>
            </a:r>
            <a:endParaRPr lang="ru-RU" sz="1300" b="0" strike="noStrike" spc="-1" dirty="0">
              <a:solidFill>
                <a:srgbClr val="282A2E"/>
              </a:solidFill>
              <a:latin typeface="Arial"/>
            </a:endParaRPr>
          </a:p>
        </p:txBody>
      </p:sp>
      <p:sp>
        <p:nvSpPr>
          <p:cNvPr id="1888" name="Прямоугольник 84"/>
          <p:cNvSpPr/>
          <p:nvPr/>
        </p:nvSpPr>
        <p:spPr>
          <a:xfrm>
            <a:off x="607064" y="3220448"/>
            <a:ext cx="10926124" cy="7372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363194"/>
                </a:solidFill>
                <a:latin typeface="Arial"/>
              </a:rPr>
              <a:t>Техническое перевооружение  </a:t>
            </a:r>
            <a:r>
              <a:rPr lang="ru-RU" sz="1300" b="1" strike="noStrike" spc="-1" dirty="0">
                <a:solidFill>
                  <a:srgbClr val="282A2E"/>
                </a:solidFill>
                <a:latin typeface="Arial"/>
              </a:rPr>
              <a:t>- </a:t>
            </a:r>
            <a:r>
              <a:rPr lang="ru-RU" sz="1300" b="0" strike="noStrike" spc="-41" dirty="0">
                <a:solidFill>
                  <a:srgbClr val="282A2E"/>
                </a:solidFill>
                <a:latin typeface="Arial"/>
              </a:rPr>
              <a:t>комплекс мероприятий по повышению технико-экономического уровня отдельных производств, цехов </a:t>
            </a:r>
            <a:r>
              <a:rPr lang="en-US" sz="1300" b="0" strike="noStrike" spc="-41" dirty="0">
                <a:solidFill>
                  <a:srgbClr val="282A2E"/>
                </a:solidFill>
                <a:latin typeface="Arial"/>
              </a:rPr>
              <a:t> </a:t>
            </a:r>
            <a:r>
              <a:rPr lang="ru-RU" sz="1300" b="0" strike="noStrike" spc="-41" dirty="0">
                <a:solidFill>
                  <a:srgbClr val="282A2E"/>
                </a:solidFill>
                <a:latin typeface="Arial"/>
              </a:rPr>
              <a:t>и участков на основе внедрения передовой технологии и новой техники, механизации и автоматизации производства, модернизации и замены морально устаревшего и физически изношенного оборудования новым, более производительным</a:t>
            </a:r>
            <a:endParaRPr lang="ru-RU" sz="1300" b="0" strike="noStrike" spc="-1" dirty="0">
              <a:solidFill>
                <a:srgbClr val="282A2E"/>
              </a:solidFill>
              <a:latin typeface="Arial"/>
            </a:endParaRPr>
          </a:p>
        </p:txBody>
      </p:sp>
      <p:sp>
        <p:nvSpPr>
          <p:cNvPr id="1889" name="Прямоугольник 87"/>
          <p:cNvSpPr/>
          <p:nvPr/>
        </p:nvSpPr>
        <p:spPr>
          <a:xfrm>
            <a:off x="597568" y="3920784"/>
            <a:ext cx="10935620" cy="5525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363194"/>
                </a:solidFill>
                <a:latin typeface="Arial"/>
              </a:rPr>
              <a:t>Расширение</a:t>
            </a:r>
            <a:r>
              <a:rPr lang="ru-RU" sz="1600" b="1" strike="noStrike" spc="-1" dirty="0">
                <a:solidFill>
                  <a:srgbClr val="334286"/>
                </a:solidFill>
                <a:latin typeface="Arial"/>
              </a:rPr>
              <a:t> </a:t>
            </a:r>
            <a:r>
              <a:rPr lang="ru-RU" sz="1300" b="1" strike="noStrike" spc="-1" dirty="0">
                <a:solidFill>
                  <a:srgbClr val="282A2E"/>
                </a:solidFill>
                <a:latin typeface="Arial"/>
              </a:rPr>
              <a:t>- </a:t>
            </a:r>
            <a:r>
              <a:rPr lang="ru-RU" sz="1300" b="0" strike="noStrike" spc="-41" dirty="0">
                <a:solidFill>
                  <a:srgbClr val="282A2E"/>
                </a:solidFill>
                <a:latin typeface="Arial"/>
              </a:rPr>
              <a:t>строительство дополнительных производств на действующем предприятии, возведение новых и расширение существующих объектов основного, подсобного и обслуживающего назначения в целях создания дополнительных или новых мощностей</a:t>
            </a:r>
            <a:endParaRPr lang="ru-RU" sz="1300" b="0" strike="noStrike" spc="-1" dirty="0">
              <a:solidFill>
                <a:srgbClr val="282A2E"/>
              </a:solidFill>
              <a:latin typeface="Arial"/>
            </a:endParaRPr>
          </a:p>
        </p:txBody>
      </p:sp>
      <p:sp>
        <p:nvSpPr>
          <p:cNvPr id="1890" name="Прямоугольник 94"/>
          <p:cNvSpPr/>
          <p:nvPr/>
        </p:nvSpPr>
        <p:spPr>
          <a:xfrm>
            <a:off x="597568" y="4424336"/>
            <a:ext cx="11131560" cy="5525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363194"/>
                </a:solidFill>
                <a:latin typeface="Arial"/>
              </a:rPr>
              <a:t>Модернизация </a:t>
            </a:r>
            <a:r>
              <a:rPr lang="ru-RU" sz="1300" b="1" strike="noStrike" spc="-1" dirty="0">
                <a:solidFill>
                  <a:srgbClr val="282A2E"/>
                </a:solidFill>
                <a:latin typeface="Arial"/>
              </a:rPr>
              <a:t>- </a:t>
            </a:r>
            <a:r>
              <a:rPr lang="ru-RU" sz="1300" b="0" strike="noStrike" spc="-41" dirty="0">
                <a:solidFill>
                  <a:srgbClr val="282A2E"/>
                </a:solidFill>
                <a:latin typeface="Arial"/>
              </a:rPr>
              <a:t>работы, вызванные изменением технологического или служебного назначения оборудования, здания, сооружения или иного объекта основных средств, повышенными нагрузками и (или) другими новыми качествами</a:t>
            </a:r>
            <a:endParaRPr lang="ru-RU" sz="1300" b="0" strike="noStrike" spc="-1" dirty="0">
              <a:solidFill>
                <a:srgbClr val="282A2E"/>
              </a:solidFill>
              <a:latin typeface="Arial"/>
            </a:endParaRPr>
          </a:p>
        </p:txBody>
      </p:sp>
      <p:sp>
        <p:nvSpPr>
          <p:cNvPr id="1891" name="Прямоугольник 98"/>
          <p:cNvSpPr/>
          <p:nvPr/>
        </p:nvSpPr>
        <p:spPr>
          <a:xfrm>
            <a:off x="597568" y="4931848"/>
            <a:ext cx="11068560" cy="7372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363194"/>
                </a:solidFill>
                <a:latin typeface="Arial"/>
              </a:rPr>
              <a:t>Приобретение основных средств  </a:t>
            </a:r>
            <a:r>
              <a:rPr lang="ru-RU" sz="1300" b="1" strike="noStrike" spc="-1" dirty="0">
                <a:solidFill>
                  <a:srgbClr val="282A2E"/>
                </a:solidFill>
                <a:latin typeface="Arial"/>
              </a:rPr>
              <a:t>- </a:t>
            </a:r>
            <a:r>
              <a:rPr lang="ru-RU" sz="1300" b="0" strike="noStrike" spc="-41" dirty="0">
                <a:solidFill>
                  <a:srgbClr val="282A2E"/>
                </a:solidFill>
                <a:latin typeface="Arial"/>
              </a:rPr>
              <a:t>затраты на приобретение готовых объектов, не учитываемых ранее на балансе организаций (павильонов, киосков, передвижных вагончиков-домов и т.д.), а также машин и оборудования, не требующих монтажа, транспортных средств, производственного и хозяйственного инвентаря, не входящих в сметы на строительство, объектов  интеллектуальной собственности</a:t>
            </a:r>
            <a:endParaRPr lang="ru-RU" sz="1300" b="0" strike="noStrike" spc="-1" dirty="0">
              <a:solidFill>
                <a:srgbClr val="282A2E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" name="Прямоугольник 1891"/>
          <p:cNvSpPr/>
          <p:nvPr/>
        </p:nvSpPr>
        <p:spPr>
          <a:xfrm>
            <a:off x="589160" y="360000"/>
            <a:ext cx="9177480" cy="717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tabLst>
                <a:tab pos="0" algn="l"/>
              </a:tabLst>
            </a:pPr>
            <a:r>
              <a:rPr lang="ru-RU" sz="2200" b="1" spc="-1" dirty="0">
                <a:solidFill>
                  <a:srgbClr val="363194"/>
                </a:solidFill>
                <a:ea typeface="+mj-ea"/>
                <a:cs typeface="+mj-cs"/>
              </a:rPr>
              <a:t>СТРУКТУРА ИНВЕСТИЦИЙ В ОСНОВНОЙ КАПИТАЛ</a:t>
            </a:r>
            <a:r>
              <a:rPr lang="en-US" sz="2200" b="1" spc="-1" dirty="0">
                <a:solidFill>
                  <a:srgbClr val="363194"/>
                </a:solidFill>
                <a:ea typeface="+mj-ea"/>
                <a:cs typeface="+mj-cs"/>
              </a:rPr>
              <a:t> </a:t>
            </a:r>
            <a:r>
              <a:rPr lang="ru-RU" sz="2200" b="1" spc="-1" dirty="0">
                <a:solidFill>
                  <a:srgbClr val="363194"/>
                </a:solidFill>
                <a:ea typeface="+mj-ea"/>
                <a:cs typeface="+mj-cs"/>
              </a:rPr>
              <a:t>ПО ИСТОЧНИКАМ ФИНАНСИРОВАНИЯ</a:t>
            </a:r>
          </a:p>
        </p:txBody>
      </p:sp>
      <p:sp>
        <p:nvSpPr>
          <p:cNvPr id="1893" name="Прямоугольник 15"/>
          <p:cNvSpPr/>
          <p:nvPr/>
        </p:nvSpPr>
        <p:spPr>
          <a:xfrm>
            <a:off x="708173" y="1278529"/>
            <a:ext cx="4714560" cy="4600800"/>
          </a:xfrm>
          <a:prstGeom prst="rect">
            <a:avLst/>
          </a:prstGeom>
          <a:noFill/>
          <a:ln w="38100">
            <a:solidFill>
              <a:srgbClr val="3631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363194"/>
              </a:solidFill>
              <a:latin typeface="Arial"/>
            </a:endParaRPr>
          </a:p>
        </p:txBody>
      </p:sp>
      <p:sp>
        <p:nvSpPr>
          <p:cNvPr id="1894" name="Прямоугольник 16"/>
          <p:cNvSpPr/>
          <p:nvPr/>
        </p:nvSpPr>
        <p:spPr>
          <a:xfrm>
            <a:off x="6400800" y="1290273"/>
            <a:ext cx="4714560" cy="4600800"/>
          </a:xfrm>
          <a:prstGeom prst="rect">
            <a:avLst/>
          </a:prstGeom>
          <a:noFill/>
          <a:ln w="38100">
            <a:solidFill>
              <a:srgbClr val="3631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363194"/>
              </a:solidFill>
              <a:latin typeface="Arial"/>
            </a:endParaRPr>
          </a:p>
        </p:txBody>
      </p:sp>
      <p:sp>
        <p:nvSpPr>
          <p:cNvPr id="1895" name="TextBox 69"/>
          <p:cNvSpPr/>
          <p:nvPr/>
        </p:nvSpPr>
        <p:spPr>
          <a:xfrm>
            <a:off x="959756" y="1747936"/>
            <a:ext cx="3129840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363194"/>
                </a:solidFill>
                <a:latin typeface="Arial"/>
              </a:rPr>
              <a:t>Собственные средства</a:t>
            </a:r>
            <a:endParaRPr lang="ru-RU" sz="1600" b="0" strike="noStrike" spc="-1" dirty="0">
              <a:solidFill>
                <a:srgbClr val="363194"/>
              </a:solidFill>
              <a:latin typeface="Arial"/>
            </a:endParaRPr>
          </a:p>
        </p:txBody>
      </p:sp>
      <p:sp>
        <p:nvSpPr>
          <p:cNvPr id="1901" name="TextBox 70"/>
          <p:cNvSpPr/>
          <p:nvPr/>
        </p:nvSpPr>
        <p:spPr>
          <a:xfrm>
            <a:off x="940602" y="2150423"/>
            <a:ext cx="4281120" cy="5489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285840" indent="-285840">
              <a:lnSpc>
                <a:spcPct val="120000"/>
              </a:lnSpc>
              <a:buClr>
                <a:srgbClr val="334286"/>
              </a:buClr>
              <a:buFont typeface="Arial"/>
              <a:buChar char="•"/>
            </a:pPr>
            <a:r>
              <a:rPr lang="ru-RU" sz="1300" spc="-1" dirty="0">
                <a:solidFill>
                  <a:srgbClr val="282A2E"/>
                </a:solidFill>
                <a:latin typeface="Arial"/>
              </a:rPr>
              <a:t>Прибыль, остающаяся в распоряжении организаций</a:t>
            </a:r>
          </a:p>
        </p:txBody>
      </p:sp>
      <p:sp>
        <p:nvSpPr>
          <p:cNvPr id="1902" name="TextBox 71"/>
          <p:cNvSpPr/>
          <p:nvPr/>
        </p:nvSpPr>
        <p:spPr>
          <a:xfrm>
            <a:off x="940602" y="2851703"/>
            <a:ext cx="4545720" cy="29093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Средства резервных фондов</a:t>
            </a:r>
          </a:p>
        </p:txBody>
      </p:sp>
      <p:sp>
        <p:nvSpPr>
          <p:cNvPr id="1903" name="TextBox 72"/>
          <p:cNvSpPr/>
          <p:nvPr/>
        </p:nvSpPr>
        <p:spPr>
          <a:xfrm>
            <a:off x="940602" y="3337343"/>
            <a:ext cx="3794040" cy="6910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Вклады учредителей в уставный капитал организации, направленные </a:t>
            </a:r>
            <a:br>
              <a:rPr sz="1300" dirty="0">
                <a:solidFill>
                  <a:srgbClr val="282A2E"/>
                </a:solidFill>
              </a:rPr>
            </a:b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на инвестирование в основной капитал</a:t>
            </a:r>
          </a:p>
        </p:txBody>
      </p:sp>
      <p:sp>
        <p:nvSpPr>
          <p:cNvPr id="1904" name="TextBox 73"/>
          <p:cNvSpPr/>
          <p:nvPr/>
        </p:nvSpPr>
        <p:spPr>
          <a:xfrm>
            <a:off x="940602" y="4254263"/>
            <a:ext cx="3665880" cy="6910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Средства, выплачиваемые органами страхования в виде возмещения потерь от аварий, стихийных бедствий</a:t>
            </a:r>
          </a:p>
        </p:txBody>
      </p:sp>
      <p:pic>
        <p:nvPicPr>
          <p:cNvPr id="1905" name="Рисунок 26"/>
          <p:cNvPicPr/>
          <p:nvPr/>
        </p:nvPicPr>
        <p:blipFill>
          <a:blip r:embed="rId2"/>
          <a:stretch/>
        </p:blipFill>
        <p:spPr>
          <a:xfrm>
            <a:off x="4367213" y="4872922"/>
            <a:ext cx="736560" cy="735840"/>
          </a:xfrm>
          <a:prstGeom prst="rect">
            <a:avLst/>
          </a:prstGeom>
          <a:ln w="0">
            <a:noFill/>
          </a:ln>
        </p:spPr>
      </p:pic>
      <p:sp>
        <p:nvSpPr>
          <p:cNvPr id="1906" name="TextBox 74"/>
          <p:cNvSpPr/>
          <p:nvPr/>
        </p:nvSpPr>
        <p:spPr>
          <a:xfrm>
            <a:off x="6383292" y="1741320"/>
            <a:ext cx="3314880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363194"/>
                </a:solidFill>
                <a:latin typeface="Arial"/>
              </a:rPr>
              <a:t>Привлеченные средства</a:t>
            </a:r>
            <a:endParaRPr lang="ru-RU" sz="1600" b="0" strike="noStrike" spc="-1" dirty="0">
              <a:solidFill>
                <a:srgbClr val="363194"/>
              </a:solidFill>
              <a:latin typeface="Arial"/>
            </a:endParaRPr>
          </a:p>
        </p:txBody>
      </p:sp>
      <p:sp>
        <p:nvSpPr>
          <p:cNvPr id="1914" name="TextBox 76"/>
          <p:cNvSpPr/>
          <p:nvPr/>
        </p:nvSpPr>
        <p:spPr>
          <a:xfrm>
            <a:off x="6717590" y="2163945"/>
            <a:ext cx="4236356" cy="29093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Кредиты банков</a:t>
            </a:r>
          </a:p>
        </p:txBody>
      </p:sp>
      <p:sp>
        <p:nvSpPr>
          <p:cNvPr id="1915" name="TextBox 77"/>
          <p:cNvSpPr/>
          <p:nvPr/>
        </p:nvSpPr>
        <p:spPr>
          <a:xfrm>
            <a:off x="6706991" y="2642025"/>
            <a:ext cx="4236356" cy="29093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Заемные средства других организаций</a:t>
            </a:r>
          </a:p>
        </p:txBody>
      </p:sp>
      <p:sp>
        <p:nvSpPr>
          <p:cNvPr id="1916" name="TextBox 78"/>
          <p:cNvSpPr/>
          <p:nvPr/>
        </p:nvSpPr>
        <p:spPr>
          <a:xfrm>
            <a:off x="6707870" y="3125145"/>
            <a:ext cx="4236356" cy="29093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Инвестиции из-за рубежа</a:t>
            </a:r>
          </a:p>
        </p:txBody>
      </p:sp>
      <p:sp>
        <p:nvSpPr>
          <p:cNvPr id="1917" name="TextBox 79"/>
          <p:cNvSpPr/>
          <p:nvPr/>
        </p:nvSpPr>
        <p:spPr>
          <a:xfrm>
            <a:off x="6708950" y="3683145"/>
            <a:ext cx="4236356" cy="29093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Бюджетные средства</a:t>
            </a:r>
          </a:p>
        </p:txBody>
      </p:sp>
      <p:sp>
        <p:nvSpPr>
          <p:cNvPr id="1918" name="TextBox 80"/>
          <p:cNvSpPr/>
          <p:nvPr/>
        </p:nvSpPr>
        <p:spPr>
          <a:xfrm>
            <a:off x="6698150" y="4148223"/>
            <a:ext cx="3869297" cy="8910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Средства государственных внебюджетных фондов (Пенсионного, социального </a:t>
            </a:r>
            <a:br>
              <a:rPr sz="1300" dirty="0">
                <a:solidFill>
                  <a:srgbClr val="282A2E"/>
                </a:solidFill>
              </a:rPr>
            </a:b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и обязательного медицинского страхования)</a:t>
            </a:r>
          </a:p>
        </p:txBody>
      </p:sp>
      <p:sp>
        <p:nvSpPr>
          <p:cNvPr id="1919" name="TextBox 82"/>
          <p:cNvSpPr/>
          <p:nvPr/>
        </p:nvSpPr>
        <p:spPr>
          <a:xfrm>
            <a:off x="6703910" y="5171971"/>
            <a:ext cx="2954013" cy="29093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Прочие привлеченные средства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0" name="Прямоугольник 1919"/>
          <p:cNvSpPr/>
          <p:nvPr/>
        </p:nvSpPr>
        <p:spPr>
          <a:xfrm>
            <a:off x="596562" y="360000"/>
            <a:ext cx="7981830" cy="699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tabLst>
                <a:tab pos="0" algn="l"/>
              </a:tabLst>
            </a:pPr>
            <a:r>
              <a:rPr lang="ru-RU" sz="2200" b="1" spc="-1" dirty="0">
                <a:solidFill>
                  <a:srgbClr val="363194"/>
                </a:solidFill>
                <a:ea typeface="+mj-ea"/>
                <a:cs typeface="+mj-cs"/>
              </a:rPr>
              <a:t>ФОРМИРОВАНИЕ ЕЖЕКВАРТАЛЬНЫХ ПОКАЗАТЕЛЕЙ ПО ИНВЕСТИЦИОННОЙ ДЕЯТЕЛЬНОСТИ</a:t>
            </a:r>
          </a:p>
        </p:txBody>
      </p:sp>
      <p:sp>
        <p:nvSpPr>
          <p:cNvPr id="1921" name="TextBox 75"/>
          <p:cNvSpPr/>
          <p:nvPr/>
        </p:nvSpPr>
        <p:spPr>
          <a:xfrm>
            <a:off x="587832" y="1282104"/>
            <a:ext cx="3454920" cy="69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6640" defTabSz="914400">
              <a:lnSpc>
                <a:spcPts val="1599"/>
              </a:lnSpc>
              <a:spcBef>
                <a:spcPts val="1335"/>
              </a:spcBef>
            </a:pPr>
            <a:r>
              <a:rPr lang="ru-RU" sz="1300" b="1" strike="noStrike" spc="-26" dirty="0">
                <a:solidFill>
                  <a:srgbClr val="282A2E"/>
                </a:solidFill>
                <a:latin typeface="Arial"/>
              </a:rPr>
              <a:t>Основа для формирования </a:t>
            </a:r>
            <a:r>
              <a:rPr lang="ru-RU" sz="1300" b="1" strike="noStrike" spc="-26" dirty="0">
                <a:solidFill>
                  <a:srgbClr val="363194"/>
                </a:solidFill>
                <a:latin typeface="Arial"/>
              </a:rPr>
              <a:t>квартальных итогов   </a:t>
            </a:r>
            <a:r>
              <a:rPr lang="ru-RU" sz="1300" b="1" strike="noStrike" spc="-26" dirty="0">
                <a:solidFill>
                  <a:srgbClr val="282A2E"/>
                </a:solidFill>
                <a:latin typeface="Arial"/>
              </a:rPr>
              <a:t>по инвестициям в основной капитал</a:t>
            </a:r>
            <a:endParaRPr lang="ru-RU" sz="1300" b="0" strike="noStrike" spc="-1" dirty="0">
              <a:solidFill>
                <a:srgbClr val="282A2E"/>
              </a:solidFill>
              <a:latin typeface="Arial"/>
            </a:endParaRPr>
          </a:p>
        </p:txBody>
      </p:sp>
      <p:sp>
        <p:nvSpPr>
          <p:cNvPr id="1922" name="Стрелка: вправо 1"/>
          <p:cNvSpPr/>
          <p:nvPr/>
        </p:nvSpPr>
        <p:spPr>
          <a:xfrm>
            <a:off x="4379498" y="1466289"/>
            <a:ext cx="443520" cy="356040"/>
          </a:xfrm>
          <a:prstGeom prst="rightArrow">
            <a:avLst>
              <a:gd name="adj1" fmla="val 50000"/>
              <a:gd name="adj2" fmla="val 50000"/>
            </a:avLst>
          </a:prstGeom>
          <a:noFill/>
          <a:ln w="28575">
            <a:solidFill>
              <a:srgbClr val="3631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334286"/>
              </a:solidFill>
              <a:latin typeface="Arial"/>
            </a:endParaRPr>
          </a:p>
        </p:txBody>
      </p:sp>
      <p:sp>
        <p:nvSpPr>
          <p:cNvPr id="1923" name="Прямоугольник 17"/>
          <p:cNvSpPr/>
          <p:nvPr/>
        </p:nvSpPr>
        <p:spPr>
          <a:xfrm>
            <a:off x="5028172" y="1406527"/>
            <a:ext cx="5788800" cy="50124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ts val="1599"/>
              </a:lnSpc>
            </a:pPr>
            <a:r>
              <a:rPr lang="ru-RU" sz="1600" b="1" strike="noStrike" spc="-1" dirty="0">
                <a:solidFill>
                  <a:srgbClr val="838383"/>
                </a:solidFill>
                <a:latin typeface="Arial"/>
              </a:rPr>
              <a:t>форма № П-2 </a:t>
            </a:r>
            <a:endParaRPr lang="ru-RU" sz="1600" b="0" strike="noStrike" spc="-1" dirty="0">
              <a:solidFill>
                <a:srgbClr val="838383"/>
              </a:solidFill>
              <a:latin typeface="Arial"/>
            </a:endParaRPr>
          </a:p>
          <a:p>
            <a:pPr algn="ctr" defTabSz="914400">
              <a:lnSpc>
                <a:spcPts val="1599"/>
              </a:lnSpc>
            </a:pPr>
            <a:r>
              <a:rPr lang="ru-RU" sz="1600" b="1" strike="noStrike" spc="-1" dirty="0">
                <a:solidFill>
                  <a:srgbClr val="EB5F60"/>
                </a:solidFill>
                <a:latin typeface="Arial"/>
              </a:rPr>
              <a:t> </a:t>
            </a:r>
            <a:r>
              <a:rPr lang="ru-RU" sz="1600" b="1" strike="noStrike" spc="-1" dirty="0">
                <a:solidFill>
                  <a:srgbClr val="363194"/>
                </a:solidFill>
                <a:latin typeface="Arial"/>
              </a:rPr>
              <a:t>«Сведения об инвестициях в нефинансовые активы» </a:t>
            </a:r>
            <a:endParaRPr lang="ru-RU" sz="1600" b="0" strike="noStrike" spc="-1" dirty="0">
              <a:solidFill>
                <a:srgbClr val="363194"/>
              </a:solidFill>
              <a:latin typeface="Arial"/>
            </a:endParaRPr>
          </a:p>
        </p:txBody>
      </p:sp>
      <p:cxnSp>
        <p:nvCxnSpPr>
          <p:cNvPr id="1924" name="Прямая соединительная линия 2"/>
          <p:cNvCxnSpPr>
            <a:cxnSpLocks/>
          </p:cNvCxnSpPr>
          <p:nvPr/>
        </p:nvCxnSpPr>
        <p:spPr>
          <a:xfrm>
            <a:off x="695325" y="2350152"/>
            <a:ext cx="10837863" cy="0"/>
          </a:xfrm>
          <a:prstGeom prst="straightConnector1">
            <a:avLst/>
          </a:prstGeom>
          <a:ln w="0">
            <a:solidFill>
              <a:srgbClr val="334286"/>
            </a:solidFill>
            <a:prstDash val="dash"/>
          </a:ln>
        </p:spPr>
      </p:cxnSp>
      <p:pic>
        <p:nvPicPr>
          <p:cNvPr id="1925" name="Рисунок 30"/>
          <p:cNvPicPr/>
          <p:nvPr/>
        </p:nvPicPr>
        <p:blipFill>
          <a:blip r:embed="rId2"/>
          <a:stretch/>
        </p:blipFill>
        <p:spPr>
          <a:xfrm>
            <a:off x="615888" y="2963160"/>
            <a:ext cx="1101600" cy="1097280"/>
          </a:xfrm>
          <a:prstGeom prst="rect">
            <a:avLst/>
          </a:prstGeom>
          <a:ln w="0">
            <a:noFill/>
          </a:ln>
        </p:spPr>
      </p:pic>
      <p:sp>
        <p:nvSpPr>
          <p:cNvPr id="1926" name="TextBox 83"/>
          <p:cNvSpPr/>
          <p:nvPr/>
        </p:nvSpPr>
        <p:spPr>
          <a:xfrm>
            <a:off x="2214360" y="2553840"/>
            <a:ext cx="1943280" cy="29093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300" b="1" strike="noStrike" spc="-1" dirty="0">
                <a:solidFill>
                  <a:srgbClr val="363194"/>
                </a:solidFill>
                <a:latin typeface="Arial"/>
              </a:rPr>
              <a:t>Предоставляют</a:t>
            </a:r>
            <a:endParaRPr lang="ru-RU" sz="1300" b="0" strike="noStrike" spc="-1" dirty="0">
              <a:solidFill>
                <a:srgbClr val="363194"/>
              </a:solidFill>
              <a:latin typeface="Arial"/>
            </a:endParaRPr>
          </a:p>
        </p:txBody>
      </p:sp>
      <p:sp>
        <p:nvSpPr>
          <p:cNvPr id="1928" name="TextBox 84"/>
          <p:cNvSpPr/>
          <p:nvPr/>
        </p:nvSpPr>
        <p:spPr>
          <a:xfrm>
            <a:off x="4377240" y="2584552"/>
            <a:ext cx="5883120" cy="585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ts val="1301"/>
              </a:lnSpc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юридические лица – коммерческие и некоммерческие организации (кроме субъектов малого предпринимательства), осуществляющие все виды экономической деятельности</a:t>
            </a:r>
          </a:p>
        </p:txBody>
      </p:sp>
      <p:sp>
        <p:nvSpPr>
          <p:cNvPr id="1929" name="TextBox 85"/>
          <p:cNvSpPr/>
          <p:nvPr/>
        </p:nvSpPr>
        <p:spPr>
          <a:xfrm>
            <a:off x="2214720" y="3223080"/>
            <a:ext cx="1942920" cy="4909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300" b="1" strike="noStrike" spc="-1">
                <a:solidFill>
                  <a:srgbClr val="363194"/>
                </a:solidFill>
                <a:latin typeface="Arial"/>
              </a:rPr>
              <a:t>Срок предоставления</a:t>
            </a:r>
            <a:endParaRPr lang="ru-RU" sz="1300" b="0" strike="noStrike" spc="-1">
              <a:solidFill>
                <a:srgbClr val="363194"/>
              </a:solidFill>
              <a:latin typeface="Arial"/>
            </a:endParaRPr>
          </a:p>
        </p:txBody>
      </p:sp>
      <p:sp>
        <p:nvSpPr>
          <p:cNvPr id="1930" name="TextBox 86"/>
          <p:cNvSpPr/>
          <p:nvPr/>
        </p:nvSpPr>
        <p:spPr>
          <a:xfrm>
            <a:off x="4377240" y="3246456"/>
            <a:ext cx="6586200" cy="585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ts val="1301"/>
              </a:lnSpc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ежеквартально, </a:t>
            </a:r>
          </a:p>
          <a:p>
            <a:pPr defTabSz="914400">
              <a:lnSpc>
                <a:spcPts val="1301"/>
              </a:lnSpc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не позднее 20 числа после отчетного периода; </a:t>
            </a:r>
          </a:p>
          <a:p>
            <a:pPr defTabSz="914400">
              <a:lnSpc>
                <a:spcPts val="1301"/>
              </a:lnSpc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за январь-декабрь - не позднее 8 февраля года, следующего за отчетным</a:t>
            </a:r>
          </a:p>
        </p:txBody>
      </p:sp>
      <p:sp>
        <p:nvSpPr>
          <p:cNvPr id="1932" name="TextBox 87"/>
          <p:cNvSpPr/>
          <p:nvPr/>
        </p:nvSpPr>
        <p:spPr>
          <a:xfrm>
            <a:off x="2214720" y="3898800"/>
            <a:ext cx="2021760" cy="4909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300" b="1" strike="noStrike" spc="-1">
                <a:solidFill>
                  <a:srgbClr val="363194"/>
                </a:solidFill>
                <a:latin typeface="Arial"/>
              </a:rPr>
              <a:t>Является основой для:</a:t>
            </a:r>
            <a:endParaRPr lang="ru-RU" sz="1300" b="0" strike="noStrike" spc="-1">
              <a:solidFill>
                <a:srgbClr val="363194"/>
              </a:solidFill>
              <a:latin typeface="Arial"/>
            </a:endParaRPr>
          </a:p>
        </p:txBody>
      </p:sp>
      <p:sp>
        <p:nvSpPr>
          <p:cNvPr id="1933" name="TextBox 88"/>
          <p:cNvSpPr/>
          <p:nvPr/>
        </p:nvSpPr>
        <p:spPr>
          <a:xfrm>
            <a:off x="4369184" y="3920600"/>
            <a:ext cx="7613280" cy="141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ts val="1301"/>
              </a:lnSpc>
            </a:pPr>
            <a:r>
              <a:rPr lang="ru-RU" sz="1300" b="1" strike="noStrike" spc="-1" dirty="0">
                <a:solidFill>
                  <a:srgbClr val="363194"/>
                </a:solidFill>
                <a:latin typeface="Arial"/>
              </a:rPr>
              <a:t>массив информации по</a:t>
            </a: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:</a:t>
            </a:r>
          </a:p>
          <a:p>
            <a:pPr marL="285840" indent="-285840" defTabSz="914400">
              <a:lnSpc>
                <a:spcPts val="1301"/>
              </a:lnSpc>
              <a:buClr>
                <a:srgbClr val="595959"/>
              </a:buClr>
              <a:buFont typeface="Arial"/>
              <a:buChar char="•"/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организациям, не относящимся к субъектам малого предпринимательства;</a:t>
            </a:r>
          </a:p>
          <a:p>
            <a:pPr marL="285840" indent="-285840" defTabSz="914400">
              <a:lnSpc>
                <a:spcPts val="1301"/>
              </a:lnSpc>
              <a:buClr>
                <a:srgbClr val="595959"/>
              </a:buClr>
              <a:buFont typeface="Arial"/>
              <a:buChar char="•"/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организациям, средняя численность работников которых не превышает 15 человек,            не являющимся субъектами малого предпринимательства;</a:t>
            </a:r>
          </a:p>
          <a:p>
            <a:pPr marL="285840" indent="-285840" defTabSz="914400">
              <a:lnSpc>
                <a:spcPts val="1301"/>
              </a:lnSpc>
              <a:buClr>
                <a:srgbClr val="595959"/>
              </a:buClr>
              <a:buFont typeface="Arial"/>
              <a:buChar char="•"/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средним организациям;</a:t>
            </a:r>
          </a:p>
          <a:p>
            <a:pPr marL="285840" indent="-285840" defTabSz="914400">
              <a:lnSpc>
                <a:spcPts val="1301"/>
              </a:lnSpc>
              <a:buClr>
                <a:srgbClr val="595959"/>
              </a:buClr>
              <a:buFont typeface="Arial"/>
              <a:buChar char="•"/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субъектам естественных монополий (за январь-декабрь);</a:t>
            </a:r>
          </a:p>
          <a:p>
            <a:pPr marL="285840" indent="-285840" defTabSz="914400">
              <a:lnSpc>
                <a:spcPts val="1301"/>
              </a:lnSpc>
              <a:buClr>
                <a:srgbClr val="595959"/>
              </a:buClr>
              <a:buFont typeface="Arial"/>
              <a:buChar char="•"/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формам собственности (за январь-декабрь);</a:t>
            </a:r>
          </a:p>
          <a:p>
            <a:pPr marL="285840" indent="-285840" defTabSz="914400">
              <a:lnSpc>
                <a:spcPts val="1301"/>
              </a:lnSpc>
              <a:buClr>
                <a:srgbClr val="595959"/>
              </a:buClr>
              <a:buFont typeface="Arial"/>
              <a:buChar char="•"/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муниципальным образованиям (за январь-декабрь)</a:t>
            </a:r>
          </a:p>
        </p:txBody>
      </p:sp>
      <p:sp>
        <p:nvSpPr>
          <p:cNvPr id="1934" name="TextBox 89"/>
          <p:cNvSpPr/>
          <p:nvPr/>
        </p:nvSpPr>
        <p:spPr>
          <a:xfrm>
            <a:off x="4379984" y="5310560"/>
            <a:ext cx="7613280" cy="585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ts val="1301"/>
              </a:lnSpc>
            </a:pPr>
            <a:r>
              <a:rPr lang="ru-RU" sz="1300" b="1" strike="noStrike" spc="-1" dirty="0">
                <a:solidFill>
                  <a:srgbClr val="363194"/>
                </a:solidFill>
                <a:latin typeface="Arial"/>
              </a:rPr>
              <a:t>сводные итоги по</a:t>
            </a:r>
            <a:r>
              <a:rPr lang="ru-RU" sz="1300" b="0" strike="noStrike" spc="-1" dirty="0">
                <a:solidFill>
                  <a:srgbClr val="363194"/>
                </a:solidFill>
                <a:latin typeface="Arial"/>
              </a:rPr>
              <a:t>:</a:t>
            </a:r>
          </a:p>
          <a:p>
            <a:pPr marL="285840" indent="-285840" defTabSz="914400">
              <a:lnSpc>
                <a:spcPts val="1301"/>
              </a:lnSpc>
              <a:buClr>
                <a:srgbClr val="595959"/>
              </a:buClr>
              <a:buFont typeface="Arial"/>
              <a:buChar char="•"/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объему инвестиций, не наблюдаемых прямыми статистическими методами;</a:t>
            </a:r>
          </a:p>
          <a:p>
            <a:pPr marL="285840" indent="-285840" defTabSz="914400">
              <a:lnSpc>
                <a:spcPts val="1301"/>
              </a:lnSpc>
              <a:buClr>
                <a:srgbClr val="595959"/>
              </a:buClr>
              <a:buFont typeface="Arial"/>
              <a:buChar char="•"/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по полному кругу хозяйствующих субъектов.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" name="Прямоугольник 1934"/>
          <p:cNvSpPr/>
          <p:nvPr/>
        </p:nvSpPr>
        <p:spPr>
          <a:xfrm>
            <a:off x="589160" y="360000"/>
            <a:ext cx="9177480" cy="699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tabLst>
                <a:tab pos="0" algn="l"/>
              </a:tabLst>
            </a:pPr>
            <a:r>
              <a:rPr lang="ru-RU" sz="2200" b="1" spc="-1" dirty="0">
                <a:solidFill>
                  <a:srgbClr val="363194"/>
                </a:solidFill>
                <a:ea typeface="+mj-ea"/>
                <a:cs typeface="+mj-cs"/>
              </a:rPr>
              <a:t>ФОРМИРОВАНИЕ ИТОГОВ ПО ИНВЕСТИЦИЯМ 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0" algn="l"/>
              </a:tabLst>
            </a:pPr>
            <a:r>
              <a:rPr lang="ru-RU" sz="2200" b="1" spc="-1" dirty="0">
                <a:solidFill>
                  <a:srgbClr val="363194"/>
                </a:solidFill>
                <a:ea typeface="+mj-ea"/>
                <a:cs typeface="+mj-cs"/>
              </a:rPr>
              <a:t>В ОСНОВНОЙ КАПИТАЛ</a:t>
            </a:r>
          </a:p>
        </p:txBody>
      </p:sp>
      <p:sp>
        <p:nvSpPr>
          <p:cNvPr id="1936" name="TextBox 90"/>
          <p:cNvSpPr/>
          <p:nvPr/>
        </p:nvSpPr>
        <p:spPr>
          <a:xfrm>
            <a:off x="1626840" y="1097899"/>
            <a:ext cx="825732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363194"/>
                </a:solidFill>
                <a:latin typeface="Arial"/>
              </a:rPr>
              <a:t>Оценка общего объема инвестиций в основной капитал </a:t>
            </a:r>
            <a:endParaRPr lang="ru-RU" sz="1600" b="0" strike="noStrike" spc="-1" dirty="0">
              <a:solidFill>
                <a:srgbClr val="363194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363194"/>
                </a:solidFill>
                <a:latin typeface="Arial"/>
              </a:rPr>
              <a:t>с учетом деятельности, не наблюдаемой прямыми статистическими методами</a:t>
            </a:r>
            <a:endParaRPr lang="ru-RU" sz="1600" b="0" strike="noStrike" spc="-1" dirty="0">
              <a:solidFill>
                <a:srgbClr val="363194"/>
              </a:solidFill>
              <a:latin typeface="Arial"/>
            </a:endParaRPr>
          </a:p>
        </p:txBody>
      </p:sp>
      <p:sp>
        <p:nvSpPr>
          <p:cNvPr id="1937" name="TextBox 91"/>
          <p:cNvSpPr/>
          <p:nvPr/>
        </p:nvSpPr>
        <p:spPr>
          <a:xfrm>
            <a:off x="2159007" y="1999424"/>
            <a:ext cx="3785040" cy="7310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80000"/>
              </a:lnSpc>
            </a:pPr>
            <a:r>
              <a:rPr lang="ru-RU" sz="1300" b="1" strike="noStrike" spc="-1" dirty="0">
                <a:solidFill>
                  <a:srgbClr val="282A2E"/>
                </a:solidFill>
                <a:latin typeface="Arial"/>
              </a:rPr>
              <a:t>Крупные и средние организации</a:t>
            </a: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: </a:t>
            </a:r>
            <a:br>
              <a:rPr sz="1300" dirty="0">
                <a:solidFill>
                  <a:srgbClr val="282A2E"/>
                </a:solidFill>
              </a:rPr>
            </a:b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- сплошное обследование </a:t>
            </a:r>
          </a:p>
          <a:p>
            <a:pPr defTabSz="914400">
              <a:lnSpc>
                <a:spcPct val="80000"/>
              </a:lnSpc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(квартальная и годовая формы отчетности </a:t>
            </a:r>
          </a:p>
          <a:p>
            <a:pPr defTabSz="914400">
              <a:lnSpc>
                <a:spcPct val="80000"/>
              </a:lnSpc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№ П-2 и № П-2 (</a:t>
            </a:r>
            <a:r>
              <a:rPr lang="ru-RU" sz="1300" b="0" strike="noStrike" spc="-1" dirty="0" err="1">
                <a:solidFill>
                  <a:srgbClr val="282A2E"/>
                </a:solidFill>
                <a:latin typeface="Arial"/>
              </a:rPr>
              <a:t>инвест</a:t>
            </a: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))</a:t>
            </a:r>
          </a:p>
        </p:txBody>
      </p:sp>
      <p:sp>
        <p:nvSpPr>
          <p:cNvPr id="1938" name="TextBox 92"/>
          <p:cNvSpPr/>
          <p:nvPr/>
        </p:nvSpPr>
        <p:spPr>
          <a:xfrm>
            <a:off x="2149623" y="2901944"/>
            <a:ext cx="3899520" cy="201140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80000"/>
              </a:lnSpc>
            </a:pPr>
            <a:r>
              <a:rPr lang="ru-RU" sz="1300" b="1" strike="noStrike" spc="-1" dirty="0">
                <a:solidFill>
                  <a:srgbClr val="282A2E"/>
                </a:solidFill>
                <a:latin typeface="Arial"/>
              </a:rPr>
              <a:t>Малые предприятия</a:t>
            </a: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:</a:t>
            </a:r>
            <a:br>
              <a:rPr sz="1300" dirty="0">
                <a:solidFill>
                  <a:srgbClr val="282A2E"/>
                </a:solidFill>
              </a:rPr>
            </a:b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– выборочное обследование</a:t>
            </a:r>
            <a:br>
              <a:rPr sz="1300" dirty="0">
                <a:solidFill>
                  <a:srgbClr val="282A2E"/>
                </a:solidFill>
              </a:rPr>
            </a:b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(квартальная форма отчетности № ПМ);</a:t>
            </a:r>
            <a:br>
              <a:rPr sz="1300" dirty="0">
                <a:solidFill>
                  <a:srgbClr val="282A2E"/>
                </a:solidFill>
              </a:rPr>
            </a:b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– сплошное -  1 раз в 5 лет</a:t>
            </a:r>
          </a:p>
          <a:p>
            <a:pPr defTabSz="914400">
              <a:lnSpc>
                <a:spcPct val="80000"/>
              </a:lnSpc>
            </a:pPr>
            <a:br>
              <a:rPr sz="1300" dirty="0">
                <a:solidFill>
                  <a:srgbClr val="282A2E"/>
                </a:solidFill>
              </a:rPr>
            </a:br>
            <a:r>
              <a:rPr lang="ru-RU" sz="1300" b="1" strike="noStrike" spc="-1" dirty="0">
                <a:solidFill>
                  <a:srgbClr val="282A2E"/>
                </a:solidFill>
                <a:latin typeface="Arial"/>
              </a:rPr>
              <a:t>Микропредприятия</a:t>
            </a: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:</a:t>
            </a:r>
            <a:br>
              <a:rPr sz="1300" dirty="0">
                <a:solidFill>
                  <a:srgbClr val="282A2E"/>
                </a:solidFill>
              </a:rPr>
            </a:b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–  выборочное обследование </a:t>
            </a:r>
            <a:br>
              <a:rPr sz="1300" dirty="0">
                <a:solidFill>
                  <a:srgbClr val="282A2E"/>
                </a:solidFill>
              </a:rPr>
            </a:b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(годовая форма отчетности № МП (микро));</a:t>
            </a:r>
            <a:br>
              <a:rPr sz="1300" dirty="0">
                <a:solidFill>
                  <a:srgbClr val="282A2E"/>
                </a:solidFill>
              </a:rPr>
            </a:b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–  сплошное 1 раз в 5 лет</a:t>
            </a:r>
            <a:br>
              <a:rPr sz="1300" dirty="0">
                <a:solidFill>
                  <a:srgbClr val="282A2E"/>
                </a:solidFill>
              </a:rPr>
            </a:br>
            <a:endParaRPr lang="ru-RU" sz="1300" b="0" strike="noStrike" spc="-1" dirty="0">
              <a:solidFill>
                <a:srgbClr val="282A2E"/>
              </a:solidFill>
              <a:latin typeface="Arial"/>
            </a:endParaRPr>
          </a:p>
          <a:p>
            <a:pPr defTabSz="914400">
              <a:lnSpc>
                <a:spcPct val="80000"/>
              </a:lnSpc>
            </a:pPr>
            <a:r>
              <a:rPr lang="ru-RU" sz="1300" b="1" strike="noStrike" spc="-1" dirty="0">
                <a:solidFill>
                  <a:srgbClr val="282A2E"/>
                </a:solidFill>
                <a:latin typeface="Arial"/>
              </a:rPr>
              <a:t>Индивидуальные предприниматели</a:t>
            </a: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: </a:t>
            </a:r>
            <a:br>
              <a:rPr sz="1300" dirty="0">
                <a:solidFill>
                  <a:srgbClr val="282A2E"/>
                </a:solidFill>
              </a:rPr>
            </a:b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–  сплошное обследование  1 раз в 5 лет</a:t>
            </a:r>
          </a:p>
        </p:txBody>
      </p:sp>
      <p:sp>
        <p:nvSpPr>
          <p:cNvPr id="1939" name="TextBox 93"/>
          <p:cNvSpPr/>
          <p:nvPr/>
        </p:nvSpPr>
        <p:spPr>
          <a:xfrm>
            <a:off x="2163663" y="5083599"/>
            <a:ext cx="3899520" cy="5710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80000"/>
              </a:lnSpc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-</a:t>
            </a:r>
            <a:r>
              <a:rPr lang="en-US" sz="1300" b="0" strike="noStrike" spc="-1" dirty="0">
                <a:solidFill>
                  <a:srgbClr val="282A2E"/>
                </a:solidFill>
                <a:latin typeface="Arial"/>
              </a:rPr>
              <a:t> </a:t>
            </a: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форма отчетности № </a:t>
            </a:r>
            <a:r>
              <a:rPr lang="en-US" sz="1300" b="0" strike="noStrike" spc="-1" dirty="0">
                <a:solidFill>
                  <a:srgbClr val="282A2E"/>
                </a:solidFill>
                <a:latin typeface="Arial"/>
              </a:rPr>
              <a:t>1- </a:t>
            </a: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СОНКО(Р)</a:t>
            </a:r>
          </a:p>
          <a:p>
            <a:pPr defTabSz="914400">
              <a:lnSpc>
                <a:spcPct val="80000"/>
              </a:lnSpc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- форма отчетности № 1- разрешение</a:t>
            </a:r>
          </a:p>
          <a:p>
            <a:pPr defTabSz="914400">
              <a:lnSpc>
                <a:spcPct val="80000"/>
              </a:lnSpc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- форма отчетности № 1-предприятие</a:t>
            </a:r>
          </a:p>
        </p:txBody>
      </p:sp>
      <p:sp>
        <p:nvSpPr>
          <p:cNvPr id="1940" name="TextBox 95"/>
          <p:cNvSpPr/>
          <p:nvPr/>
        </p:nvSpPr>
        <p:spPr>
          <a:xfrm>
            <a:off x="530878" y="3619295"/>
            <a:ext cx="1622160" cy="4109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80000"/>
              </a:lnSpc>
            </a:pPr>
            <a:r>
              <a:rPr lang="ru-RU" sz="1300" b="1" strike="noStrike" spc="-1" dirty="0">
                <a:solidFill>
                  <a:srgbClr val="363194"/>
                </a:solidFill>
                <a:latin typeface="Arial"/>
              </a:rPr>
              <a:t>Статистическое наблюдение</a:t>
            </a:r>
            <a:endParaRPr lang="ru-RU" sz="1300" b="0" strike="noStrike" spc="-1" dirty="0">
              <a:solidFill>
                <a:srgbClr val="363194"/>
              </a:solidFill>
              <a:latin typeface="Arial"/>
            </a:endParaRPr>
          </a:p>
        </p:txBody>
      </p:sp>
      <p:sp>
        <p:nvSpPr>
          <p:cNvPr id="1941" name="Правая фигурная скобка 40"/>
          <p:cNvSpPr/>
          <p:nvPr/>
        </p:nvSpPr>
        <p:spPr>
          <a:xfrm flipH="1">
            <a:off x="2006137" y="1999424"/>
            <a:ext cx="302400" cy="3655185"/>
          </a:xfrm>
          <a:prstGeom prst="rightBrace">
            <a:avLst>
              <a:gd name="adj1" fmla="val 59050"/>
              <a:gd name="adj2" fmla="val 49548"/>
            </a:avLst>
          </a:prstGeom>
          <a:noFill/>
          <a:ln w="19050">
            <a:solidFill>
              <a:srgbClr val="8383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945" name="TextBox 97"/>
          <p:cNvSpPr/>
          <p:nvPr/>
        </p:nvSpPr>
        <p:spPr>
          <a:xfrm>
            <a:off x="6101282" y="2747770"/>
            <a:ext cx="3562920" cy="7310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80000"/>
              </a:lnSpc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Затраты населения на строительство индивидуальных жилых и садовых домов и хозяйственных построек </a:t>
            </a:r>
            <a:br>
              <a:rPr sz="1300" dirty="0">
                <a:solidFill>
                  <a:srgbClr val="282A2E"/>
                </a:solidFill>
              </a:rPr>
            </a:b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на садовых земельных участках </a:t>
            </a:r>
          </a:p>
        </p:txBody>
      </p:sp>
      <p:sp>
        <p:nvSpPr>
          <p:cNvPr id="1946" name="TextBox 98"/>
          <p:cNvSpPr/>
          <p:nvPr/>
        </p:nvSpPr>
        <p:spPr>
          <a:xfrm>
            <a:off x="6108930" y="3689202"/>
            <a:ext cx="3220200" cy="4109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80000"/>
              </a:lnSpc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Изменение стоимости проданных вновь построенных активов</a:t>
            </a:r>
          </a:p>
        </p:txBody>
      </p:sp>
      <p:sp>
        <p:nvSpPr>
          <p:cNvPr id="1947" name="TextBox 99"/>
          <p:cNvSpPr/>
          <p:nvPr/>
        </p:nvSpPr>
        <p:spPr>
          <a:xfrm>
            <a:off x="6101282" y="4429658"/>
            <a:ext cx="3276720" cy="4109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80000"/>
              </a:lnSpc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Другие затраты, не наблюдаемые прямыми статистическими методами</a:t>
            </a:r>
          </a:p>
        </p:txBody>
      </p:sp>
      <p:sp>
        <p:nvSpPr>
          <p:cNvPr id="1950" name="Правая фигурная скобка 34"/>
          <p:cNvSpPr/>
          <p:nvPr/>
        </p:nvSpPr>
        <p:spPr>
          <a:xfrm>
            <a:off x="9531024" y="2749076"/>
            <a:ext cx="302400" cy="2160373"/>
          </a:xfrm>
          <a:prstGeom prst="rightBrace">
            <a:avLst>
              <a:gd name="adj1" fmla="val 59050"/>
              <a:gd name="adj2" fmla="val 49548"/>
            </a:avLst>
          </a:prstGeom>
          <a:noFill/>
          <a:ln w="19050">
            <a:solidFill>
              <a:srgbClr val="8383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951" name="TextBox 100"/>
          <p:cNvSpPr/>
          <p:nvPr/>
        </p:nvSpPr>
        <p:spPr>
          <a:xfrm>
            <a:off x="9678920" y="2741812"/>
            <a:ext cx="2017080" cy="217144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80000"/>
              </a:lnSpc>
            </a:pPr>
            <a:r>
              <a:rPr lang="ru-RU" sz="1300" b="1" strike="noStrike" spc="-1" dirty="0">
                <a:solidFill>
                  <a:srgbClr val="363194"/>
                </a:solidFill>
                <a:latin typeface="Arial"/>
              </a:rPr>
              <a:t>Расчетные данные </a:t>
            </a:r>
            <a:br>
              <a:rPr sz="1300" dirty="0">
                <a:solidFill>
                  <a:srgbClr val="363194"/>
                </a:solidFill>
              </a:rPr>
            </a:br>
            <a:r>
              <a:rPr lang="ru-RU" sz="1300" b="1" strike="noStrike" spc="-1" dirty="0">
                <a:solidFill>
                  <a:srgbClr val="363194"/>
                </a:solidFill>
                <a:latin typeface="Arial"/>
              </a:rPr>
              <a:t>(в соответствии          с официальной статистической методологией определения инвестиций                   в основной капитал на региональном уровне, утвержденной приказом Росстата          от 18.09.2014 № 569)</a:t>
            </a:r>
            <a:endParaRPr lang="ru-RU" sz="1300" b="0" strike="noStrike" spc="-1" dirty="0">
              <a:solidFill>
                <a:srgbClr val="363194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73" name="Таблица 5"/>
          <p:cNvGraphicFramePr/>
          <p:nvPr>
            <p:extLst>
              <p:ext uri="{D42A27DB-BD31-4B8C-83A1-F6EECF244321}">
                <p14:modId xmlns:p14="http://schemas.microsoft.com/office/powerpoint/2010/main" val="3764009252"/>
              </p:ext>
            </p:extLst>
          </p:nvPr>
        </p:nvGraphicFramePr>
        <p:xfrm>
          <a:off x="3010320" y="1516320"/>
          <a:ext cx="7131240" cy="3555840"/>
        </p:xfrm>
        <a:graphic>
          <a:graphicData uri="http://schemas.openxmlformats.org/drawingml/2006/table">
            <a:tbl>
              <a:tblPr/>
              <a:tblGrid>
                <a:gridCol w="6504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chemeClr val="lt1"/>
                          </a:solidFill>
                          <a:latin typeface="Arial"/>
                        </a:rPr>
                        <a:t>Понятие инвестиций в основной капитал</a:t>
                      </a:r>
                      <a:endParaRPr lang="ru-RU" sz="1400" b="0" strike="noStrike" spc="-1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b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solidFill>
                        <a:srgbClr val="7DBBF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chemeClr val="lt1"/>
                          </a:solidFill>
                          <a:latin typeface="Arial"/>
                        </a:rPr>
                        <a:t>3</a:t>
                      </a:r>
                      <a:endParaRPr lang="ru-RU" sz="14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b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solidFill>
                        <a:srgbClr val="7DBBF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chemeClr val="lt1"/>
                          </a:solidFill>
                          <a:latin typeface="Arial"/>
                        </a:rPr>
                        <a:t>Видовая структура инвестиций в основной капитал</a:t>
                      </a:r>
                      <a:endParaRPr lang="ru-RU" sz="1400" b="0" strike="noStrike" spc="-1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b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7DBBFC"/>
                      </a:solidFill>
                      <a:prstDash val="solid"/>
                    </a:lnT>
                    <a:lnB w="12240">
                      <a:solidFill>
                        <a:srgbClr val="7DBBF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chemeClr val="lt1"/>
                          </a:solidFill>
                          <a:latin typeface="Arial"/>
                        </a:rPr>
                        <a:t>6</a:t>
                      </a:r>
                      <a:endParaRPr lang="ru-RU" sz="1400" b="0" strike="noStrike" spc="-1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b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7DBBFC"/>
                      </a:solidFill>
                      <a:prstDash val="solid"/>
                    </a:lnT>
                    <a:lnB w="12240">
                      <a:solidFill>
                        <a:srgbClr val="7DBBF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+mn-lt"/>
                        </a:rPr>
                        <a:t>Структура инвестиций в основной капитал по направлениям воспроизводства основных фондов и </a:t>
                      </a:r>
                      <a:r>
                        <a:rPr lang="ru-RU" sz="1400" b="0" strike="noStrike" cap="small" spc="-1" baseline="0" dirty="0">
                          <a:solidFill>
                            <a:srgbClr val="FFFFFF"/>
                          </a:solidFill>
                          <a:latin typeface="+mn-lt"/>
                        </a:rPr>
                        <a:t>по 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+mn-lt"/>
                        </a:rPr>
                        <a:t>источникам финансирования</a:t>
                      </a:r>
                    </a:p>
                  </a:txBody>
                  <a:tcPr anchor="b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 cap="flat" cmpd="sng" algn="ctr">
                      <a:solidFill>
                        <a:srgbClr val="7DB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7DB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anchor="b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 cap="flat" cmpd="sng" algn="ctr">
                      <a:solidFill>
                        <a:srgbClr val="7DB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7DB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7214340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trike="noStrike" spc="-1" dirty="0">
                          <a:solidFill>
                            <a:schemeClr val="lt1"/>
                          </a:solidFill>
                          <a:latin typeface="+mn-lt"/>
                        </a:rPr>
                        <a:t>Формирование ежеквартальных показателей по инвестиционной деятельности</a:t>
                      </a:r>
                      <a:endParaRPr lang="ru-RU" sz="1400" b="0" strike="noStrike" spc="-1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anchor="b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 cap="flat" cmpd="sng" algn="ctr">
                      <a:solidFill>
                        <a:srgbClr val="7DB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7DBBF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anchor="b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 cap="flat" cmpd="sng" algn="ctr">
                      <a:solidFill>
                        <a:srgbClr val="7DB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7DBBF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5870070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trike="noStrike" spc="-1" dirty="0">
                          <a:solidFill>
                            <a:schemeClr val="lt1"/>
                          </a:solidFill>
                          <a:latin typeface="+mn-lt"/>
                        </a:rPr>
                        <a:t>Формирование итогов по инвестициям в основной капитал</a:t>
                      </a:r>
                      <a:endParaRPr lang="ru-RU" sz="1400" b="0" strike="noStrike" spc="-1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anchor="b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7DBBFC"/>
                      </a:solidFill>
                      <a:prstDash val="solid"/>
                    </a:lnT>
                    <a:lnB w="12240">
                      <a:solidFill>
                        <a:srgbClr val="7DBBF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chemeClr val="lt1"/>
                          </a:solidFill>
                          <a:latin typeface="Arial"/>
                        </a:rPr>
                        <a:t>19</a:t>
                      </a:r>
                      <a:endParaRPr lang="ru-RU" sz="1400" b="0" strike="noStrike" spc="-1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b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7DBBFC"/>
                      </a:solidFill>
                      <a:prstDash val="solid"/>
                    </a:lnT>
                    <a:lnB w="12240">
                      <a:solidFill>
                        <a:srgbClr val="7DBBF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trike="noStrike" spc="-1">
                          <a:solidFill>
                            <a:schemeClr val="lt1"/>
                          </a:solidFill>
                          <a:latin typeface="+mn-lt"/>
                        </a:rPr>
                        <a:t>Основные показатели инвестиций в основной капитал</a:t>
                      </a:r>
                      <a:endParaRPr lang="ru-RU" sz="1400" b="0" strike="noStrike" spc="-1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anchor="b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 cap="flat" cmpd="sng" algn="ctr">
                      <a:solidFill>
                        <a:srgbClr val="7DB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7DBBF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en-US" sz="1400" b="1" strike="noStrike" spc="-1" dirty="0">
                          <a:solidFill>
                            <a:srgbClr val="FFFFFF"/>
                          </a:solidFill>
                          <a:latin typeface="Arial"/>
                        </a:rPr>
                        <a:t>21</a:t>
                      </a:r>
                      <a:endParaRPr lang="ru-RU" sz="1400" b="1" strike="noStrike" spc="-1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b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 cap="flat" cmpd="sng" algn="ctr">
                      <a:solidFill>
                        <a:srgbClr val="7DB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7DBBF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8451799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chemeClr val="lt1"/>
                          </a:solidFill>
                          <a:latin typeface="Arial"/>
                        </a:rPr>
                        <a:t>Объем инвестиций в основной капитал в оценке эффективности деятельности высших должностных лиц</a:t>
                      </a:r>
                      <a:endParaRPr lang="ru-RU" sz="1400" b="0" strike="noStrike" spc="-1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b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 cap="flat" cmpd="sng" algn="ctr">
                      <a:solidFill>
                        <a:srgbClr val="7DB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7DBBF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chemeClr val="lt1"/>
                          </a:solidFill>
                          <a:latin typeface="Arial"/>
                        </a:rPr>
                        <a:t>28</a:t>
                      </a:r>
                      <a:endParaRPr lang="ru-RU" sz="1400" b="0" strike="noStrike" spc="-1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b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 cap="flat" cmpd="sng" algn="ctr">
                      <a:solidFill>
                        <a:srgbClr val="7DB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7DBBF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chemeClr val="lt1"/>
                          </a:solidFill>
                          <a:latin typeface="Arial"/>
                        </a:rPr>
                        <a:t>Регламент оценки, корректировки и публикации данных статистического наблюдения за инвестициями в основной капитал</a:t>
                      </a:r>
                      <a:endParaRPr lang="ru-RU" sz="1400" b="0" strike="noStrike" spc="-1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b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7DBBFC"/>
                      </a:solidFill>
                      <a:prstDash val="solid"/>
                    </a:lnT>
                    <a:lnB w="12240">
                      <a:solidFill>
                        <a:srgbClr val="7DBBF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chemeClr val="lt1"/>
                          </a:solidFill>
                          <a:latin typeface="Arial"/>
                        </a:rPr>
                        <a:t>30</a:t>
                      </a:r>
                      <a:endParaRPr lang="ru-RU" sz="1400" b="0" strike="noStrike" spc="-1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b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7DBBFC"/>
                      </a:solidFill>
                      <a:prstDash val="solid"/>
                    </a:lnT>
                    <a:lnB w="12240">
                      <a:solidFill>
                        <a:srgbClr val="7DBBF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" name="Прямоугольник 18"/>
          <p:cNvSpPr/>
          <p:nvPr/>
        </p:nvSpPr>
        <p:spPr>
          <a:xfrm>
            <a:off x="710683" y="1988360"/>
            <a:ext cx="4231757" cy="2908099"/>
          </a:xfrm>
          <a:prstGeom prst="rect">
            <a:avLst/>
          </a:prstGeom>
          <a:noFill/>
          <a:ln w="38100">
            <a:solidFill>
              <a:srgbClr val="3631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1954" name="Текст 12"/>
          <p:cNvSpPr/>
          <p:nvPr/>
        </p:nvSpPr>
        <p:spPr>
          <a:xfrm>
            <a:off x="739080" y="2098408"/>
            <a:ext cx="4108223" cy="2788219"/>
          </a:xfrm>
          <a:noFill/>
          <a:ln w="28575">
            <a:solidFill>
              <a:srgbClr val="C00000"/>
            </a:solidFill>
            <a:round/>
          </a:ln>
          <a:effectLst>
            <a:innerShdw blurRad="114300">
              <a:srgbClr val="000000"/>
            </a:innerShdw>
          </a:effectLst>
          <a:scene3d>
            <a:camera prst="orthographicFron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b="1" strike="noStrike" spc="-1" dirty="0">
                <a:solidFill>
                  <a:srgbClr val="282A2E"/>
                </a:solidFill>
                <a:latin typeface="Arial"/>
              </a:rPr>
              <a:t>Определение объема инвестиций              в основной капитал с учетом деятельности, не наблюдаемой прямыми статистическими методами, осуществляется на региональном уровне комбинированным методом, основанным на сочетании данных прямого статистического наблюдения, информации административных источников и экономических расчетов деятельности, не наблюдаемой прямыми статистическими методами</a:t>
            </a:r>
            <a:endParaRPr lang="ru-RU" sz="1600" b="0" strike="noStrike" spc="-1" dirty="0">
              <a:solidFill>
                <a:srgbClr val="282A2E"/>
              </a:solidFill>
              <a:latin typeface="Arial"/>
            </a:endParaRPr>
          </a:p>
        </p:txBody>
      </p:sp>
      <p:sp>
        <p:nvSpPr>
          <p:cNvPr id="1955" name="Прямоугольник 39"/>
          <p:cNvSpPr/>
          <p:nvPr/>
        </p:nvSpPr>
        <p:spPr>
          <a:xfrm>
            <a:off x="5410228" y="1565577"/>
            <a:ext cx="5353560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363194"/>
                </a:solidFill>
                <a:latin typeface="Arial"/>
              </a:rPr>
              <a:t>К деятельности, не наблюдаемой прямыми статистическими методами, в части инвестиций в основной капитал относятся:</a:t>
            </a:r>
            <a:endParaRPr lang="ru-RU" sz="1600" b="0" strike="noStrike" spc="-1" dirty="0">
              <a:solidFill>
                <a:srgbClr val="363194"/>
              </a:solidFill>
              <a:latin typeface="Arial"/>
            </a:endParaRPr>
          </a:p>
        </p:txBody>
      </p:sp>
      <p:sp>
        <p:nvSpPr>
          <p:cNvPr id="1956" name="TextBox 101"/>
          <p:cNvSpPr/>
          <p:nvPr/>
        </p:nvSpPr>
        <p:spPr>
          <a:xfrm>
            <a:off x="5444182" y="2401456"/>
            <a:ext cx="6125400" cy="4909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750" indent="-285750" algn="just" defTabSz="9144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занижение данных о фактических размерах инвестиций с целью уклонения от уплаты налогов или по другим причинам;</a:t>
            </a:r>
          </a:p>
        </p:txBody>
      </p:sp>
      <p:sp>
        <p:nvSpPr>
          <p:cNvPr id="1957" name="TextBox 102"/>
          <p:cNvSpPr/>
          <p:nvPr/>
        </p:nvSpPr>
        <p:spPr>
          <a:xfrm>
            <a:off x="5444182" y="3039016"/>
            <a:ext cx="6125400" cy="6910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750" indent="-285750" algn="just" defTabSz="9144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затраты населения на строительство индивидуальных жилых и садовых домов и хозяйственных построек на садовых земельных участках,         не представляющих данные в статистические органы;</a:t>
            </a:r>
          </a:p>
        </p:txBody>
      </p:sp>
      <p:sp>
        <p:nvSpPr>
          <p:cNvPr id="1958" name="TextBox 103"/>
          <p:cNvSpPr/>
          <p:nvPr/>
        </p:nvSpPr>
        <p:spPr>
          <a:xfrm>
            <a:off x="5444182" y="3982216"/>
            <a:ext cx="6125400" cy="12912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750" indent="-285750" algn="just" defTabSz="9144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приобретение машин, оборудования, транспортных средств для предпринимательской деятельности индивидуальными предпринимателями без образования юридического лица, приобретение сельскохозяйственной техники, формирование основного стада, насаждение и выращивание многолетних культур домашними хозяйствами, не представляющими данные в статистические органы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B212F9D-8834-42FB-3E0D-A8F3FDAC6058}"/>
              </a:ext>
            </a:extLst>
          </p:cNvPr>
          <p:cNvSpPr/>
          <p:nvPr/>
        </p:nvSpPr>
        <p:spPr>
          <a:xfrm>
            <a:off x="589160" y="360000"/>
            <a:ext cx="9177480" cy="699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tabLst>
                <a:tab pos="0" algn="l"/>
              </a:tabLst>
            </a:pPr>
            <a:r>
              <a:rPr lang="ru-RU" sz="2200" b="1" spc="-1" dirty="0">
                <a:solidFill>
                  <a:srgbClr val="363194"/>
                </a:solidFill>
                <a:ea typeface="+mj-ea"/>
                <a:cs typeface="+mj-cs"/>
              </a:rPr>
              <a:t>ФОРМИРОВАНИЕ ИТОГОВ ПО ИНВЕСТИЦИЯМ 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0" algn="l"/>
              </a:tabLst>
            </a:pPr>
            <a:r>
              <a:rPr lang="ru-RU" sz="2200" b="1" spc="-1" dirty="0">
                <a:solidFill>
                  <a:srgbClr val="363194"/>
                </a:solidFill>
                <a:ea typeface="+mj-ea"/>
                <a:cs typeface="+mj-cs"/>
              </a:rPr>
              <a:t>В ОСНОВНОЙ КАПИТАЛ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1">
            <a:extLst>
              <a:ext uri="{FF2B5EF4-FFF2-40B4-BE49-F238E27FC236}">
                <a16:creationId xmlns:a16="http://schemas.microsoft.com/office/drawing/2014/main" id="{F3A5A46F-886A-2B37-54DB-AE2100E9B9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436336"/>
              </p:ext>
            </p:extLst>
          </p:nvPr>
        </p:nvGraphicFramePr>
        <p:xfrm>
          <a:off x="695324" y="1297858"/>
          <a:ext cx="10837865" cy="4286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1793">
                  <a:extLst>
                    <a:ext uri="{9D8B030D-6E8A-4147-A177-3AD203B41FA5}">
                      <a16:colId xmlns:a16="http://schemas.microsoft.com/office/drawing/2014/main" val="1391098362"/>
                    </a:ext>
                  </a:extLst>
                </a:gridCol>
                <a:gridCol w="1045759">
                  <a:extLst>
                    <a:ext uri="{9D8B030D-6E8A-4147-A177-3AD203B41FA5}">
                      <a16:colId xmlns:a16="http://schemas.microsoft.com/office/drawing/2014/main" val="809973490"/>
                    </a:ext>
                  </a:extLst>
                </a:gridCol>
                <a:gridCol w="1045759">
                  <a:extLst>
                    <a:ext uri="{9D8B030D-6E8A-4147-A177-3AD203B41FA5}">
                      <a16:colId xmlns:a16="http://schemas.microsoft.com/office/drawing/2014/main" val="3279001443"/>
                    </a:ext>
                  </a:extLst>
                </a:gridCol>
                <a:gridCol w="1045759">
                  <a:extLst>
                    <a:ext uri="{9D8B030D-6E8A-4147-A177-3AD203B41FA5}">
                      <a16:colId xmlns:a16="http://schemas.microsoft.com/office/drawing/2014/main" val="1160085731"/>
                    </a:ext>
                  </a:extLst>
                </a:gridCol>
                <a:gridCol w="1045759">
                  <a:extLst>
                    <a:ext uri="{9D8B030D-6E8A-4147-A177-3AD203B41FA5}">
                      <a16:colId xmlns:a16="http://schemas.microsoft.com/office/drawing/2014/main" val="955171957"/>
                    </a:ext>
                  </a:extLst>
                </a:gridCol>
                <a:gridCol w="1045759">
                  <a:extLst>
                    <a:ext uri="{9D8B030D-6E8A-4147-A177-3AD203B41FA5}">
                      <a16:colId xmlns:a16="http://schemas.microsoft.com/office/drawing/2014/main" val="2317534508"/>
                    </a:ext>
                  </a:extLst>
                </a:gridCol>
                <a:gridCol w="1045759">
                  <a:extLst>
                    <a:ext uri="{9D8B030D-6E8A-4147-A177-3AD203B41FA5}">
                      <a16:colId xmlns:a16="http://schemas.microsoft.com/office/drawing/2014/main" val="3880917483"/>
                    </a:ext>
                  </a:extLst>
                </a:gridCol>
                <a:gridCol w="1045759">
                  <a:extLst>
                    <a:ext uri="{9D8B030D-6E8A-4147-A177-3AD203B41FA5}">
                      <a16:colId xmlns:a16="http://schemas.microsoft.com/office/drawing/2014/main" val="345214812"/>
                    </a:ext>
                  </a:extLst>
                </a:gridCol>
                <a:gridCol w="1045759">
                  <a:extLst>
                    <a:ext uri="{9D8B030D-6E8A-4147-A177-3AD203B41FA5}">
                      <a16:colId xmlns:a16="http://schemas.microsoft.com/office/drawing/2014/main" val="3226009253"/>
                    </a:ext>
                  </a:extLst>
                </a:gridCol>
              </a:tblGrid>
              <a:tr h="1177442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rgbClr val="282A2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2017 год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82A2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72000" marR="72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rgbClr val="282A2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2018 год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82A2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72000" marR="72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rgbClr val="282A2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2019 год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82A2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72000" marR="72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-1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2020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72000" marR="72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rgbClr val="282A2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2021 год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82A2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72000" marR="72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rgbClr val="282A2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2022 год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82A2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72000" marR="72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rgbClr val="282A2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2023 год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82A2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72000" marR="72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-1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2024 год*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72000" marR="72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857036"/>
                  </a:ext>
                </a:extLst>
              </a:tr>
              <a:tr h="1770500">
                <a:tc>
                  <a:txBody>
                    <a:bodyPr/>
                    <a:lstStyle/>
                    <a:p>
                      <a:pPr marL="127000" algn="l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ru-RU" sz="1200" b="1" dirty="0">
                          <a:solidFill>
                            <a:srgbClr val="363194"/>
                          </a:solidFill>
                        </a:rPr>
                        <a:t>Объем инвестиций </a:t>
                      </a:r>
                    </a:p>
                    <a:p>
                      <a:pPr marL="127000" algn="l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(по полному кругу хозяйствующих субъектов, </a:t>
                      </a:r>
                    </a:p>
                    <a:p>
                      <a:pPr marL="127000" algn="l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за счет всех источников финансирования),</a:t>
                      </a:r>
                    </a:p>
                    <a:p>
                      <a:pPr marL="127000" algn="l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ru-RU" sz="1200" b="1" dirty="0">
                          <a:solidFill>
                            <a:srgbClr val="282A2E"/>
                          </a:solidFill>
                        </a:rPr>
                        <a:t>млн. рублей</a:t>
                      </a:r>
                    </a:p>
                  </a:txBody>
                  <a:tcPr marL="72000" marR="72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en-US" sz="120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142 692,8</a:t>
                      </a:r>
                      <a:endParaRPr lang="ru-RU" sz="1200" kern="1200" spc="-25" baseline="0" dirty="0">
                        <a:solidFill>
                          <a:srgbClr val="282A2E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ru-RU" sz="120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134 551,3</a:t>
                      </a: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en-US" sz="120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167 093,0</a:t>
                      </a:r>
                      <a:endParaRPr lang="ru-RU" sz="1200" kern="1200" spc="-25" baseline="0" dirty="0">
                        <a:solidFill>
                          <a:srgbClr val="282A2E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en-US" sz="120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169 508,1</a:t>
                      </a:r>
                      <a:endParaRPr lang="ru-RU" sz="1200" kern="1200" spc="-25" baseline="0" dirty="0">
                        <a:solidFill>
                          <a:srgbClr val="282A2E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en-US" sz="120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168 772,4</a:t>
                      </a:r>
                      <a:endParaRPr lang="ru-RU" sz="1200" kern="1200" spc="-25" baseline="0" dirty="0">
                        <a:solidFill>
                          <a:srgbClr val="282A2E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en-US" sz="120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196 747,6</a:t>
                      </a:r>
                      <a:endParaRPr lang="ru-RU" sz="1200" kern="1200" spc="-25" baseline="0" dirty="0">
                        <a:solidFill>
                          <a:srgbClr val="282A2E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en-US" sz="120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212 188,9</a:t>
                      </a:r>
                      <a:endParaRPr lang="ru-RU" sz="1200" kern="1200" spc="-25" baseline="0" dirty="0">
                        <a:solidFill>
                          <a:srgbClr val="282A2E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236 308,2</a:t>
                      </a:r>
                      <a:endParaRPr lang="ru-RU" sz="1200" kern="1200" spc="-25" baseline="0" dirty="0">
                        <a:solidFill>
                          <a:srgbClr val="282A2E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681453"/>
                  </a:ext>
                </a:extLst>
              </a:tr>
              <a:tr h="1338923">
                <a:tc>
                  <a:txBody>
                    <a:bodyPr/>
                    <a:lstStyle/>
                    <a:p>
                      <a:pPr marL="88900" indent="0" algn="l"/>
                      <a:r>
                        <a:rPr lang="ru-RU" sz="1200" b="1" dirty="0">
                          <a:solidFill>
                            <a:srgbClr val="363194"/>
                          </a:solidFill>
                        </a:rPr>
                        <a:t>К соответствующему периоду</a:t>
                      </a:r>
                      <a:br>
                        <a:rPr lang="ru-RU" sz="1200" b="1" dirty="0">
                          <a:solidFill>
                            <a:srgbClr val="363194"/>
                          </a:solidFill>
                        </a:rPr>
                      </a:br>
                      <a:r>
                        <a:rPr lang="ru-RU" sz="1200" b="1" dirty="0">
                          <a:solidFill>
                            <a:srgbClr val="363194"/>
                          </a:solidFill>
                        </a:rPr>
                        <a:t>предыдущего года</a:t>
                      </a:r>
                      <a:br>
                        <a:rPr lang="ru-RU" sz="1200" dirty="0">
                          <a:solidFill>
                            <a:srgbClr val="595959"/>
                          </a:solidFill>
                        </a:rPr>
                      </a:br>
                      <a:r>
                        <a:rPr lang="ru-RU" sz="1200" dirty="0">
                          <a:solidFill>
                            <a:srgbClr val="595959"/>
                          </a:solidFill>
                        </a:rPr>
                        <a:t>(в сопоставимых ценах),  </a:t>
                      </a:r>
                      <a:r>
                        <a:rPr lang="ru-RU" sz="1200" b="1" dirty="0">
                          <a:solidFill>
                            <a:srgbClr val="282A2E"/>
                          </a:solidFill>
                        </a:rPr>
                        <a:t>%</a:t>
                      </a:r>
                      <a:r>
                        <a:rPr lang="ru-RU" sz="1200" dirty="0">
                          <a:solidFill>
                            <a:srgbClr val="282A2E"/>
                          </a:solidFill>
                        </a:rPr>
                        <a:t> </a:t>
                      </a:r>
                    </a:p>
                  </a:txBody>
                  <a:tcPr marL="72000" marR="72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en-US" sz="120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93,9</a:t>
                      </a:r>
                      <a:r>
                        <a:rPr lang="ru-RU" sz="120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ru-RU" sz="120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90,1 </a:t>
                      </a: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en-US" sz="120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116,5</a:t>
                      </a:r>
                      <a:r>
                        <a:rPr lang="ru-RU" sz="120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en-US" sz="120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96,3</a:t>
                      </a:r>
                      <a:r>
                        <a:rPr lang="ru-RU" sz="120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en-US" sz="120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93,5 </a:t>
                      </a:r>
                      <a:endParaRPr lang="ru-RU" sz="1200" kern="1200" spc="-25" baseline="0" dirty="0">
                        <a:solidFill>
                          <a:srgbClr val="282A2E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en-US" sz="120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100,6</a:t>
                      </a:r>
                      <a:endParaRPr lang="ru-RU" sz="1200" kern="1200" spc="-25" baseline="0" dirty="0">
                        <a:solidFill>
                          <a:srgbClr val="282A2E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en-US" sz="120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99,0</a:t>
                      </a:r>
                      <a:endParaRPr lang="ru-RU" sz="1200" kern="1200" spc="-25" baseline="0" dirty="0">
                        <a:solidFill>
                          <a:srgbClr val="282A2E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103,1</a:t>
                      </a:r>
                      <a:endParaRPr lang="ru-RU" sz="1200" kern="1200" spc="-25" baseline="0" dirty="0">
                        <a:solidFill>
                          <a:srgbClr val="282A2E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8299240"/>
                  </a:ext>
                </a:extLst>
              </a:tr>
            </a:tbl>
          </a:graphicData>
        </a:graphic>
      </p:graphicFrame>
      <p:sp>
        <p:nvSpPr>
          <p:cNvPr id="4" name="TextBox 104">
            <a:extLst>
              <a:ext uri="{FF2B5EF4-FFF2-40B4-BE49-F238E27FC236}">
                <a16:creationId xmlns:a16="http://schemas.microsoft.com/office/drawing/2014/main" id="{BEA05830-FB34-EDB8-4390-75FB6D2C7B30}"/>
              </a:ext>
            </a:extLst>
          </p:cNvPr>
          <p:cNvSpPr/>
          <p:nvPr/>
        </p:nvSpPr>
        <p:spPr>
          <a:xfrm>
            <a:off x="616768" y="5706883"/>
            <a:ext cx="5883120" cy="2450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ts val="1301"/>
              </a:lnSpc>
            </a:pPr>
            <a:r>
              <a:rPr lang="en-US" sz="1000" b="1" strike="noStrike" spc="-1" dirty="0">
                <a:solidFill>
                  <a:srgbClr val="838383"/>
                </a:solidFill>
                <a:latin typeface="Arial"/>
              </a:rPr>
              <a:t>* </a:t>
            </a:r>
            <a:r>
              <a:rPr lang="en-US" sz="1000" b="0" strike="noStrike" spc="-1" dirty="0">
                <a:solidFill>
                  <a:srgbClr val="838383"/>
                </a:solidFill>
                <a:latin typeface="Arial"/>
              </a:rPr>
              <a:t>- </a:t>
            </a:r>
            <a:r>
              <a:rPr lang="ru-RU" sz="1000" b="0" strike="noStrike" spc="-1" dirty="0">
                <a:solidFill>
                  <a:srgbClr val="838383"/>
                </a:solidFill>
                <a:latin typeface="Arial"/>
              </a:rPr>
              <a:t>оперативные данные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1985967-8128-8806-E84B-75C2DC46C40B}"/>
              </a:ext>
            </a:extLst>
          </p:cNvPr>
          <p:cNvSpPr/>
          <p:nvPr/>
        </p:nvSpPr>
        <p:spPr>
          <a:xfrm>
            <a:off x="589160" y="360000"/>
            <a:ext cx="6165601" cy="70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200" b="1" dirty="0">
                <a:solidFill>
                  <a:srgbClr val="363194"/>
                </a:solidFill>
                <a:latin typeface="+mj-lt"/>
                <a:ea typeface="+mj-ea"/>
                <a:cs typeface="Times New Roman" pitchFamily="18" charset="0"/>
              </a:rPr>
              <a:t>ОСНОВНЫЕ ПОКАЗАТЕЛИ ИНВЕСТИЦИЙ В ОСНОВНОЙ КАПИТАЛ</a:t>
            </a:r>
          </a:p>
        </p:txBody>
      </p:sp>
    </p:spTree>
    <p:extLst>
      <p:ext uri="{BB962C8B-B14F-4D97-AF65-F5344CB8AC3E}">
        <p14:creationId xmlns:p14="http://schemas.microsoft.com/office/powerpoint/2010/main" val="3744382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0937206"/>
              </p:ext>
            </p:extLst>
          </p:nvPr>
        </p:nvGraphicFramePr>
        <p:xfrm>
          <a:off x="5558444" y="1761630"/>
          <a:ext cx="4915127" cy="3191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bject 34"/>
          <p:cNvSpPr txBox="1"/>
          <p:nvPr/>
        </p:nvSpPr>
        <p:spPr bwMode="auto">
          <a:xfrm>
            <a:off x="1917666" y="5035832"/>
            <a:ext cx="267696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lang="ru-RU" sz="1000" dirty="0">
                <a:solidFill>
                  <a:srgbClr val="282A2E"/>
                </a:solidFill>
                <a:cs typeface="Arial"/>
              </a:rPr>
              <a:t>Крупные и средние организации</a:t>
            </a:r>
          </a:p>
        </p:txBody>
      </p:sp>
      <p:sp>
        <p:nvSpPr>
          <p:cNvPr id="3" name="object 36"/>
          <p:cNvSpPr txBox="1"/>
          <p:nvPr/>
        </p:nvSpPr>
        <p:spPr bwMode="auto">
          <a:xfrm>
            <a:off x="6745535" y="5042459"/>
            <a:ext cx="372803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lang="ru-RU" sz="1000" dirty="0">
                <a:solidFill>
                  <a:srgbClr val="282A2E"/>
                </a:solidFill>
                <a:cs typeface="Arial"/>
              </a:rPr>
              <a:t>Субъекты малого предпринимательства и объём инвестиций  не наблюдаемый прямыми статистическими методами</a:t>
            </a:r>
          </a:p>
        </p:txBody>
      </p:sp>
      <p:graphicFrame>
        <p:nvGraphicFramePr>
          <p:cNvPr id="56" name="Диаграмма 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643154"/>
              </p:ext>
            </p:extLst>
          </p:nvPr>
        </p:nvGraphicFramePr>
        <p:xfrm>
          <a:off x="701982" y="1683147"/>
          <a:ext cx="4764569" cy="3277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Овал 7"/>
          <p:cNvSpPr/>
          <p:nvPr/>
        </p:nvSpPr>
        <p:spPr bwMode="auto">
          <a:xfrm>
            <a:off x="1581190" y="5046618"/>
            <a:ext cx="175846" cy="1758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 bwMode="auto">
          <a:xfrm>
            <a:off x="6418683" y="5067815"/>
            <a:ext cx="175846" cy="175846"/>
          </a:xfrm>
          <a:prstGeom prst="ellipse">
            <a:avLst/>
          </a:prstGeom>
          <a:solidFill>
            <a:srgbClr val="346F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838383"/>
              </a:solidFill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3FDC2AAE-CE0D-DC9C-FDF5-5DAF4CBE3D45}"/>
              </a:ext>
            </a:extLst>
          </p:cNvPr>
          <p:cNvSpPr txBox="1"/>
          <p:nvPr/>
        </p:nvSpPr>
        <p:spPr>
          <a:xfrm>
            <a:off x="2260513" y="3207711"/>
            <a:ext cx="1573613" cy="45725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2700" algn="ctr" rtl="0">
              <a:spcBef>
                <a:spcPts val="100"/>
              </a:spcBef>
            </a:pPr>
            <a:r>
              <a:rPr lang="ru-RU" sz="2400" b="1" kern="1200" spc="-20" dirty="0">
                <a:solidFill>
                  <a:srgbClr val="363194"/>
                </a:solidFill>
                <a:cs typeface="Arial Black"/>
              </a:rPr>
              <a:t>2017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C2ABB7C3-6F60-7F41-E99A-05F348AA872F}"/>
              </a:ext>
            </a:extLst>
          </p:cNvPr>
          <p:cNvSpPr txBox="1"/>
          <p:nvPr/>
        </p:nvSpPr>
        <p:spPr>
          <a:xfrm>
            <a:off x="7258413" y="3198092"/>
            <a:ext cx="1573613" cy="46688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2700" algn="ctr" rtl="0">
              <a:spcBef>
                <a:spcPts val="100"/>
              </a:spcBef>
            </a:pPr>
            <a:r>
              <a:rPr lang="ru-RU" sz="2400" b="1" kern="1200" spc="-20" dirty="0">
                <a:solidFill>
                  <a:srgbClr val="363194"/>
                </a:solidFill>
                <a:cs typeface="Arial Black"/>
              </a:rPr>
              <a:t>2024*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1E2259C-F426-1CE7-1144-35F1E4CB5464}"/>
              </a:ext>
            </a:extLst>
          </p:cNvPr>
          <p:cNvSpPr/>
          <p:nvPr/>
        </p:nvSpPr>
        <p:spPr>
          <a:xfrm>
            <a:off x="589160" y="360000"/>
            <a:ext cx="6165601" cy="70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200" b="1" dirty="0">
                <a:solidFill>
                  <a:srgbClr val="363194"/>
                </a:solidFill>
                <a:latin typeface="+mj-lt"/>
                <a:ea typeface="+mj-ea"/>
                <a:cs typeface="Times New Roman" pitchFamily="18" charset="0"/>
              </a:rPr>
              <a:t>ОСНОВНЫЕ ПОКАЗАТЕЛИ ИНВЕСТИЦИЙ В ОСНОВНОЙ КАПИТАЛ</a:t>
            </a:r>
          </a:p>
        </p:txBody>
      </p:sp>
      <p:sp>
        <p:nvSpPr>
          <p:cNvPr id="16" name="TextBox 104">
            <a:extLst>
              <a:ext uri="{FF2B5EF4-FFF2-40B4-BE49-F238E27FC236}">
                <a16:creationId xmlns:a16="http://schemas.microsoft.com/office/drawing/2014/main" id="{35CEED31-213D-38E9-B838-A5303DE5A803}"/>
              </a:ext>
            </a:extLst>
          </p:cNvPr>
          <p:cNvSpPr/>
          <p:nvPr/>
        </p:nvSpPr>
        <p:spPr>
          <a:xfrm>
            <a:off x="616768" y="5765878"/>
            <a:ext cx="5883120" cy="2450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ts val="1301"/>
              </a:lnSpc>
            </a:pPr>
            <a:r>
              <a:rPr lang="en-US" sz="1000" b="1" strike="noStrike" spc="-1" dirty="0">
                <a:solidFill>
                  <a:srgbClr val="838383"/>
                </a:solidFill>
                <a:latin typeface="Arial"/>
              </a:rPr>
              <a:t>* </a:t>
            </a:r>
            <a:r>
              <a:rPr lang="en-US" sz="1000" b="0" strike="noStrike" spc="-1" dirty="0">
                <a:solidFill>
                  <a:srgbClr val="838383"/>
                </a:solidFill>
                <a:latin typeface="Arial"/>
              </a:rPr>
              <a:t>- </a:t>
            </a:r>
            <a:r>
              <a:rPr lang="ru-RU" sz="1000" b="0" strike="noStrike" spc="-1" dirty="0">
                <a:solidFill>
                  <a:srgbClr val="838383"/>
                </a:solidFill>
                <a:latin typeface="Arial"/>
              </a:rPr>
              <a:t>оперативные данные</a:t>
            </a:r>
          </a:p>
        </p:txBody>
      </p:sp>
      <p:sp>
        <p:nvSpPr>
          <p:cNvPr id="17" name="Прямоугольник 27">
            <a:extLst>
              <a:ext uri="{FF2B5EF4-FFF2-40B4-BE49-F238E27FC236}">
                <a16:creationId xmlns:a16="http://schemas.microsoft.com/office/drawing/2014/main" id="{7FF16DE9-AEF4-DEF7-ED63-37317E22ACF6}"/>
              </a:ext>
            </a:extLst>
          </p:cNvPr>
          <p:cNvSpPr/>
          <p:nvPr/>
        </p:nvSpPr>
        <p:spPr>
          <a:xfrm>
            <a:off x="1999544" y="1282272"/>
            <a:ext cx="7261200" cy="6500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1001"/>
              </a:spcBef>
            </a:pPr>
            <a:r>
              <a:rPr lang="ru-RU" sz="1600" b="1" spc="-1" dirty="0">
                <a:solidFill>
                  <a:srgbClr val="363194"/>
                </a:solidFill>
                <a:latin typeface="Arial"/>
              </a:rPr>
              <a:t>Структура формирования инвестиций в основной капитал</a:t>
            </a:r>
          </a:p>
          <a:p>
            <a:pPr algn="ctr" defTabSz="914400">
              <a:lnSpc>
                <a:spcPct val="100000"/>
              </a:lnSpc>
              <a:spcBef>
                <a:spcPts val="1001"/>
              </a:spcBef>
            </a:pPr>
            <a:r>
              <a:rPr lang="ru-RU" sz="1200" b="0" strike="noStrike" spc="-1" dirty="0">
                <a:solidFill>
                  <a:srgbClr val="838383"/>
                </a:solidFill>
                <a:latin typeface="Arial"/>
              </a:rPr>
              <a:t>(в % к общему объему инвестиций)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796A2-59AB-67F8-FA02-D4D5E89C6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1">
            <a:extLst>
              <a:ext uri="{FF2B5EF4-FFF2-40B4-BE49-F238E27FC236}">
                <a16:creationId xmlns:a16="http://schemas.microsoft.com/office/drawing/2014/main" id="{2800CAD0-F39F-AEB1-E74A-484C1A6753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481743"/>
              </p:ext>
            </p:extLst>
          </p:nvPr>
        </p:nvGraphicFramePr>
        <p:xfrm>
          <a:off x="695324" y="1765131"/>
          <a:ext cx="10837865" cy="3819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1793">
                  <a:extLst>
                    <a:ext uri="{9D8B030D-6E8A-4147-A177-3AD203B41FA5}">
                      <a16:colId xmlns:a16="http://schemas.microsoft.com/office/drawing/2014/main" val="1391098362"/>
                    </a:ext>
                  </a:extLst>
                </a:gridCol>
                <a:gridCol w="1045759">
                  <a:extLst>
                    <a:ext uri="{9D8B030D-6E8A-4147-A177-3AD203B41FA5}">
                      <a16:colId xmlns:a16="http://schemas.microsoft.com/office/drawing/2014/main" val="809973490"/>
                    </a:ext>
                  </a:extLst>
                </a:gridCol>
                <a:gridCol w="1045759">
                  <a:extLst>
                    <a:ext uri="{9D8B030D-6E8A-4147-A177-3AD203B41FA5}">
                      <a16:colId xmlns:a16="http://schemas.microsoft.com/office/drawing/2014/main" val="3279001443"/>
                    </a:ext>
                  </a:extLst>
                </a:gridCol>
                <a:gridCol w="1045759">
                  <a:extLst>
                    <a:ext uri="{9D8B030D-6E8A-4147-A177-3AD203B41FA5}">
                      <a16:colId xmlns:a16="http://schemas.microsoft.com/office/drawing/2014/main" val="1160085731"/>
                    </a:ext>
                  </a:extLst>
                </a:gridCol>
                <a:gridCol w="1045759">
                  <a:extLst>
                    <a:ext uri="{9D8B030D-6E8A-4147-A177-3AD203B41FA5}">
                      <a16:colId xmlns:a16="http://schemas.microsoft.com/office/drawing/2014/main" val="955171957"/>
                    </a:ext>
                  </a:extLst>
                </a:gridCol>
                <a:gridCol w="1045759">
                  <a:extLst>
                    <a:ext uri="{9D8B030D-6E8A-4147-A177-3AD203B41FA5}">
                      <a16:colId xmlns:a16="http://schemas.microsoft.com/office/drawing/2014/main" val="2317534508"/>
                    </a:ext>
                  </a:extLst>
                </a:gridCol>
                <a:gridCol w="1045759">
                  <a:extLst>
                    <a:ext uri="{9D8B030D-6E8A-4147-A177-3AD203B41FA5}">
                      <a16:colId xmlns:a16="http://schemas.microsoft.com/office/drawing/2014/main" val="3880917483"/>
                    </a:ext>
                  </a:extLst>
                </a:gridCol>
                <a:gridCol w="1045759">
                  <a:extLst>
                    <a:ext uri="{9D8B030D-6E8A-4147-A177-3AD203B41FA5}">
                      <a16:colId xmlns:a16="http://schemas.microsoft.com/office/drawing/2014/main" val="345214812"/>
                    </a:ext>
                  </a:extLst>
                </a:gridCol>
                <a:gridCol w="1045759">
                  <a:extLst>
                    <a:ext uri="{9D8B030D-6E8A-4147-A177-3AD203B41FA5}">
                      <a16:colId xmlns:a16="http://schemas.microsoft.com/office/drawing/2014/main" val="3226009253"/>
                    </a:ext>
                  </a:extLst>
                </a:gridCol>
              </a:tblGrid>
              <a:tr h="330085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rgbClr val="282A2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2017 год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82A2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72000" marR="72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rgbClr val="282A2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2018 год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82A2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72000" marR="72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rgbClr val="282A2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2019 год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82A2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72000" marR="72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-1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2020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72000" marR="72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rgbClr val="282A2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2021 год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82A2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72000" marR="72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rgbClr val="282A2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2022 год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82A2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72000" marR="72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rgbClr val="282A2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2023 год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82A2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72000" marR="72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-1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2024 год*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72000" marR="72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857036"/>
                  </a:ext>
                </a:extLst>
              </a:tr>
              <a:tr h="722044">
                <a:tc>
                  <a:txBody>
                    <a:bodyPr/>
                    <a:lstStyle/>
                    <a:p>
                      <a:pPr marL="88900" indent="0" defTabSz="914400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363194"/>
                          </a:solidFill>
                          <a:latin typeface="Arial"/>
                        </a:rPr>
                        <a:t>Инвестиции в основной капитал</a:t>
                      </a:r>
                      <a:endParaRPr lang="ru-RU" sz="1200" b="0" strike="noStrike" spc="-1" dirty="0">
                        <a:solidFill>
                          <a:srgbClr val="363194"/>
                        </a:solidFill>
                        <a:latin typeface="Arial"/>
                      </a:endParaRPr>
                    </a:p>
                  </a:txBody>
                  <a:tcPr marL="9000" marR="9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ru-RU" sz="120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ru-RU" sz="120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ru-RU" sz="1200" kern="1200" spc="-25" baseline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ru-RU" sz="1200" kern="1200" spc="-25" baseline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ru-RU" sz="1200" kern="1200" spc="-25" baseline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ru-RU" sz="1200" kern="1200" spc="-25" baseline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ru-RU" sz="1200" kern="1200" spc="-25" baseline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ru-RU" sz="1200" kern="1200" spc="-25" baseline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681453"/>
                  </a:ext>
                </a:extLst>
              </a:tr>
              <a:tr h="496345">
                <a:tc>
                  <a:txBody>
                    <a:bodyPr/>
                    <a:lstStyle/>
                    <a:p>
                      <a:pPr marL="0" indent="0" defTabSz="914400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838383"/>
                          </a:solidFill>
                          <a:latin typeface="Arial"/>
                        </a:rPr>
                        <a:t>в том числе по видам основных фондов:</a:t>
                      </a:r>
                      <a:endParaRPr lang="ru-RU" sz="1200" b="0" strike="noStrike" spc="-1" dirty="0">
                        <a:solidFill>
                          <a:srgbClr val="838383"/>
                        </a:solidFill>
                        <a:latin typeface="Arial"/>
                      </a:endParaRPr>
                    </a:p>
                  </a:txBody>
                  <a:tcPr marL="83160" marR="9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ru-RU" sz="1200" kern="1200" spc="-25" baseline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ru-RU" sz="120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ru-RU" sz="120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ru-RU" sz="1200" kern="1200" spc="-25" baseline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ru-RU" sz="1200" kern="1200" spc="-25" baseline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kern="1200" spc="-25" baseline="0">
                        <a:solidFill>
                          <a:srgbClr val="282A2E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kern="1200" spc="-25" baseline="0">
                        <a:solidFill>
                          <a:srgbClr val="282A2E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kern="1200" spc="-25" baseline="0">
                        <a:solidFill>
                          <a:srgbClr val="282A2E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0563190"/>
                  </a:ext>
                </a:extLst>
              </a:tr>
              <a:tr h="496345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363194"/>
                          </a:solidFill>
                          <a:latin typeface="Arial"/>
                        </a:rPr>
                        <a:t>жилые здания и помещения</a:t>
                      </a:r>
                      <a:endParaRPr lang="ru-RU" sz="1200" b="0" strike="noStrike" spc="-1" dirty="0">
                        <a:solidFill>
                          <a:srgbClr val="363194"/>
                        </a:solidFill>
                        <a:latin typeface="Arial"/>
                      </a:endParaRPr>
                    </a:p>
                  </a:txBody>
                  <a:tcPr marL="166680" marR="9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ru-RU" sz="1200" kern="1200" spc="-25" baseline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21,7</a:t>
                      </a: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ru-RU" sz="1200" kern="1200" spc="-25" baseline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23,9</a:t>
                      </a: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ru-RU" sz="120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22,3</a:t>
                      </a: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ru-RU" sz="120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20,1</a:t>
                      </a: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ru-RU" sz="1200" kern="1200" spc="-25" baseline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17,7</a:t>
                      </a: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ru-RU" sz="1200" kern="1200" spc="-25" baseline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16,3</a:t>
                      </a: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ru-RU" sz="1200" kern="1200" spc="-25" baseline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18,1</a:t>
                      </a: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ru-RU" sz="1200" kern="1200" spc="-25" baseline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16,0</a:t>
                      </a: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478565"/>
                  </a:ext>
                </a:extLst>
              </a:tr>
              <a:tr h="652505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363194"/>
                          </a:solidFill>
                          <a:latin typeface="Arial"/>
                        </a:rPr>
                        <a:t>здания (кроме жилых)</a:t>
                      </a: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363194"/>
                          </a:solidFill>
                          <a:latin typeface="Arial"/>
                        </a:rPr>
                        <a:t>и сооружения, расходы </a:t>
                      </a: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363194"/>
                          </a:solidFill>
                          <a:latin typeface="Arial"/>
                        </a:rPr>
                        <a:t>на улучшение земель</a:t>
                      </a:r>
                      <a:endParaRPr lang="ru-RU" sz="1200" b="0" strike="noStrike" spc="-1" dirty="0">
                        <a:solidFill>
                          <a:srgbClr val="363194"/>
                        </a:solidFill>
                        <a:latin typeface="Arial"/>
                      </a:endParaRPr>
                    </a:p>
                  </a:txBody>
                  <a:tcPr marL="166680" marR="9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ru-RU" sz="1200" kern="1200" spc="-25" baseline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38,7</a:t>
                      </a: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ru-RU" sz="1200" kern="1200" spc="-25" baseline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35,7</a:t>
                      </a: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ru-RU" sz="1200" kern="1200" spc="-25" baseline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32,0</a:t>
                      </a: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ru-RU" sz="120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35,2</a:t>
                      </a: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ru-RU" sz="120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29,0</a:t>
                      </a: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ru-RU" sz="120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30,0</a:t>
                      </a: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ru-RU" sz="1200" kern="1200" spc="-25" baseline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33,0</a:t>
                      </a: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ru-RU" sz="1200" kern="1200" spc="-25" baseline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31,3</a:t>
                      </a: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8299240"/>
                  </a:ext>
                </a:extLst>
              </a:tr>
              <a:tr h="652505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363194"/>
                          </a:solidFill>
                          <a:latin typeface="Arial"/>
                        </a:rPr>
                        <a:t>машины и оборудование включая хозяйственный инвентарь и другие объекты</a:t>
                      </a:r>
                      <a:endParaRPr lang="ru-RU" sz="1200" b="0" strike="noStrike" spc="-1" dirty="0">
                        <a:solidFill>
                          <a:srgbClr val="363194"/>
                        </a:solidFill>
                        <a:latin typeface="Arial"/>
                      </a:endParaRPr>
                    </a:p>
                  </a:txBody>
                  <a:tcPr marL="166680" marR="9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ru-RU" sz="1200" kern="1200" spc="-25" baseline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35,5</a:t>
                      </a: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ru-RU" sz="1200" kern="1200" spc="-25" baseline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36,3</a:t>
                      </a: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ru-RU" sz="1200" kern="1200" spc="-25" baseline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41,4</a:t>
                      </a: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ru-RU" sz="1200" kern="1200" spc="-25" baseline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39,9</a:t>
                      </a: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ru-RU" sz="1200" kern="1200" spc="-25" baseline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46,5</a:t>
                      </a: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ru-RU" sz="120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47,4</a:t>
                      </a: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ru-RU" sz="120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40,8</a:t>
                      </a: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ru-RU" sz="120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45,4</a:t>
                      </a: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4484090"/>
                  </a:ext>
                </a:extLst>
              </a:tr>
              <a:tr h="469763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363194"/>
                          </a:solidFill>
                          <a:latin typeface="Arial"/>
                        </a:rPr>
                        <a:t>прочие</a:t>
                      </a:r>
                      <a:endParaRPr lang="ru-RU" sz="1200" b="0" strike="noStrike" spc="-1" dirty="0">
                        <a:solidFill>
                          <a:srgbClr val="363194"/>
                        </a:solidFill>
                        <a:latin typeface="Arial"/>
                      </a:endParaRPr>
                    </a:p>
                  </a:txBody>
                  <a:tcPr marL="166680" marR="9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ru-RU" sz="1200" kern="1200" spc="-25" baseline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4,1</a:t>
                      </a: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ru-RU" sz="1200" kern="1200" spc="-25" baseline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4,1</a:t>
                      </a: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ru-RU" sz="1200" kern="1200" spc="-25" baseline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4,3</a:t>
                      </a: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ru-RU" sz="1200" kern="1200" spc="-25" baseline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4,8</a:t>
                      </a: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ru-RU" sz="1200" kern="1200" spc="-25" baseline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6,8</a:t>
                      </a: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ru-RU" sz="1200" kern="1200" spc="-25" baseline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6,3</a:t>
                      </a: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ru-RU" sz="1200" kern="1200" spc="-25" baseline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8,1</a:t>
                      </a: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ru-RU" sz="1200" kern="1200" spc="-25" baseline="0" dirty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7,3</a:t>
                      </a: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7761327"/>
                  </a:ext>
                </a:extLst>
              </a:tr>
            </a:tbl>
          </a:graphicData>
        </a:graphic>
      </p:graphicFrame>
      <p:sp>
        <p:nvSpPr>
          <p:cNvPr id="4" name="TextBox 104">
            <a:extLst>
              <a:ext uri="{FF2B5EF4-FFF2-40B4-BE49-F238E27FC236}">
                <a16:creationId xmlns:a16="http://schemas.microsoft.com/office/drawing/2014/main" id="{06B4018A-1B9A-2D64-44CE-A40BB59FBD7B}"/>
              </a:ext>
            </a:extLst>
          </p:cNvPr>
          <p:cNvSpPr/>
          <p:nvPr/>
        </p:nvSpPr>
        <p:spPr>
          <a:xfrm>
            <a:off x="616768" y="5706881"/>
            <a:ext cx="5883120" cy="2450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3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1" normalizeH="0" baseline="0" noProof="0" dirty="0">
                <a:ln>
                  <a:noFill/>
                </a:ln>
                <a:solidFill>
                  <a:srgbClr val="8383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 </a:t>
            </a:r>
            <a:r>
              <a:rPr kumimoji="0" lang="en-US" sz="1000" b="0" i="0" u="none" strike="noStrike" kern="1200" cap="none" spc="-1" normalizeH="0" baseline="0" noProof="0" dirty="0">
                <a:ln>
                  <a:noFill/>
                </a:ln>
                <a:solidFill>
                  <a:srgbClr val="8383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</a:t>
            </a:r>
            <a:r>
              <a:rPr kumimoji="0" lang="ru-RU" sz="1000" b="0" i="0" u="none" strike="noStrike" kern="1200" cap="none" spc="-1" normalizeH="0" baseline="0" noProof="0" dirty="0">
                <a:ln>
                  <a:noFill/>
                </a:ln>
                <a:solidFill>
                  <a:srgbClr val="8383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оперативные данные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7F82171-FE5C-8565-3A3F-FB3291BB9ED7}"/>
              </a:ext>
            </a:extLst>
          </p:cNvPr>
          <p:cNvSpPr/>
          <p:nvPr/>
        </p:nvSpPr>
        <p:spPr>
          <a:xfrm>
            <a:off x="589160" y="360000"/>
            <a:ext cx="6165601" cy="70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363194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ОСНОВНЫЕ ПОКАЗАТЕЛИ ИНВЕСТИЦИЙ В ОСНОВНОЙ КАПИТАЛ</a:t>
            </a:r>
          </a:p>
        </p:txBody>
      </p:sp>
      <p:sp>
        <p:nvSpPr>
          <p:cNvPr id="3" name="Прямоугольник 27">
            <a:extLst>
              <a:ext uri="{FF2B5EF4-FFF2-40B4-BE49-F238E27FC236}">
                <a16:creationId xmlns:a16="http://schemas.microsoft.com/office/drawing/2014/main" id="{145ADBE5-5EC3-7817-E7BE-BD408C8D11DB}"/>
              </a:ext>
            </a:extLst>
          </p:cNvPr>
          <p:cNvSpPr/>
          <p:nvPr/>
        </p:nvSpPr>
        <p:spPr bwMode="auto">
          <a:xfrm>
            <a:off x="1999544" y="1115124"/>
            <a:ext cx="7261200" cy="6500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1001"/>
              </a:spcBef>
            </a:pPr>
            <a:r>
              <a:rPr lang="ru-RU" sz="1600" b="1" spc="-1" dirty="0">
                <a:solidFill>
                  <a:srgbClr val="363194"/>
                </a:solidFill>
                <a:latin typeface="Arial"/>
              </a:rPr>
              <a:t>Видовая структура инвестиций в основной капитал </a:t>
            </a:r>
          </a:p>
          <a:p>
            <a:pPr algn="ctr" defTabSz="914400">
              <a:lnSpc>
                <a:spcPct val="100000"/>
              </a:lnSpc>
              <a:spcBef>
                <a:spcPts val="1001"/>
              </a:spcBef>
            </a:pPr>
            <a:r>
              <a:rPr lang="ru-RU" sz="1200" b="0" strike="noStrike" spc="-1" dirty="0">
                <a:solidFill>
                  <a:srgbClr val="838383"/>
                </a:solidFill>
                <a:latin typeface="Arial"/>
              </a:rPr>
              <a:t>(по полному кругу хозяйствующих субъектов), </a:t>
            </a:r>
            <a:r>
              <a:rPr lang="ru-RU" sz="1200" b="1" strike="noStrike" spc="-1" dirty="0">
                <a:solidFill>
                  <a:srgbClr val="363194"/>
                </a:solidFill>
                <a:latin typeface="Arial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975822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DE3AE75-E885-D336-E867-59FE1C3C775C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34">
            <a:extLst>
              <a:ext uri="{FF2B5EF4-FFF2-40B4-BE49-F238E27FC236}">
                <a16:creationId xmlns:a16="http://schemas.microsoft.com/office/drawing/2014/main" id="{D892CB7F-092B-6995-2C09-84045E0707F6}"/>
              </a:ext>
            </a:extLst>
          </p:cNvPr>
          <p:cNvSpPr txBox="1"/>
          <p:nvPr/>
        </p:nvSpPr>
        <p:spPr bwMode="auto">
          <a:xfrm>
            <a:off x="1907834" y="4878518"/>
            <a:ext cx="267696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Собственные средства</a:t>
            </a:r>
          </a:p>
        </p:txBody>
      </p:sp>
      <p:sp>
        <p:nvSpPr>
          <p:cNvPr id="3" name="object 36">
            <a:extLst>
              <a:ext uri="{FF2B5EF4-FFF2-40B4-BE49-F238E27FC236}">
                <a16:creationId xmlns:a16="http://schemas.microsoft.com/office/drawing/2014/main" id="{876BC995-DD72-AE68-4EC0-F781E808B3A4}"/>
              </a:ext>
            </a:extLst>
          </p:cNvPr>
          <p:cNvSpPr txBox="1"/>
          <p:nvPr/>
        </p:nvSpPr>
        <p:spPr bwMode="auto">
          <a:xfrm>
            <a:off x="1898220" y="5199773"/>
            <a:ext cx="3728036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Бюджетные средства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E6B08C07-A969-2E8A-96F2-35006A600299}"/>
              </a:ext>
            </a:extLst>
          </p:cNvPr>
          <p:cNvSpPr/>
          <p:nvPr/>
        </p:nvSpPr>
        <p:spPr bwMode="auto">
          <a:xfrm>
            <a:off x="1571358" y="4889304"/>
            <a:ext cx="175846" cy="1758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844327E1-A35A-2DBA-0DA2-BB28936C81F6}"/>
              </a:ext>
            </a:extLst>
          </p:cNvPr>
          <p:cNvSpPr/>
          <p:nvPr/>
        </p:nvSpPr>
        <p:spPr bwMode="auto">
          <a:xfrm>
            <a:off x="1571368" y="5195633"/>
            <a:ext cx="175846" cy="175846"/>
          </a:xfrm>
          <a:prstGeom prst="ellipse">
            <a:avLst/>
          </a:prstGeom>
          <a:solidFill>
            <a:srgbClr val="346F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83838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D2724DFD-CE1E-8D10-475D-9ED92E6DF1BD}"/>
              </a:ext>
            </a:extLst>
          </p:cNvPr>
          <p:cNvSpPr txBox="1"/>
          <p:nvPr/>
        </p:nvSpPr>
        <p:spPr>
          <a:xfrm>
            <a:off x="2260513" y="3207711"/>
            <a:ext cx="1573613" cy="45725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20" normalizeH="0" baseline="0" noProof="0" dirty="0">
                <a:ln>
                  <a:noFill/>
                </a:ln>
                <a:solidFill>
                  <a:srgbClr val="363194"/>
                </a:solidFill>
                <a:effectLst/>
                <a:uLnTx/>
                <a:uFillTx/>
                <a:latin typeface="Arial"/>
                <a:ea typeface="+mn-ea"/>
                <a:cs typeface="Arial Black"/>
              </a:rPr>
              <a:t>2017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9456A83D-EAD5-338E-2FCB-73F6D10F4692}"/>
              </a:ext>
            </a:extLst>
          </p:cNvPr>
          <p:cNvSpPr txBox="1"/>
          <p:nvPr/>
        </p:nvSpPr>
        <p:spPr>
          <a:xfrm>
            <a:off x="7258413" y="3198092"/>
            <a:ext cx="1573613" cy="46688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20" normalizeH="0" baseline="0" noProof="0" dirty="0">
                <a:ln>
                  <a:noFill/>
                </a:ln>
                <a:solidFill>
                  <a:srgbClr val="363194"/>
                </a:solidFill>
                <a:effectLst/>
                <a:uLnTx/>
                <a:uFillTx/>
                <a:latin typeface="Arial"/>
                <a:ea typeface="+mn-ea"/>
                <a:cs typeface="Arial Black"/>
              </a:rPr>
              <a:t>2024*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4EB4258-02AF-2BBD-7939-8241A2A8544D}"/>
              </a:ext>
            </a:extLst>
          </p:cNvPr>
          <p:cNvSpPr/>
          <p:nvPr/>
        </p:nvSpPr>
        <p:spPr>
          <a:xfrm>
            <a:off x="589160" y="360000"/>
            <a:ext cx="6165601" cy="70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363194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ОСНОВНЫЕ ПОКАЗАТЕЛИ ИНВЕСТИЦИЙ В ОСНОВНОЙ КАПИТАЛ</a:t>
            </a:r>
          </a:p>
        </p:txBody>
      </p:sp>
      <p:sp>
        <p:nvSpPr>
          <p:cNvPr id="16" name="TextBox 104">
            <a:extLst>
              <a:ext uri="{FF2B5EF4-FFF2-40B4-BE49-F238E27FC236}">
                <a16:creationId xmlns:a16="http://schemas.microsoft.com/office/drawing/2014/main" id="{7D4A146F-066C-CE94-4F21-D151034A4C7D}"/>
              </a:ext>
            </a:extLst>
          </p:cNvPr>
          <p:cNvSpPr/>
          <p:nvPr/>
        </p:nvSpPr>
        <p:spPr>
          <a:xfrm>
            <a:off x="616768" y="5765878"/>
            <a:ext cx="5883120" cy="2450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3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1" normalizeH="0" baseline="0" noProof="0" dirty="0">
                <a:ln>
                  <a:noFill/>
                </a:ln>
                <a:solidFill>
                  <a:srgbClr val="8383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 </a:t>
            </a:r>
            <a:r>
              <a:rPr kumimoji="0" lang="en-US" sz="1000" b="0" i="0" u="none" strike="noStrike" kern="1200" cap="none" spc="-1" normalizeH="0" baseline="0" noProof="0" dirty="0">
                <a:ln>
                  <a:noFill/>
                </a:ln>
                <a:solidFill>
                  <a:srgbClr val="8383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</a:t>
            </a:r>
            <a:r>
              <a:rPr kumimoji="0" lang="ru-RU" sz="1000" b="0" i="0" u="none" strike="noStrike" kern="1200" cap="none" spc="-1" normalizeH="0" baseline="0" noProof="0" dirty="0">
                <a:ln>
                  <a:noFill/>
                </a:ln>
                <a:solidFill>
                  <a:srgbClr val="8383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оперативные данные</a:t>
            </a:r>
          </a:p>
        </p:txBody>
      </p:sp>
      <p:sp>
        <p:nvSpPr>
          <p:cNvPr id="17" name="Прямоугольник 27">
            <a:extLst>
              <a:ext uri="{FF2B5EF4-FFF2-40B4-BE49-F238E27FC236}">
                <a16:creationId xmlns:a16="http://schemas.microsoft.com/office/drawing/2014/main" id="{C3842478-F804-83FB-A332-D9E8336035F5}"/>
              </a:ext>
            </a:extLst>
          </p:cNvPr>
          <p:cNvSpPr/>
          <p:nvPr/>
        </p:nvSpPr>
        <p:spPr>
          <a:xfrm>
            <a:off x="1999544" y="1282272"/>
            <a:ext cx="7261200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srgbClr val="3631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Структура инвестиций по источникам финансирования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200" cap="none" spc="-1" normalizeH="0" noProof="0" dirty="0">
                <a:ln>
                  <a:noFill/>
                </a:ln>
                <a:solidFill>
                  <a:srgbClr val="8383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(без субъектов малого предпринимательства и объема инвестиций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200" cap="none" spc="-1" normalizeH="0" noProof="0" dirty="0">
                <a:ln>
                  <a:noFill/>
                </a:ln>
                <a:solidFill>
                  <a:srgbClr val="8383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не наблюдаемых прямыми статистическими методами)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221C2E62-5B9C-51FA-7223-521DCEF0A6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6163927"/>
              </p:ext>
            </p:extLst>
          </p:nvPr>
        </p:nvGraphicFramePr>
        <p:xfrm>
          <a:off x="963504" y="1939428"/>
          <a:ext cx="4274980" cy="3191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object 34">
            <a:extLst>
              <a:ext uri="{FF2B5EF4-FFF2-40B4-BE49-F238E27FC236}">
                <a16:creationId xmlns:a16="http://schemas.microsoft.com/office/drawing/2014/main" id="{36FF41C3-FEC4-79BE-89E5-B2A521A923D1}"/>
              </a:ext>
            </a:extLst>
          </p:cNvPr>
          <p:cNvSpPr txBox="1"/>
          <p:nvPr/>
        </p:nvSpPr>
        <p:spPr>
          <a:xfrm>
            <a:off x="6746575" y="5210253"/>
            <a:ext cx="2085451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000" kern="0" dirty="0">
                <a:solidFill>
                  <a:srgbClr val="282A2E"/>
                </a:solidFill>
                <a:cs typeface="Arial"/>
              </a:rPr>
              <a:t>Средства внебюджетных фондов</a:t>
            </a:r>
          </a:p>
        </p:txBody>
      </p:sp>
      <p:sp>
        <p:nvSpPr>
          <p:cNvPr id="12" name="object 34">
            <a:extLst>
              <a:ext uri="{FF2B5EF4-FFF2-40B4-BE49-F238E27FC236}">
                <a16:creationId xmlns:a16="http://schemas.microsoft.com/office/drawing/2014/main" id="{A737C6A3-4ADB-6A94-B3EE-A92DED64CD0C}"/>
              </a:ext>
            </a:extLst>
          </p:cNvPr>
          <p:cNvSpPr txBox="1"/>
          <p:nvPr/>
        </p:nvSpPr>
        <p:spPr>
          <a:xfrm>
            <a:off x="6720837" y="5547235"/>
            <a:ext cx="1533813" cy="333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000" kern="0" dirty="0">
                <a:solidFill>
                  <a:srgbClr val="282A2E"/>
                </a:solidFill>
                <a:cs typeface="Arial"/>
              </a:rPr>
              <a:t>Прочие источники</a:t>
            </a:r>
          </a:p>
          <a:p>
            <a:pPr marL="12700">
              <a:spcBef>
                <a:spcPts val="100"/>
              </a:spcBef>
            </a:pPr>
            <a:endParaRPr lang="ru-RU" sz="1000" kern="0" dirty="0">
              <a:solidFill>
                <a:srgbClr val="282A2E"/>
              </a:solidFill>
              <a:cs typeface="Arial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F033A461-41C9-4FE1-B098-ABB27E7BCD04}"/>
              </a:ext>
            </a:extLst>
          </p:cNvPr>
          <p:cNvSpPr/>
          <p:nvPr/>
        </p:nvSpPr>
        <p:spPr>
          <a:xfrm>
            <a:off x="6425819" y="5559968"/>
            <a:ext cx="175846" cy="175846"/>
          </a:xfrm>
          <a:prstGeom prst="ellipse">
            <a:avLst/>
          </a:prstGeom>
          <a:solidFill>
            <a:srgbClr val="83838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91C3E835-6D89-E69B-A748-F3C65719AFBD}"/>
              </a:ext>
            </a:extLst>
          </p:cNvPr>
          <p:cNvSpPr/>
          <p:nvPr/>
        </p:nvSpPr>
        <p:spPr>
          <a:xfrm>
            <a:off x="6433338" y="5187649"/>
            <a:ext cx="175846" cy="175846"/>
          </a:xfrm>
          <a:prstGeom prst="ellipse">
            <a:avLst/>
          </a:prstGeom>
          <a:solidFill>
            <a:srgbClr val="BFBFB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object 34">
            <a:extLst>
              <a:ext uri="{FF2B5EF4-FFF2-40B4-BE49-F238E27FC236}">
                <a16:creationId xmlns:a16="http://schemas.microsoft.com/office/drawing/2014/main" id="{94F0EF6A-EFA8-093B-E6CA-46FD2B4A102D}"/>
              </a:ext>
            </a:extLst>
          </p:cNvPr>
          <p:cNvSpPr txBox="1"/>
          <p:nvPr/>
        </p:nvSpPr>
        <p:spPr>
          <a:xfrm>
            <a:off x="1901076" y="5538915"/>
            <a:ext cx="1576311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000" kern="0" dirty="0">
                <a:solidFill>
                  <a:srgbClr val="282A2E"/>
                </a:solidFill>
                <a:cs typeface="Arial"/>
              </a:rPr>
              <a:t>Кредиты банков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7B8355C7-B054-53A0-C99E-628F81304B41}"/>
              </a:ext>
            </a:extLst>
          </p:cNvPr>
          <p:cNvSpPr/>
          <p:nvPr/>
        </p:nvSpPr>
        <p:spPr>
          <a:xfrm>
            <a:off x="1568608" y="5527757"/>
            <a:ext cx="175846" cy="175846"/>
          </a:xfrm>
          <a:prstGeom prst="ellipse">
            <a:avLst/>
          </a:prstGeom>
          <a:solidFill>
            <a:srgbClr val="7DBBF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object 34">
            <a:extLst>
              <a:ext uri="{FF2B5EF4-FFF2-40B4-BE49-F238E27FC236}">
                <a16:creationId xmlns:a16="http://schemas.microsoft.com/office/drawing/2014/main" id="{9A135156-A5C3-CB86-650F-1C80924E2458}"/>
              </a:ext>
            </a:extLst>
          </p:cNvPr>
          <p:cNvSpPr txBox="1"/>
          <p:nvPr/>
        </p:nvSpPr>
        <p:spPr>
          <a:xfrm>
            <a:off x="6744385" y="4893160"/>
            <a:ext cx="2625757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000" kern="0" dirty="0">
                <a:solidFill>
                  <a:srgbClr val="282A2E"/>
                </a:solidFill>
                <a:cs typeface="Arial"/>
              </a:rPr>
              <a:t>Заемные средства других организаций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A8EAD723-537D-4837-7E90-949DCFB59588}"/>
              </a:ext>
            </a:extLst>
          </p:cNvPr>
          <p:cNvSpPr/>
          <p:nvPr/>
        </p:nvSpPr>
        <p:spPr>
          <a:xfrm>
            <a:off x="6433341" y="4892597"/>
            <a:ext cx="175846" cy="175846"/>
          </a:xfrm>
          <a:prstGeom prst="ellipse">
            <a:avLst/>
          </a:prstGeom>
          <a:solidFill>
            <a:srgbClr val="46AA9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5" name="Диаграмма 24">
            <a:extLst>
              <a:ext uri="{FF2B5EF4-FFF2-40B4-BE49-F238E27FC236}">
                <a16:creationId xmlns:a16="http://schemas.microsoft.com/office/drawing/2014/main" id="{261B15C2-2E92-C4EA-83CB-72438102EB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5784480"/>
              </p:ext>
            </p:extLst>
          </p:nvPr>
        </p:nvGraphicFramePr>
        <p:xfrm>
          <a:off x="5894395" y="1954180"/>
          <a:ext cx="4274980" cy="3191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80466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D1914BD1-FC85-3B91-7390-549326F66F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4367367"/>
              </p:ext>
            </p:extLst>
          </p:nvPr>
        </p:nvGraphicFramePr>
        <p:xfrm>
          <a:off x="712765" y="1254662"/>
          <a:ext cx="8008448" cy="4772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9" name="object 29">
            <a:extLst>
              <a:ext uri="{FF2B5EF4-FFF2-40B4-BE49-F238E27FC236}">
                <a16:creationId xmlns:a16="http://schemas.microsoft.com/office/drawing/2014/main" id="{C2FF519F-0965-C0CA-7AA5-3EC205A63C4A}"/>
              </a:ext>
            </a:extLst>
          </p:cNvPr>
          <p:cNvSpPr txBox="1"/>
          <p:nvPr/>
        </p:nvSpPr>
        <p:spPr>
          <a:xfrm>
            <a:off x="9401343" y="3351200"/>
            <a:ext cx="210242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Средства федерального бюджета</a:t>
            </a:r>
          </a:p>
        </p:txBody>
      </p:sp>
      <p:sp>
        <p:nvSpPr>
          <p:cNvPr id="63" name="object 29">
            <a:extLst>
              <a:ext uri="{FF2B5EF4-FFF2-40B4-BE49-F238E27FC236}">
                <a16:creationId xmlns:a16="http://schemas.microsoft.com/office/drawing/2014/main" id="{8D17D430-8594-B76B-365D-6F2E408C6669}"/>
              </a:ext>
            </a:extLst>
          </p:cNvPr>
          <p:cNvSpPr txBox="1"/>
          <p:nvPr/>
        </p:nvSpPr>
        <p:spPr>
          <a:xfrm>
            <a:off x="9284782" y="4024004"/>
            <a:ext cx="2725123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Бюджетные средства</a:t>
            </a:r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8F5744BD-AB93-D835-5807-41014B8E22FD}"/>
              </a:ext>
            </a:extLst>
          </p:cNvPr>
          <p:cNvSpPr/>
          <p:nvPr/>
        </p:nvSpPr>
        <p:spPr>
          <a:xfrm>
            <a:off x="8997602" y="4035766"/>
            <a:ext cx="175846" cy="17584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object 42">
            <a:extLst>
              <a:ext uri="{FF2B5EF4-FFF2-40B4-BE49-F238E27FC236}">
                <a16:creationId xmlns:a16="http://schemas.microsoft.com/office/drawing/2014/main" id="{FCD5C606-0CF4-4959-86DA-2615CCC916C0}"/>
              </a:ext>
            </a:extLst>
          </p:cNvPr>
          <p:cNvSpPr/>
          <p:nvPr/>
        </p:nvSpPr>
        <p:spPr>
          <a:xfrm>
            <a:off x="9036806" y="3425727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300" y="0"/>
                </a:lnTo>
              </a:path>
            </a:pathLst>
          </a:custGeom>
          <a:ln w="2540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282A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F3D3786-6992-4550-A446-E723AF77648C}"/>
              </a:ext>
            </a:extLst>
          </p:cNvPr>
          <p:cNvSpPr/>
          <p:nvPr/>
        </p:nvSpPr>
        <p:spPr>
          <a:xfrm>
            <a:off x="589160" y="360000"/>
            <a:ext cx="6165601" cy="700200"/>
          </a:xfrm>
          <a:prstGeom prst="rect">
            <a:avLst/>
          </a:prstGeom>
          <a:noFill/>
          <a:ln w="0">
            <a:noFill/>
          </a:ln>
          <a:effectLst/>
        </p:spPr>
        <p:txBody>
          <a:bodyPr lIns="90000" tIns="45000" rIns="90000" bIns="45000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363194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ОСНОВНЫЕ ПОКАЗАТЕЛИ ИНВЕСТИЦИЙ В ОСНОВНОЙ КАПИТАЛ</a:t>
            </a:r>
          </a:p>
        </p:txBody>
      </p:sp>
      <p:sp>
        <p:nvSpPr>
          <p:cNvPr id="8" name="Прямоугольник 27">
            <a:extLst>
              <a:ext uri="{FF2B5EF4-FFF2-40B4-BE49-F238E27FC236}">
                <a16:creationId xmlns:a16="http://schemas.microsoft.com/office/drawing/2014/main" id="{C4676DD8-0B84-F45F-8F17-F2E19C61FBC6}"/>
              </a:ext>
            </a:extLst>
          </p:cNvPr>
          <p:cNvSpPr/>
          <p:nvPr/>
        </p:nvSpPr>
        <p:spPr bwMode="auto">
          <a:xfrm>
            <a:off x="711514" y="1213448"/>
            <a:ext cx="8401738" cy="891098"/>
          </a:xfrm>
          <a:prstGeom prst="rect">
            <a:avLst/>
          </a:prstGeom>
          <a:noFill/>
          <a:ln w="0">
            <a:noFill/>
          </a:ln>
          <a:effectLst/>
        </p:spPr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-1" normalizeH="0" baseline="0" noProof="0" dirty="0">
                <a:ln>
                  <a:noFill/>
                </a:ln>
                <a:solidFill>
                  <a:srgbClr val="3631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Доля бюджетных средств и средств из федерального бюджета в инвестициях </a:t>
            </a:r>
            <a:r>
              <a:rPr kumimoji="0" lang="ru-RU" sz="1200" b="0" i="0" u="none" strike="noStrike" kern="200" cap="none" spc="-1" normalizeH="0" baseline="0" noProof="0" dirty="0">
                <a:ln>
                  <a:noFill/>
                </a:ln>
                <a:solidFill>
                  <a:srgbClr val="8383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(без субъектов малого предпринимательства и объема инвестиций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200" cap="none" spc="-1" normalizeH="0" baseline="0" noProof="0" dirty="0">
                <a:ln>
                  <a:noFill/>
                </a:ln>
                <a:solidFill>
                  <a:srgbClr val="8383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не наблюдаемых прямыми статистическими методами)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200" cap="none" spc="-1" normalizeH="0" baseline="0" noProof="0" dirty="0">
                <a:ln>
                  <a:noFill/>
                </a:ln>
                <a:solidFill>
                  <a:srgbClr val="8383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(в % к общему объему инвестиций за год)</a:t>
            </a:r>
          </a:p>
        </p:txBody>
      </p:sp>
    </p:spTree>
    <p:extLst>
      <p:ext uri="{BB962C8B-B14F-4D97-AF65-F5344CB8AC3E}">
        <p14:creationId xmlns:p14="http://schemas.microsoft.com/office/powerpoint/2010/main" val="3451430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C58BF-7DFF-A0B4-2B36-1068D534C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1">
            <a:extLst>
              <a:ext uri="{FF2B5EF4-FFF2-40B4-BE49-F238E27FC236}">
                <a16:creationId xmlns:a16="http://schemas.microsoft.com/office/drawing/2014/main" id="{08ED16FD-602B-9328-5908-F40F66048F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622414"/>
              </p:ext>
            </p:extLst>
          </p:nvPr>
        </p:nvGraphicFramePr>
        <p:xfrm>
          <a:off x="695324" y="1838636"/>
          <a:ext cx="10837864" cy="3791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6007">
                  <a:extLst>
                    <a:ext uri="{9D8B030D-6E8A-4147-A177-3AD203B41FA5}">
                      <a16:colId xmlns:a16="http://schemas.microsoft.com/office/drawing/2014/main" val="1391098362"/>
                    </a:ext>
                  </a:extLst>
                </a:gridCol>
                <a:gridCol w="2020619">
                  <a:extLst>
                    <a:ext uri="{9D8B030D-6E8A-4147-A177-3AD203B41FA5}">
                      <a16:colId xmlns:a16="http://schemas.microsoft.com/office/drawing/2014/main" val="809973490"/>
                    </a:ext>
                  </a:extLst>
                </a:gridCol>
                <a:gridCol w="2020619">
                  <a:extLst>
                    <a:ext uri="{9D8B030D-6E8A-4147-A177-3AD203B41FA5}">
                      <a16:colId xmlns:a16="http://schemas.microsoft.com/office/drawing/2014/main" val="3279001443"/>
                    </a:ext>
                  </a:extLst>
                </a:gridCol>
                <a:gridCol w="2020619">
                  <a:extLst>
                    <a:ext uri="{9D8B030D-6E8A-4147-A177-3AD203B41FA5}">
                      <a16:colId xmlns:a16="http://schemas.microsoft.com/office/drawing/2014/main" val="1160085731"/>
                    </a:ext>
                  </a:extLst>
                </a:gridCol>
              </a:tblGrid>
              <a:tr h="269679">
                <a:tc rowSpan="2"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rgbClr val="282A2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2024 год*</a:t>
                      </a:r>
                    </a:p>
                  </a:txBody>
                  <a:tcPr marL="72000" marR="72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72000" marR="72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72000" marR="72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857036"/>
                  </a:ext>
                </a:extLst>
              </a:tr>
              <a:tr h="629252">
                <a:tc vMerge="1">
                  <a:txBody>
                    <a:bodyPr/>
                    <a:lstStyle/>
                    <a:p>
                      <a:pPr marL="88900" indent="0" defTabSz="914400">
                        <a:lnSpc>
                          <a:spcPct val="100000"/>
                        </a:lnSpc>
                      </a:pPr>
                      <a:endParaRPr lang="ru-RU" sz="1200" b="0" strike="noStrike" spc="-1" dirty="0">
                        <a:solidFill>
                          <a:srgbClr val="363194"/>
                        </a:solidFill>
                        <a:latin typeface="Arial"/>
                      </a:endParaRPr>
                    </a:p>
                  </a:txBody>
                  <a:tcPr marL="9000" marR="9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282A2E"/>
                          </a:solidFill>
                          <a:latin typeface="Arial"/>
                        </a:rPr>
                        <a:t>Млн.</a:t>
                      </a:r>
                      <a:r>
                        <a:rPr lang="ru-RU" sz="1200" b="0" strike="noStrike" spc="-1" dirty="0">
                          <a:solidFill>
                            <a:srgbClr val="282A2E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1" strike="noStrike" spc="-1" dirty="0">
                          <a:solidFill>
                            <a:srgbClr val="282A2E"/>
                          </a:solidFill>
                          <a:latin typeface="Arial"/>
                        </a:rPr>
                        <a:t>рублей</a:t>
                      </a:r>
                      <a:endParaRPr lang="ru-RU" sz="1200" b="0" strike="noStrike" spc="-1" dirty="0">
                        <a:solidFill>
                          <a:srgbClr val="282A2E"/>
                        </a:solidFill>
                        <a:latin typeface="Arial"/>
                      </a:endParaRPr>
                    </a:p>
                  </a:txBody>
                  <a:tcPr marL="9000" marR="9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282A2E"/>
                          </a:solidFill>
                          <a:latin typeface="Arial"/>
                        </a:rPr>
                        <a:t>Индекс физического объема инвестиций в основной капитал, %</a:t>
                      </a:r>
                      <a:endParaRPr lang="ru-RU" sz="1200" b="0" strike="noStrike" spc="-1" dirty="0">
                        <a:solidFill>
                          <a:srgbClr val="282A2E"/>
                        </a:solidFill>
                        <a:latin typeface="Arial"/>
                      </a:endParaRPr>
                    </a:p>
                  </a:txBody>
                  <a:tcPr marL="9000" marR="9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282A2E"/>
                          </a:solidFill>
                          <a:latin typeface="Arial"/>
                        </a:rPr>
                        <a:t>в % к итогу</a:t>
                      </a:r>
                      <a:endParaRPr lang="ru-RU" sz="1200" b="0" strike="noStrike" spc="-1" dirty="0">
                        <a:solidFill>
                          <a:srgbClr val="282A2E"/>
                        </a:solidFill>
                        <a:latin typeface="Arial"/>
                      </a:endParaRPr>
                    </a:p>
                  </a:txBody>
                  <a:tcPr marL="9000" marR="9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931938"/>
                  </a:ext>
                </a:extLst>
              </a:tr>
              <a:tr h="538853">
                <a:tc>
                  <a:txBody>
                    <a:bodyPr/>
                    <a:lstStyle/>
                    <a:p>
                      <a:pPr marL="88900" indent="0" defTabSz="914400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363194"/>
                          </a:solidFill>
                          <a:latin typeface="Arial"/>
                        </a:rPr>
                        <a:t>Инвестиции в основной капитал</a:t>
                      </a:r>
                      <a:endParaRPr lang="ru-RU" sz="1200" b="0" strike="noStrike" spc="-1" dirty="0">
                        <a:solidFill>
                          <a:srgbClr val="363194"/>
                        </a:solidFill>
                        <a:latin typeface="Arial"/>
                      </a:endParaRPr>
                    </a:p>
                  </a:txBody>
                  <a:tcPr marL="9000" marR="9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en-US" sz="1200" b="0" strike="noStrike" spc="-1" dirty="0">
                          <a:solidFill>
                            <a:srgbClr val="282A2E"/>
                          </a:solidFill>
                          <a:latin typeface="Arial"/>
                          <a:ea typeface="Calibri"/>
                        </a:rPr>
                        <a:t>161</a:t>
                      </a:r>
                      <a:r>
                        <a:rPr lang="ru-RU" sz="1200" b="0" strike="noStrike" spc="-1" dirty="0">
                          <a:solidFill>
                            <a:srgbClr val="282A2E"/>
                          </a:solidFill>
                          <a:latin typeface="Arial"/>
                          <a:ea typeface="Calibri"/>
                        </a:rPr>
                        <a:t> </a:t>
                      </a:r>
                      <a:r>
                        <a:rPr lang="en-US" sz="1200" b="0" strike="noStrike" spc="-1" dirty="0">
                          <a:solidFill>
                            <a:srgbClr val="282A2E"/>
                          </a:solidFill>
                          <a:latin typeface="Arial"/>
                          <a:ea typeface="Calibri"/>
                        </a:rPr>
                        <a:t>171,1</a:t>
                      </a:r>
                      <a:endParaRPr lang="ru-RU" sz="1200" b="0" strike="noStrike" spc="-1" dirty="0">
                        <a:solidFill>
                          <a:srgbClr val="282A2E"/>
                        </a:solidFill>
                        <a:latin typeface="Arial"/>
                      </a:endParaRP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en-US" sz="1200" b="0" strike="noStrike" spc="-1">
                          <a:solidFill>
                            <a:srgbClr val="282A2E"/>
                          </a:solidFill>
                          <a:latin typeface="Arial"/>
                          <a:ea typeface="Calibri"/>
                        </a:rPr>
                        <a:t>107,9</a:t>
                      </a:r>
                      <a:endParaRPr lang="ru-RU" sz="1200" b="0" strike="noStrike" spc="-1">
                        <a:solidFill>
                          <a:srgbClr val="282A2E"/>
                        </a:solidFill>
                        <a:latin typeface="Arial"/>
                      </a:endParaRP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en-US" sz="1200" b="0" strike="noStrike" spc="-1">
                          <a:solidFill>
                            <a:srgbClr val="282A2E"/>
                          </a:solidFill>
                          <a:latin typeface="Arial"/>
                          <a:ea typeface="Calibri"/>
                        </a:rPr>
                        <a:t>100,0</a:t>
                      </a:r>
                      <a:endParaRPr lang="ru-RU" sz="1200" b="0" strike="noStrike" spc="-1">
                        <a:solidFill>
                          <a:srgbClr val="282A2E"/>
                        </a:solidFill>
                        <a:latin typeface="Arial"/>
                      </a:endParaRP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681453"/>
                  </a:ext>
                </a:extLst>
              </a:tr>
              <a:tr h="449466">
                <a:tc>
                  <a:txBody>
                    <a:bodyPr/>
                    <a:lstStyle/>
                    <a:p>
                      <a:pPr marL="95400" indent="-95400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kern="1200" spc="-1" dirty="0">
                          <a:solidFill>
                            <a:srgbClr val="838383"/>
                          </a:solidFill>
                          <a:latin typeface="Arial"/>
                          <a:ea typeface="+mn-ea"/>
                          <a:cs typeface="+mn-cs"/>
                        </a:rPr>
                        <a:t>из них по основным видам экономической деятельности:</a:t>
                      </a:r>
                    </a:p>
                  </a:txBody>
                  <a:tcPr marL="83160" marR="9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strike="noStrike" spc="-1">
                        <a:solidFill>
                          <a:srgbClr val="282A2E"/>
                        </a:solidFill>
                        <a:latin typeface="Arial"/>
                        <a:ea typeface="Calibri"/>
                      </a:endParaRP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strike="noStrike" spc="-1">
                        <a:solidFill>
                          <a:srgbClr val="282A2E"/>
                        </a:solidFill>
                        <a:latin typeface="Arial"/>
                        <a:ea typeface="Calibri"/>
                      </a:endParaRP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strike="noStrike" spc="-1">
                        <a:solidFill>
                          <a:srgbClr val="282A2E"/>
                        </a:solidFill>
                        <a:latin typeface="Arial"/>
                        <a:ea typeface="Calibri"/>
                      </a:endParaRP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0563190"/>
                  </a:ext>
                </a:extLst>
              </a:tr>
              <a:tr h="449466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200" b="1" strike="noStrike" kern="1200" spc="-1" dirty="0">
                          <a:solidFill>
                            <a:srgbClr val="363194"/>
                          </a:solidFill>
                          <a:latin typeface="Arial"/>
                          <a:ea typeface="+mn-ea"/>
                          <a:cs typeface="+mn-cs"/>
                        </a:rPr>
                        <a:t>сельское, лесное хозяйство, охота, рыболовство и рыбоводство</a:t>
                      </a:r>
                    </a:p>
                  </a:txBody>
                  <a:tcPr marL="166680" marR="9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en-US" sz="1200" b="0" strike="noStrike" spc="-1" dirty="0">
                          <a:solidFill>
                            <a:srgbClr val="282A2E"/>
                          </a:solidFill>
                          <a:latin typeface="Arial"/>
                          <a:ea typeface="Calibri"/>
                        </a:rPr>
                        <a:t>22</a:t>
                      </a:r>
                      <a:r>
                        <a:rPr lang="ru-RU" sz="1200" b="0" strike="noStrike" spc="-1" dirty="0">
                          <a:solidFill>
                            <a:srgbClr val="282A2E"/>
                          </a:solidFill>
                          <a:latin typeface="Arial"/>
                          <a:ea typeface="Calibri"/>
                        </a:rPr>
                        <a:t> </a:t>
                      </a:r>
                      <a:r>
                        <a:rPr lang="en-US" sz="1200" b="0" strike="noStrike" spc="-1" dirty="0">
                          <a:solidFill>
                            <a:srgbClr val="282A2E"/>
                          </a:solidFill>
                          <a:latin typeface="Arial"/>
                          <a:ea typeface="Calibri"/>
                        </a:rPr>
                        <a:t>482,0</a:t>
                      </a:r>
                      <a:endParaRPr lang="ru-RU" sz="1200" b="0" strike="noStrike" spc="-1" dirty="0">
                        <a:solidFill>
                          <a:srgbClr val="282A2E"/>
                        </a:solidFill>
                        <a:latin typeface="Arial"/>
                      </a:endParaRP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en-US" sz="1200" b="0" strike="noStrike" spc="-1" dirty="0">
                          <a:solidFill>
                            <a:srgbClr val="282A2E"/>
                          </a:solidFill>
                          <a:latin typeface="Arial"/>
                          <a:ea typeface="Calibri"/>
                        </a:rPr>
                        <a:t>114,2</a:t>
                      </a:r>
                      <a:endParaRPr lang="ru-RU" sz="1200" b="0" strike="noStrike" spc="-1" dirty="0">
                        <a:solidFill>
                          <a:srgbClr val="282A2E"/>
                        </a:solidFill>
                        <a:latin typeface="Arial"/>
                      </a:endParaRP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en-US" sz="1200" b="0" strike="noStrike" spc="-1" dirty="0">
                          <a:solidFill>
                            <a:srgbClr val="282A2E"/>
                          </a:solidFill>
                          <a:latin typeface="Arial"/>
                          <a:ea typeface="Calibri"/>
                        </a:rPr>
                        <a:t>13,9</a:t>
                      </a:r>
                      <a:endParaRPr lang="ru-RU" sz="1200" b="0" strike="noStrike" spc="-1" dirty="0">
                        <a:solidFill>
                          <a:srgbClr val="282A2E"/>
                        </a:solidFill>
                        <a:latin typeface="Arial"/>
                      </a:endParaRP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478565"/>
                  </a:ext>
                </a:extLst>
              </a:tr>
              <a:tr h="486957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200" b="1" strike="noStrike" kern="1200" spc="-1" dirty="0">
                          <a:solidFill>
                            <a:srgbClr val="363194"/>
                          </a:solidFill>
                          <a:latin typeface="Arial"/>
                          <a:ea typeface="+mn-ea"/>
                          <a:cs typeface="+mn-cs"/>
                        </a:rPr>
                        <a:t>добыча полезных ископаемых</a:t>
                      </a:r>
                    </a:p>
                  </a:txBody>
                  <a:tcPr marL="166680" marR="9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en-US" sz="1200" b="0" strike="noStrike" spc="-1" dirty="0">
                          <a:solidFill>
                            <a:srgbClr val="282A2E"/>
                          </a:solidFill>
                          <a:latin typeface="Arial"/>
                          <a:ea typeface="Calibri"/>
                        </a:rPr>
                        <a:t>44</a:t>
                      </a:r>
                      <a:r>
                        <a:rPr lang="ru-RU" sz="1200" b="0" strike="noStrike" spc="-1" dirty="0">
                          <a:solidFill>
                            <a:srgbClr val="282A2E"/>
                          </a:solidFill>
                          <a:latin typeface="Arial"/>
                          <a:ea typeface="Calibri"/>
                        </a:rPr>
                        <a:t> </a:t>
                      </a:r>
                      <a:r>
                        <a:rPr lang="en-US" sz="1200" b="0" strike="noStrike" spc="-1" dirty="0">
                          <a:solidFill>
                            <a:srgbClr val="282A2E"/>
                          </a:solidFill>
                          <a:latin typeface="Arial"/>
                          <a:ea typeface="Calibri"/>
                        </a:rPr>
                        <a:t>724,0</a:t>
                      </a:r>
                      <a:endParaRPr lang="ru-RU" sz="1200" b="0" strike="noStrike" spc="-1" dirty="0">
                        <a:solidFill>
                          <a:srgbClr val="282A2E"/>
                        </a:solidFill>
                        <a:latin typeface="Arial"/>
                      </a:endParaRP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en-US" sz="1200" b="0" strike="noStrike" spc="-1">
                          <a:solidFill>
                            <a:srgbClr val="282A2E"/>
                          </a:solidFill>
                          <a:latin typeface="Arial"/>
                          <a:ea typeface="Calibri"/>
                        </a:rPr>
                        <a:t>115,6</a:t>
                      </a:r>
                      <a:endParaRPr lang="ru-RU" sz="1200" b="0" strike="noStrike" spc="-1">
                        <a:solidFill>
                          <a:srgbClr val="282A2E"/>
                        </a:solidFill>
                        <a:latin typeface="Arial"/>
                      </a:endParaRP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en-US" sz="1200" b="0" strike="noStrike" spc="-1" dirty="0">
                          <a:solidFill>
                            <a:srgbClr val="282A2E"/>
                          </a:solidFill>
                          <a:latin typeface="Arial"/>
                          <a:ea typeface="Calibri"/>
                        </a:rPr>
                        <a:t>27,7</a:t>
                      </a:r>
                      <a:endParaRPr lang="ru-RU" sz="1200" b="0" strike="noStrike" spc="-1" dirty="0">
                        <a:solidFill>
                          <a:srgbClr val="282A2E"/>
                        </a:solidFill>
                        <a:latin typeface="Arial"/>
                      </a:endParaRP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8299240"/>
                  </a:ext>
                </a:extLst>
              </a:tr>
              <a:tr h="486957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200" b="1" strike="noStrike" kern="1200" spc="-1" dirty="0">
                          <a:solidFill>
                            <a:srgbClr val="363194"/>
                          </a:solidFill>
                          <a:latin typeface="Arial"/>
                          <a:ea typeface="+mn-ea"/>
                          <a:cs typeface="+mn-cs"/>
                        </a:rPr>
                        <a:t>обрабатывающие производства</a:t>
                      </a:r>
                    </a:p>
                  </a:txBody>
                  <a:tcPr marL="166680" marR="9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en-US" sz="1200" b="0" strike="noStrike" spc="-1" dirty="0">
                          <a:solidFill>
                            <a:srgbClr val="282A2E"/>
                          </a:solidFill>
                          <a:latin typeface="Arial"/>
                          <a:ea typeface="Calibri"/>
                        </a:rPr>
                        <a:t>23</a:t>
                      </a:r>
                      <a:r>
                        <a:rPr lang="ru-RU" sz="1200" b="0" strike="noStrike" spc="-1" dirty="0">
                          <a:solidFill>
                            <a:srgbClr val="282A2E"/>
                          </a:solidFill>
                          <a:latin typeface="Arial"/>
                          <a:ea typeface="Calibri"/>
                        </a:rPr>
                        <a:t> </a:t>
                      </a:r>
                      <a:r>
                        <a:rPr lang="en-US" sz="1200" b="0" strike="noStrike" spc="-1" dirty="0">
                          <a:solidFill>
                            <a:srgbClr val="282A2E"/>
                          </a:solidFill>
                          <a:latin typeface="Arial"/>
                          <a:ea typeface="Calibri"/>
                        </a:rPr>
                        <a:t>673,2</a:t>
                      </a:r>
                      <a:endParaRPr lang="ru-RU" sz="1200" b="0" strike="noStrike" spc="-1" dirty="0">
                        <a:solidFill>
                          <a:srgbClr val="282A2E"/>
                        </a:solidFill>
                        <a:latin typeface="Arial"/>
                      </a:endParaRP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en-US" sz="1200" b="0" strike="noStrike" spc="-1">
                          <a:solidFill>
                            <a:srgbClr val="282A2E"/>
                          </a:solidFill>
                          <a:latin typeface="Arial"/>
                          <a:ea typeface="Calibri"/>
                        </a:rPr>
                        <a:t>82,1</a:t>
                      </a:r>
                      <a:endParaRPr lang="ru-RU" sz="1200" b="0" strike="noStrike" spc="-1">
                        <a:solidFill>
                          <a:srgbClr val="282A2E"/>
                        </a:solidFill>
                        <a:latin typeface="Arial"/>
                      </a:endParaRP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en-US" sz="1200" b="0" strike="noStrike" spc="-1" dirty="0">
                          <a:solidFill>
                            <a:srgbClr val="282A2E"/>
                          </a:solidFill>
                          <a:latin typeface="Arial"/>
                          <a:ea typeface="Calibri"/>
                        </a:rPr>
                        <a:t>14,7</a:t>
                      </a:r>
                      <a:endParaRPr lang="ru-RU" sz="1200" b="0" strike="noStrike" spc="-1" dirty="0">
                        <a:solidFill>
                          <a:srgbClr val="282A2E"/>
                        </a:solidFill>
                        <a:latin typeface="Arial"/>
                      </a:endParaRP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4484090"/>
                  </a:ext>
                </a:extLst>
              </a:tr>
              <a:tr h="449466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200" b="1" strike="noStrike" kern="1200" spc="-1" dirty="0">
                          <a:solidFill>
                            <a:srgbClr val="363194"/>
                          </a:solidFill>
                          <a:latin typeface="Arial"/>
                          <a:ea typeface="+mn-ea"/>
                          <a:cs typeface="+mn-cs"/>
                        </a:rPr>
                        <a:t>обеспечение электрической энергией, газом и паром; кондиционирование воздуха</a:t>
                      </a:r>
                    </a:p>
                  </a:txBody>
                  <a:tcPr marL="166680" marR="9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en-US" sz="1200" b="0" strike="noStrike" spc="-1" dirty="0">
                          <a:solidFill>
                            <a:srgbClr val="282A2E"/>
                          </a:solidFill>
                          <a:latin typeface="Arial"/>
                          <a:ea typeface="Calibri"/>
                        </a:rPr>
                        <a:t>14</a:t>
                      </a:r>
                      <a:r>
                        <a:rPr lang="ru-RU" sz="1200" b="0" strike="noStrike" spc="-1" dirty="0">
                          <a:solidFill>
                            <a:srgbClr val="282A2E"/>
                          </a:solidFill>
                          <a:latin typeface="Arial"/>
                          <a:ea typeface="Calibri"/>
                        </a:rPr>
                        <a:t> </a:t>
                      </a:r>
                      <a:r>
                        <a:rPr lang="en-US" sz="1200" b="0" strike="noStrike" spc="-1" dirty="0">
                          <a:solidFill>
                            <a:srgbClr val="282A2E"/>
                          </a:solidFill>
                          <a:latin typeface="Arial"/>
                          <a:ea typeface="Calibri"/>
                        </a:rPr>
                        <a:t>990,6</a:t>
                      </a:r>
                      <a:endParaRPr lang="ru-RU" sz="1200" b="0" strike="noStrike" spc="-1" dirty="0">
                        <a:solidFill>
                          <a:srgbClr val="282A2E"/>
                        </a:solidFill>
                        <a:latin typeface="Arial"/>
                      </a:endParaRP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en-US" sz="1200" b="0" strike="noStrike" spc="-1">
                          <a:solidFill>
                            <a:srgbClr val="282A2E"/>
                          </a:solidFill>
                          <a:latin typeface="Arial"/>
                          <a:ea typeface="Calibri"/>
                        </a:rPr>
                        <a:t>118,1</a:t>
                      </a:r>
                      <a:endParaRPr lang="ru-RU" sz="1200" b="0" strike="noStrike" spc="-1">
                        <a:solidFill>
                          <a:srgbClr val="282A2E"/>
                        </a:solidFill>
                        <a:latin typeface="Arial"/>
                      </a:endParaRP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en-US" sz="1200" b="0" strike="noStrike" spc="-1" dirty="0">
                          <a:solidFill>
                            <a:srgbClr val="282A2E"/>
                          </a:solidFill>
                          <a:latin typeface="Arial"/>
                          <a:ea typeface="Calibri"/>
                        </a:rPr>
                        <a:t>9,3</a:t>
                      </a:r>
                      <a:endParaRPr lang="ru-RU" sz="1200" b="0" strike="noStrike" spc="-1" dirty="0">
                        <a:solidFill>
                          <a:srgbClr val="282A2E"/>
                        </a:solidFill>
                        <a:latin typeface="Arial"/>
                      </a:endParaRP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7761327"/>
                  </a:ext>
                </a:extLst>
              </a:tr>
            </a:tbl>
          </a:graphicData>
        </a:graphic>
      </p:graphicFrame>
      <p:sp>
        <p:nvSpPr>
          <p:cNvPr id="4" name="TextBox 104">
            <a:extLst>
              <a:ext uri="{FF2B5EF4-FFF2-40B4-BE49-F238E27FC236}">
                <a16:creationId xmlns:a16="http://schemas.microsoft.com/office/drawing/2014/main" id="{E733FE7C-5B3D-9623-02B9-C1B74CBFCE4A}"/>
              </a:ext>
            </a:extLst>
          </p:cNvPr>
          <p:cNvSpPr/>
          <p:nvPr/>
        </p:nvSpPr>
        <p:spPr>
          <a:xfrm>
            <a:off x="616768" y="5706881"/>
            <a:ext cx="5883120" cy="2450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3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1" normalizeH="0" baseline="0" noProof="0" dirty="0">
                <a:ln>
                  <a:noFill/>
                </a:ln>
                <a:solidFill>
                  <a:srgbClr val="8383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 </a:t>
            </a:r>
            <a:r>
              <a:rPr kumimoji="0" lang="en-US" sz="1000" b="0" i="0" u="none" strike="noStrike" kern="1200" cap="none" spc="-1" normalizeH="0" baseline="0" noProof="0" dirty="0">
                <a:ln>
                  <a:noFill/>
                </a:ln>
                <a:solidFill>
                  <a:srgbClr val="8383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</a:t>
            </a:r>
            <a:r>
              <a:rPr kumimoji="0" lang="ru-RU" sz="1000" b="0" i="0" u="none" strike="noStrike" kern="1200" cap="none" spc="-1" normalizeH="0" baseline="0" noProof="0" dirty="0">
                <a:ln>
                  <a:noFill/>
                </a:ln>
                <a:solidFill>
                  <a:srgbClr val="8383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оперативные данные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748CE0A-BC77-A57B-5AA5-4C2A80943980}"/>
              </a:ext>
            </a:extLst>
          </p:cNvPr>
          <p:cNvSpPr/>
          <p:nvPr/>
        </p:nvSpPr>
        <p:spPr>
          <a:xfrm>
            <a:off x="589160" y="360000"/>
            <a:ext cx="6165601" cy="70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363194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ОСНОВНЫЕ ПОКАЗАТЕЛИ ИНВЕСТИЦИЙ В ОСНОВНОЙ КАПИТАЛ</a:t>
            </a:r>
          </a:p>
        </p:txBody>
      </p:sp>
      <p:sp>
        <p:nvSpPr>
          <p:cNvPr id="3" name="Прямоугольник 27">
            <a:extLst>
              <a:ext uri="{FF2B5EF4-FFF2-40B4-BE49-F238E27FC236}">
                <a16:creationId xmlns:a16="http://schemas.microsoft.com/office/drawing/2014/main" id="{9244313A-D7EE-F836-98BF-9E3B24688555}"/>
              </a:ext>
            </a:extLst>
          </p:cNvPr>
          <p:cNvSpPr/>
          <p:nvPr/>
        </p:nvSpPr>
        <p:spPr bwMode="auto">
          <a:xfrm>
            <a:off x="1999544" y="1115124"/>
            <a:ext cx="7261200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600" b="1" kern="100" spc="-1" dirty="0">
                <a:solidFill>
                  <a:srgbClr val="363194"/>
                </a:solidFill>
                <a:latin typeface="Arial"/>
              </a:rPr>
              <a:t>Структура инвестиций по видам экономической деятельности</a:t>
            </a:r>
          </a:p>
          <a:p>
            <a:pPr algn="ctr" defTabSz="914400">
              <a:lnSpc>
                <a:spcPct val="100000"/>
              </a:lnSpc>
            </a:pPr>
            <a:r>
              <a:rPr lang="ru-RU" sz="1200" b="0" strike="noStrike" kern="100" spc="-1" dirty="0">
                <a:solidFill>
                  <a:srgbClr val="838383"/>
                </a:solidFill>
                <a:latin typeface="Arial"/>
              </a:rPr>
              <a:t>(без субъектов малого предпринимательства и объема инвестиций</a:t>
            </a:r>
          </a:p>
          <a:p>
            <a:pPr algn="ctr" defTabSz="914400">
              <a:lnSpc>
                <a:spcPct val="100000"/>
              </a:lnSpc>
            </a:pPr>
            <a:r>
              <a:rPr lang="ru-RU" sz="1200" b="0" strike="noStrike" kern="100" spc="-1" dirty="0">
                <a:solidFill>
                  <a:srgbClr val="838383"/>
                </a:solidFill>
                <a:latin typeface="Arial"/>
              </a:rPr>
              <a:t>не наблюдаемых прямыми статистическими методами) </a:t>
            </a:r>
          </a:p>
        </p:txBody>
      </p:sp>
    </p:spTree>
    <p:extLst>
      <p:ext uri="{BB962C8B-B14F-4D97-AF65-F5344CB8AC3E}">
        <p14:creationId xmlns:p14="http://schemas.microsoft.com/office/powerpoint/2010/main" val="2719607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22" name="Диаграмма 3"/>
          <p:cNvGraphicFramePr/>
          <p:nvPr>
            <p:extLst>
              <p:ext uri="{D42A27DB-BD31-4B8C-83A1-F6EECF244321}">
                <p14:modId xmlns:p14="http://schemas.microsoft.com/office/powerpoint/2010/main" val="3997330292"/>
              </p:ext>
            </p:extLst>
          </p:nvPr>
        </p:nvGraphicFramePr>
        <p:xfrm>
          <a:off x="400360" y="1707176"/>
          <a:ext cx="11083668" cy="4437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24" name="Прямоугольник 61"/>
          <p:cNvSpPr/>
          <p:nvPr/>
        </p:nvSpPr>
        <p:spPr>
          <a:xfrm>
            <a:off x="8639945" y="3393997"/>
            <a:ext cx="1030320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4800" b="1" strike="noStrike" spc="-32" dirty="0">
                <a:solidFill>
                  <a:srgbClr val="46AA98"/>
                </a:solidFill>
                <a:latin typeface="Arial"/>
                <a:ea typeface="Tahoma"/>
              </a:rPr>
              <a:t>11</a:t>
            </a:r>
            <a:endParaRPr lang="ru-RU" sz="4800" b="0" strike="noStrike" spc="-1" dirty="0">
              <a:solidFill>
                <a:srgbClr val="46AA98"/>
              </a:solidFill>
              <a:latin typeface="Arial"/>
            </a:endParaRPr>
          </a:p>
        </p:txBody>
      </p:sp>
      <p:sp>
        <p:nvSpPr>
          <p:cNvPr id="2025" name="Прямоугольник 62"/>
          <p:cNvSpPr/>
          <p:nvPr/>
        </p:nvSpPr>
        <p:spPr>
          <a:xfrm>
            <a:off x="9427985" y="3809437"/>
            <a:ext cx="2262600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100" b="1" strike="noStrike" spc="-32" dirty="0">
                <a:solidFill>
                  <a:srgbClr val="46AA98"/>
                </a:solidFill>
                <a:latin typeface="Arial"/>
                <a:ea typeface="Tahoma"/>
              </a:rPr>
              <a:t>муниципальных образований</a:t>
            </a:r>
            <a:endParaRPr lang="ru-RU" sz="1100" b="0" strike="noStrike" spc="-1" dirty="0">
              <a:solidFill>
                <a:srgbClr val="46AA98"/>
              </a:solidFill>
              <a:latin typeface="Arial"/>
            </a:endParaRPr>
          </a:p>
        </p:txBody>
      </p:sp>
      <p:sp>
        <p:nvSpPr>
          <p:cNvPr id="2026" name="Прямоугольник 63"/>
          <p:cNvSpPr/>
          <p:nvPr/>
        </p:nvSpPr>
        <p:spPr>
          <a:xfrm>
            <a:off x="8689713" y="4067557"/>
            <a:ext cx="2204640" cy="429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100" b="0" strike="noStrike" spc="-32" dirty="0">
                <a:solidFill>
                  <a:srgbClr val="838383"/>
                </a:solidFill>
                <a:latin typeface="Arial"/>
                <a:ea typeface="Tahoma"/>
              </a:rPr>
              <a:t>значение показателя </a:t>
            </a:r>
            <a:r>
              <a:rPr lang="ru-RU" sz="1100" b="1" strike="noStrike" spc="-32" dirty="0">
                <a:solidFill>
                  <a:srgbClr val="46AA98"/>
                </a:solidFill>
                <a:latin typeface="Arial"/>
                <a:ea typeface="Tahoma"/>
              </a:rPr>
              <a:t>больше</a:t>
            </a:r>
            <a:r>
              <a:rPr lang="ru-RU" sz="1100" b="1" strike="noStrike" spc="-32" dirty="0">
                <a:solidFill>
                  <a:srgbClr val="838383"/>
                </a:solidFill>
                <a:latin typeface="Arial"/>
                <a:ea typeface="Tahoma"/>
              </a:rPr>
              <a:t>,</a:t>
            </a:r>
            <a:r>
              <a:rPr lang="ru-RU" sz="1100" b="0" strike="noStrike" spc="-32" dirty="0">
                <a:solidFill>
                  <a:srgbClr val="838383"/>
                </a:solidFill>
                <a:latin typeface="Arial"/>
                <a:ea typeface="Tahoma"/>
              </a:rPr>
              <a:t> чем по Белгородской области</a:t>
            </a:r>
            <a:endParaRPr lang="ru-RU" sz="1100" b="0" strike="noStrike" spc="-1" dirty="0">
              <a:solidFill>
                <a:srgbClr val="838383"/>
              </a:solidFill>
              <a:latin typeface="Arial"/>
            </a:endParaRPr>
          </a:p>
        </p:txBody>
      </p:sp>
      <p:sp>
        <p:nvSpPr>
          <p:cNvPr id="2027" name="Прямоугольник 64"/>
          <p:cNvSpPr/>
          <p:nvPr/>
        </p:nvSpPr>
        <p:spPr>
          <a:xfrm>
            <a:off x="8672011" y="4549756"/>
            <a:ext cx="1037880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4800" b="1" strike="noStrike" spc="-32" dirty="0">
                <a:solidFill>
                  <a:srgbClr val="E36846"/>
                </a:solidFill>
                <a:latin typeface="Arial"/>
                <a:ea typeface="Tahoma"/>
              </a:rPr>
              <a:t>11</a:t>
            </a:r>
            <a:endParaRPr lang="ru-RU" sz="4800" b="0" strike="noStrike" spc="-1" dirty="0">
              <a:solidFill>
                <a:srgbClr val="E36846"/>
              </a:solidFill>
              <a:latin typeface="Arial"/>
            </a:endParaRPr>
          </a:p>
        </p:txBody>
      </p:sp>
      <p:sp>
        <p:nvSpPr>
          <p:cNvPr id="2028" name="Прямоугольник 65"/>
          <p:cNvSpPr/>
          <p:nvPr/>
        </p:nvSpPr>
        <p:spPr>
          <a:xfrm>
            <a:off x="9365371" y="5014156"/>
            <a:ext cx="2299320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100" b="1" strike="noStrike" spc="-32" dirty="0">
                <a:solidFill>
                  <a:srgbClr val="E36846"/>
                </a:solidFill>
                <a:latin typeface="Arial"/>
                <a:ea typeface="Tahoma"/>
              </a:rPr>
              <a:t>муниципальных образований</a:t>
            </a:r>
            <a:endParaRPr lang="ru-RU" sz="1100" b="0" strike="noStrike" spc="-1" dirty="0">
              <a:solidFill>
                <a:srgbClr val="E36846"/>
              </a:solidFill>
              <a:latin typeface="Arial"/>
            </a:endParaRPr>
          </a:p>
        </p:txBody>
      </p:sp>
      <p:sp>
        <p:nvSpPr>
          <p:cNvPr id="2029" name="Прямоугольник 67"/>
          <p:cNvSpPr/>
          <p:nvPr/>
        </p:nvSpPr>
        <p:spPr>
          <a:xfrm>
            <a:off x="8710819" y="5271556"/>
            <a:ext cx="2108520" cy="429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100" b="0" strike="noStrike" spc="-32" dirty="0">
                <a:solidFill>
                  <a:srgbClr val="838383"/>
                </a:solidFill>
                <a:latin typeface="Arial"/>
                <a:ea typeface="Tahoma"/>
              </a:rPr>
              <a:t>значение показателя  </a:t>
            </a:r>
            <a:r>
              <a:rPr lang="ru-RU" sz="1100" b="1" strike="noStrike" spc="-32" dirty="0">
                <a:solidFill>
                  <a:srgbClr val="E36846"/>
                </a:solidFill>
                <a:latin typeface="Arial"/>
                <a:ea typeface="Tahoma"/>
              </a:rPr>
              <a:t>меньше</a:t>
            </a:r>
            <a:r>
              <a:rPr lang="ru-RU" sz="1100" b="1" strike="noStrike" spc="-32" dirty="0">
                <a:solidFill>
                  <a:srgbClr val="838383"/>
                </a:solidFill>
                <a:latin typeface="Arial"/>
                <a:ea typeface="Tahoma"/>
              </a:rPr>
              <a:t>,</a:t>
            </a:r>
            <a:r>
              <a:rPr lang="ru-RU" sz="1100" b="0" strike="noStrike" spc="-32" dirty="0">
                <a:solidFill>
                  <a:srgbClr val="838383"/>
                </a:solidFill>
                <a:latin typeface="Arial"/>
                <a:ea typeface="Tahoma"/>
              </a:rPr>
              <a:t> чем по Белгородской области</a:t>
            </a:r>
            <a:endParaRPr lang="ru-RU" sz="1100" b="0" strike="noStrike" spc="-1" dirty="0">
              <a:solidFill>
                <a:srgbClr val="838383"/>
              </a:solidFill>
              <a:latin typeface="Arial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2FDC394-951C-E592-AB14-9E3930E832CF}"/>
              </a:ext>
            </a:extLst>
          </p:cNvPr>
          <p:cNvSpPr/>
          <p:nvPr/>
        </p:nvSpPr>
        <p:spPr>
          <a:xfrm>
            <a:off x="589160" y="360000"/>
            <a:ext cx="6165601" cy="70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200" b="1" dirty="0">
                <a:solidFill>
                  <a:srgbClr val="363194"/>
                </a:solidFill>
                <a:latin typeface="+mj-lt"/>
                <a:ea typeface="+mj-ea"/>
                <a:cs typeface="Times New Roman" pitchFamily="18" charset="0"/>
              </a:rPr>
              <a:t>ОСНОВНЫЕ ПОКАЗАТЕЛИ ИНВЕСТИЦИЙ В ОСНОВНОЙ КАПИТАЛ</a:t>
            </a:r>
          </a:p>
        </p:txBody>
      </p:sp>
      <p:sp>
        <p:nvSpPr>
          <p:cNvPr id="3" name="Прямоугольник 27">
            <a:extLst>
              <a:ext uri="{FF2B5EF4-FFF2-40B4-BE49-F238E27FC236}">
                <a16:creationId xmlns:a16="http://schemas.microsoft.com/office/drawing/2014/main" id="{90351187-6EA0-1AD1-6EE8-B102F7F09655}"/>
              </a:ext>
            </a:extLst>
          </p:cNvPr>
          <p:cNvSpPr/>
          <p:nvPr/>
        </p:nvSpPr>
        <p:spPr bwMode="auto">
          <a:xfrm>
            <a:off x="1999544" y="1006976"/>
            <a:ext cx="8481856" cy="7679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srgbClr val="3631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Индекс физического объема инвестиций в основной капитал за 2024 год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200" cap="none" spc="-1" normalizeH="0" noProof="0" dirty="0">
                <a:ln>
                  <a:noFill/>
                </a:ln>
                <a:solidFill>
                  <a:srgbClr val="8383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(без субъектов малого предпринимательства и объема инвестиций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200" cap="none" spc="-1" normalizeH="0" noProof="0" dirty="0">
                <a:ln>
                  <a:noFill/>
                </a:ln>
                <a:solidFill>
                  <a:srgbClr val="8383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не наблюдаемых прямыми статистическими методами), </a:t>
            </a:r>
            <a:r>
              <a:rPr kumimoji="0" lang="ru-RU" sz="1600" b="1" i="0" u="none" strike="noStrike" kern="200" cap="none" spc="-1" normalizeH="0" noProof="0" dirty="0">
                <a:ln>
                  <a:noFill/>
                </a:ln>
                <a:solidFill>
                  <a:srgbClr val="3631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Прямоугольник 2029"/>
          <p:cNvSpPr/>
          <p:nvPr/>
        </p:nvSpPr>
        <p:spPr>
          <a:xfrm>
            <a:off x="598992" y="360000"/>
            <a:ext cx="8073058" cy="100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200" b="1" dirty="0">
                <a:solidFill>
                  <a:srgbClr val="363194"/>
                </a:solidFill>
                <a:latin typeface="+mj-lt"/>
                <a:ea typeface="+mj-ea"/>
                <a:cs typeface="Times New Roman" pitchFamily="18" charset="0"/>
              </a:rPr>
              <a:t>ОБЪЕМ  ИНВЕСТИЦИЙ В ОСНОВНОЙ КАПИТАЛ                   В ОЦЕНКЕ ЭФФЕКТИВНОСТИ ДЕЯТЕЛЬНОСТИ ВЫСШИХ ДОЛЖНОСТНЫХ ЛИЦ</a:t>
            </a:r>
          </a:p>
        </p:txBody>
      </p:sp>
      <p:sp>
        <p:nvSpPr>
          <p:cNvPr id="2031" name="TextBox 117"/>
          <p:cNvSpPr/>
          <p:nvPr/>
        </p:nvSpPr>
        <p:spPr>
          <a:xfrm>
            <a:off x="598993" y="1742874"/>
            <a:ext cx="10465968" cy="5371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</a:pPr>
            <a:r>
              <a:rPr lang="ru-RU" sz="1600" b="1" spc="-1" dirty="0">
                <a:solidFill>
                  <a:srgbClr val="363194"/>
                </a:solidFill>
                <a:latin typeface="Arial"/>
              </a:rPr>
              <a:t>Объем инвестиций в основной капитал </a:t>
            </a:r>
            <a:r>
              <a:rPr lang="ru-RU" sz="1300" spc="-41" dirty="0">
                <a:solidFill>
                  <a:srgbClr val="282A2E"/>
                </a:solidFill>
                <a:latin typeface="Arial"/>
              </a:rPr>
              <a:t>формируется по всем хозяйствующим субъектам на основе годовых отчетов крупных и средних организаций, а также экспертных оценок инвестиций субъектов малого предпринимательства.</a:t>
            </a:r>
          </a:p>
        </p:txBody>
      </p:sp>
      <p:sp>
        <p:nvSpPr>
          <p:cNvPr id="2032" name="TextBox 118"/>
          <p:cNvSpPr/>
          <p:nvPr/>
        </p:nvSpPr>
        <p:spPr>
          <a:xfrm>
            <a:off x="598992" y="2616904"/>
            <a:ext cx="10465968" cy="133737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</a:pPr>
            <a:r>
              <a:rPr lang="ru-RU" sz="1600" b="1" spc="-1" dirty="0">
                <a:solidFill>
                  <a:srgbClr val="363194"/>
                </a:solidFill>
                <a:latin typeface="Arial"/>
              </a:rPr>
              <a:t>Объем инвестиций в основной капитал за счет средств федерального бюджета </a:t>
            </a:r>
            <a:r>
              <a:rPr lang="ru-RU" sz="1300" spc="-41" dirty="0">
                <a:solidFill>
                  <a:srgbClr val="282A2E"/>
                </a:solidFill>
                <a:latin typeface="Arial"/>
              </a:rPr>
              <a:t>определяется на основе сведений об источниках финансирования инвестиций в основной капитал по формам федерального статистического наблюдения:</a:t>
            </a:r>
          </a:p>
          <a:p>
            <a:pPr algn="just" defTabSz="914400">
              <a:lnSpc>
                <a:spcPct val="100000"/>
              </a:lnSpc>
            </a:pPr>
            <a:r>
              <a:rPr lang="en-US" sz="1300" spc="-41" dirty="0">
                <a:solidFill>
                  <a:srgbClr val="282A2E"/>
                </a:solidFill>
                <a:latin typeface="Arial"/>
              </a:rPr>
              <a:t>	</a:t>
            </a:r>
            <a:r>
              <a:rPr lang="ru-RU" sz="1300" spc="-41" dirty="0">
                <a:solidFill>
                  <a:srgbClr val="282A2E"/>
                </a:solidFill>
                <a:latin typeface="Arial"/>
              </a:rPr>
              <a:t>№ П-2 «Сведения об инвестициях в нефинансовые активы», </a:t>
            </a:r>
            <a:r>
              <a:rPr lang="en-US" sz="1300" spc="-41" dirty="0">
                <a:solidFill>
                  <a:srgbClr val="282A2E"/>
                </a:solidFill>
                <a:latin typeface="Arial"/>
              </a:rPr>
              <a:t>	</a:t>
            </a:r>
            <a:endParaRPr lang="ru-RU" sz="1300" spc="-41" dirty="0">
              <a:solidFill>
                <a:srgbClr val="282A2E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1300" spc="-41" dirty="0">
                <a:solidFill>
                  <a:srgbClr val="282A2E"/>
                </a:solidFill>
                <a:latin typeface="Arial"/>
              </a:rPr>
              <a:t>	№ П-2 (</a:t>
            </a:r>
            <a:r>
              <a:rPr lang="ru-RU" sz="1300" spc="-41" dirty="0" err="1">
                <a:solidFill>
                  <a:srgbClr val="282A2E"/>
                </a:solidFill>
                <a:latin typeface="Arial"/>
              </a:rPr>
              <a:t>инвест</a:t>
            </a:r>
            <a:r>
              <a:rPr lang="ru-RU" sz="1300" spc="-41" dirty="0">
                <a:solidFill>
                  <a:srgbClr val="282A2E"/>
                </a:solidFill>
                <a:latin typeface="Arial"/>
              </a:rPr>
              <a:t>) «Сведения об инвестиционной деятельности»,</a:t>
            </a:r>
          </a:p>
          <a:p>
            <a:pPr algn="just" defTabSz="914400">
              <a:lnSpc>
                <a:spcPct val="100000"/>
              </a:lnSpc>
            </a:pPr>
            <a:r>
              <a:rPr lang="ru-RU" sz="1300" spc="-41" dirty="0">
                <a:solidFill>
                  <a:srgbClr val="282A2E"/>
                </a:solidFill>
                <a:latin typeface="Arial"/>
              </a:rPr>
              <a:t> </a:t>
            </a:r>
            <a:r>
              <a:rPr lang="en-US" sz="1300" spc="-41" dirty="0">
                <a:solidFill>
                  <a:srgbClr val="282A2E"/>
                </a:solidFill>
                <a:latin typeface="Arial"/>
              </a:rPr>
              <a:t>	</a:t>
            </a:r>
            <a:r>
              <a:rPr lang="ru-RU" sz="1300" spc="-41" dirty="0">
                <a:solidFill>
                  <a:srgbClr val="282A2E"/>
                </a:solidFill>
                <a:latin typeface="Arial"/>
              </a:rPr>
              <a:t>№ ПМ «Сведения об основных показателях деятельности малого предприятия», </a:t>
            </a:r>
          </a:p>
          <a:p>
            <a:pPr algn="just" defTabSz="914400">
              <a:lnSpc>
                <a:spcPct val="100000"/>
              </a:lnSpc>
            </a:pPr>
            <a:r>
              <a:rPr lang="en-US" sz="1300" spc="-41" dirty="0">
                <a:solidFill>
                  <a:srgbClr val="282A2E"/>
                </a:solidFill>
                <a:latin typeface="Arial"/>
              </a:rPr>
              <a:t>	</a:t>
            </a:r>
            <a:r>
              <a:rPr lang="ru-RU" sz="1300" spc="-41" dirty="0">
                <a:solidFill>
                  <a:srgbClr val="282A2E"/>
                </a:solidFill>
                <a:latin typeface="Arial"/>
              </a:rPr>
              <a:t>№ МП (микро) «Сведения об основных показателях деятельности микропредприятия».</a:t>
            </a:r>
          </a:p>
        </p:txBody>
      </p:sp>
      <p:sp>
        <p:nvSpPr>
          <p:cNvPr id="2033" name="Прямоугольник 69"/>
          <p:cNvSpPr/>
          <p:nvPr/>
        </p:nvSpPr>
        <p:spPr>
          <a:xfrm>
            <a:off x="598992" y="4291817"/>
            <a:ext cx="10465968" cy="7372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</a:pPr>
            <a:r>
              <a:rPr lang="ru-RU" sz="1600" b="1" spc="-1" dirty="0">
                <a:solidFill>
                  <a:srgbClr val="363194"/>
                </a:solidFill>
                <a:latin typeface="Arial"/>
              </a:rPr>
              <a:t>Объем инвестиций в основной капитал инфраструктурных монополий (федеральные проекты) </a:t>
            </a:r>
            <a:r>
              <a:rPr lang="ru-RU" sz="1300" spc="-41" dirty="0">
                <a:solidFill>
                  <a:srgbClr val="282A2E"/>
                </a:solidFill>
                <a:latin typeface="Arial"/>
              </a:rPr>
              <a:t>определяется с учетом сведений, представленных высшими исполнительными органами государственной власти субъектов РФ                            в Министерство экономического развития РФ.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B4B4A-4FB2-FD3A-71A5-A68B21B1C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1">
            <a:extLst>
              <a:ext uri="{FF2B5EF4-FFF2-40B4-BE49-F238E27FC236}">
                <a16:creationId xmlns:a16="http://schemas.microsoft.com/office/drawing/2014/main" id="{300CB211-3D82-2AA0-57C6-B0F7502417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001310"/>
              </p:ext>
            </p:extLst>
          </p:nvPr>
        </p:nvGraphicFramePr>
        <p:xfrm>
          <a:off x="695324" y="1612490"/>
          <a:ext cx="10837864" cy="3824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6007">
                  <a:extLst>
                    <a:ext uri="{9D8B030D-6E8A-4147-A177-3AD203B41FA5}">
                      <a16:colId xmlns:a16="http://schemas.microsoft.com/office/drawing/2014/main" val="1391098362"/>
                    </a:ext>
                  </a:extLst>
                </a:gridCol>
                <a:gridCol w="2020619">
                  <a:extLst>
                    <a:ext uri="{9D8B030D-6E8A-4147-A177-3AD203B41FA5}">
                      <a16:colId xmlns:a16="http://schemas.microsoft.com/office/drawing/2014/main" val="809973490"/>
                    </a:ext>
                  </a:extLst>
                </a:gridCol>
                <a:gridCol w="2020619">
                  <a:extLst>
                    <a:ext uri="{9D8B030D-6E8A-4147-A177-3AD203B41FA5}">
                      <a16:colId xmlns:a16="http://schemas.microsoft.com/office/drawing/2014/main" val="3279001443"/>
                    </a:ext>
                  </a:extLst>
                </a:gridCol>
                <a:gridCol w="2020619">
                  <a:extLst>
                    <a:ext uri="{9D8B030D-6E8A-4147-A177-3AD203B41FA5}">
                      <a16:colId xmlns:a16="http://schemas.microsoft.com/office/drawing/2014/main" val="1160085731"/>
                    </a:ext>
                  </a:extLst>
                </a:gridCol>
              </a:tblGrid>
              <a:tr h="1527649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rgbClr val="282A2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2021 год*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82A2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72000" marR="72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rgbClr val="282A2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2022 год*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82A2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72000" marR="72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rgbClr val="282A2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2023 год*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82A2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72000" marR="72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857036"/>
                  </a:ext>
                </a:extLst>
              </a:tr>
              <a:tr h="2297100">
                <a:tc>
                  <a:txBody>
                    <a:bodyPr/>
                    <a:lstStyle/>
                    <a:p>
                      <a:pPr marL="88900" indent="0" algn="l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ru-RU" sz="1600" b="1" dirty="0">
                          <a:solidFill>
                            <a:srgbClr val="363194"/>
                          </a:solidFill>
                        </a:rPr>
                        <a:t>Темп роста (индекс роста) физического объема инвестиций в основной капитал, </a:t>
                      </a:r>
                    </a:p>
                    <a:p>
                      <a:pPr marL="88900" indent="0" algn="l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ru-RU" sz="1600" b="1" dirty="0">
                          <a:solidFill>
                            <a:srgbClr val="363194"/>
                          </a:solidFill>
                        </a:rPr>
                        <a:t>за исключением инвестиций инфраструктурных монополий (федеральные проекты) и бюджетных ассигнований федерального бюджета,</a:t>
                      </a:r>
                      <a:r>
                        <a:rPr lang="ru-RU" sz="1600" b="1" dirty="0">
                          <a:solidFill>
                            <a:srgbClr val="282A2E"/>
                          </a:solidFill>
                        </a:rPr>
                        <a:t>%</a:t>
                      </a:r>
                    </a:p>
                  </a:txBody>
                  <a:tcPr marL="72000" marR="720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ru-RU" sz="1600" b="0" strike="noStrike" spc="-1" dirty="0">
                          <a:solidFill>
                            <a:srgbClr val="282A2E"/>
                          </a:solidFill>
                          <a:latin typeface="Arial"/>
                          <a:ea typeface="Calibri"/>
                        </a:rPr>
                        <a:t>97,4</a:t>
                      </a:r>
                      <a:endParaRPr lang="ru-RU" sz="1600" b="0" strike="noStrike" spc="-1" dirty="0">
                        <a:solidFill>
                          <a:srgbClr val="282A2E"/>
                        </a:solidFill>
                        <a:latin typeface="Arial"/>
                      </a:endParaRP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ru-RU" sz="1600" b="0" strike="noStrike" spc="-1" dirty="0">
                          <a:solidFill>
                            <a:srgbClr val="282A2E"/>
                          </a:solidFill>
                          <a:latin typeface="Arial"/>
                          <a:ea typeface="Calibri"/>
                        </a:rPr>
                        <a:t>97,4</a:t>
                      </a:r>
                      <a:endParaRPr lang="ru-RU" sz="1600" b="0" strike="noStrike" spc="-1" dirty="0">
                        <a:solidFill>
                          <a:srgbClr val="282A2E"/>
                        </a:solidFill>
                        <a:latin typeface="Arial"/>
                      </a:endParaRP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lang="ru-RU" sz="1600" b="0" strike="noStrike" spc="-1" dirty="0">
                          <a:solidFill>
                            <a:srgbClr val="282A2E"/>
                          </a:solidFill>
                          <a:latin typeface="Arial"/>
                          <a:ea typeface="Calibri"/>
                        </a:rPr>
                        <a:t>96,4</a:t>
                      </a:r>
                      <a:endParaRPr lang="ru-RU" sz="1600" b="0" strike="noStrike" spc="-1" dirty="0">
                        <a:solidFill>
                          <a:srgbClr val="282A2E"/>
                        </a:solidFill>
                        <a:latin typeface="Arial"/>
                      </a:endParaRPr>
                    </a:p>
                  </a:txBody>
                  <a:tcPr marL="68400" marR="6840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681453"/>
                  </a:ext>
                </a:extLst>
              </a:tr>
            </a:tbl>
          </a:graphicData>
        </a:graphic>
      </p:graphicFrame>
      <p:sp>
        <p:nvSpPr>
          <p:cNvPr id="4" name="TextBox 104">
            <a:extLst>
              <a:ext uri="{FF2B5EF4-FFF2-40B4-BE49-F238E27FC236}">
                <a16:creationId xmlns:a16="http://schemas.microsoft.com/office/drawing/2014/main" id="{587985D5-6828-DCF3-5CCF-BD4DEFB2BB28}"/>
              </a:ext>
            </a:extLst>
          </p:cNvPr>
          <p:cNvSpPr/>
          <p:nvPr/>
        </p:nvSpPr>
        <p:spPr>
          <a:xfrm>
            <a:off x="616768" y="5706883"/>
            <a:ext cx="5883120" cy="2450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ts val="1301"/>
              </a:lnSpc>
            </a:pPr>
            <a:r>
              <a:rPr lang="en-US" sz="1000" b="1" strike="noStrike" spc="-1" dirty="0">
                <a:solidFill>
                  <a:srgbClr val="838383"/>
                </a:solidFill>
                <a:latin typeface="Arial"/>
              </a:rPr>
              <a:t>* </a:t>
            </a:r>
            <a:r>
              <a:rPr lang="en-US" sz="1000" b="0" strike="noStrike" spc="-1" dirty="0">
                <a:solidFill>
                  <a:srgbClr val="838383"/>
                </a:solidFill>
                <a:latin typeface="Arial"/>
              </a:rPr>
              <a:t>- </a:t>
            </a:r>
            <a:r>
              <a:rPr lang="ru-RU" sz="1000" b="0" strike="noStrike" spc="-1" dirty="0">
                <a:solidFill>
                  <a:srgbClr val="838383"/>
                </a:solidFill>
                <a:latin typeface="Arial"/>
              </a:rPr>
              <a:t>базовый год 2020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E6D8293-534A-0C80-3F65-16FFB2A3399C}"/>
              </a:ext>
            </a:extLst>
          </p:cNvPr>
          <p:cNvSpPr/>
          <p:nvPr/>
        </p:nvSpPr>
        <p:spPr>
          <a:xfrm>
            <a:off x="589160" y="360000"/>
            <a:ext cx="6991511" cy="70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200" b="1" dirty="0">
                <a:solidFill>
                  <a:srgbClr val="363194"/>
                </a:solidFill>
                <a:latin typeface="+mj-lt"/>
                <a:ea typeface="+mj-ea"/>
                <a:cs typeface="Times New Roman" pitchFamily="18" charset="0"/>
              </a:rPr>
              <a:t>ОБЪЕМ  ИНВЕСТИЦИЙ В ОСНОВНОЙ КАПИТАЛ                   В ОЦЕНКЕ ЭФФЕКТИВНОСТИ ДЕЯТЕЛЬНОСТИ ВЫСШИХ ДОЛЖНОСТНЫХ ЛИЦ</a:t>
            </a:r>
          </a:p>
        </p:txBody>
      </p:sp>
    </p:spTree>
    <p:extLst>
      <p:ext uri="{BB962C8B-B14F-4D97-AF65-F5344CB8AC3E}">
        <p14:creationId xmlns:p14="http://schemas.microsoft.com/office/powerpoint/2010/main" val="1982922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4" name="Рисунок 47"/>
          <p:cNvPicPr/>
          <p:nvPr/>
        </p:nvPicPr>
        <p:blipFill>
          <a:blip r:embed="rId2"/>
          <a:stretch/>
        </p:blipFill>
        <p:spPr>
          <a:xfrm>
            <a:off x="715888" y="3459960"/>
            <a:ext cx="1484280" cy="1484280"/>
          </a:xfrm>
          <a:prstGeom prst="rect">
            <a:avLst/>
          </a:prstGeom>
          <a:ln w="0">
            <a:noFill/>
          </a:ln>
        </p:spPr>
      </p:pic>
      <p:sp>
        <p:nvSpPr>
          <p:cNvPr id="1675" name="PlaceHolder 1"/>
          <p:cNvSpPr>
            <a:spLocks noGrp="1"/>
          </p:cNvSpPr>
          <p:nvPr>
            <p:ph type="title"/>
          </p:nvPr>
        </p:nvSpPr>
        <p:spPr>
          <a:xfrm>
            <a:off x="599760" y="397440"/>
            <a:ext cx="9534600" cy="513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2200" b="1" strike="noStrike" spc="-1" dirty="0">
                <a:solidFill>
                  <a:srgbClr val="363194"/>
                </a:solidFill>
                <a:latin typeface="+mn-lt"/>
              </a:rPr>
              <a:t>ПОНЯТИЕ ИНВЕСТИЦИЙ В ОСНОВНОЙ КАПИТАЛ  </a:t>
            </a:r>
            <a:endParaRPr lang="ru-RU" sz="2200" b="0" strike="noStrike" spc="-1" dirty="0">
              <a:solidFill>
                <a:srgbClr val="363194"/>
              </a:solidFill>
              <a:latin typeface="+mn-lt"/>
            </a:endParaRPr>
          </a:p>
        </p:txBody>
      </p:sp>
      <p:pic>
        <p:nvPicPr>
          <p:cNvPr id="1676" name="Рисунок 6"/>
          <p:cNvPicPr/>
          <p:nvPr/>
        </p:nvPicPr>
        <p:blipFill>
          <a:blip r:embed="rId3"/>
          <a:stretch/>
        </p:blipFill>
        <p:spPr>
          <a:xfrm>
            <a:off x="704177" y="1272631"/>
            <a:ext cx="625320" cy="625320"/>
          </a:xfrm>
          <a:prstGeom prst="rect">
            <a:avLst/>
          </a:prstGeom>
          <a:ln w="0">
            <a:noFill/>
          </a:ln>
        </p:spPr>
      </p:pic>
      <p:sp>
        <p:nvSpPr>
          <p:cNvPr id="1677" name="TextBox 3"/>
          <p:cNvSpPr/>
          <p:nvPr/>
        </p:nvSpPr>
        <p:spPr>
          <a:xfrm>
            <a:off x="1564111" y="1291125"/>
            <a:ext cx="2766960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26640" defTabSz="914400">
              <a:lnSpc>
                <a:spcPts val="1599"/>
              </a:lnSpc>
              <a:spcBef>
                <a:spcPts val="1335"/>
              </a:spcBef>
            </a:pPr>
            <a:r>
              <a:rPr lang="ru-RU" sz="1300" b="1" strike="noStrike" spc="-26" dirty="0">
                <a:solidFill>
                  <a:srgbClr val="282A2E"/>
                </a:solidFill>
                <a:latin typeface="Arial"/>
              </a:rPr>
              <a:t>Основной документ, регламентирующий инвестиционную деятельность</a:t>
            </a:r>
            <a:endParaRPr lang="ru-RU" sz="1300" b="0" strike="noStrike" spc="-1" dirty="0">
              <a:solidFill>
                <a:srgbClr val="282A2E"/>
              </a:solidFill>
              <a:latin typeface="Arial"/>
            </a:endParaRPr>
          </a:p>
        </p:txBody>
      </p:sp>
      <p:sp>
        <p:nvSpPr>
          <p:cNvPr id="1678" name="Стрелка: вправо 9"/>
          <p:cNvSpPr/>
          <p:nvPr/>
        </p:nvSpPr>
        <p:spPr>
          <a:xfrm>
            <a:off x="4308120" y="1456455"/>
            <a:ext cx="443160" cy="355680"/>
          </a:xfrm>
          <a:prstGeom prst="rightArrow">
            <a:avLst>
              <a:gd name="adj1" fmla="val 50000"/>
              <a:gd name="adj2" fmla="val 50000"/>
            </a:avLst>
          </a:prstGeom>
          <a:noFill/>
          <a:ln w="28575">
            <a:solidFill>
              <a:srgbClr val="3631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363194"/>
              </a:solidFill>
              <a:latin typeface="Arial"/>
            </a:endParaRPr>
          </a:p>
        </p:txBody>
      </p:sp>
      <p:sp>
        <p:nvSpPr>
          <p:cNvPr id="1679" name="Прямоугольник 24"/>
          <p:cNvSpPr/>
          <p:nvPr/>
        </p:nvSpPr>
        <p:spPr>
          <a:xfrm>
            <a:off x="4219560" y="1181663"/>
            <a:ext cx="7656840" cy="91161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ts val="1599"/>
              </a:lnSpc>
            </a:pPr>
            <a:r>
              <a:rPr lang="ru-RU" sz="1600" b="1" strike="noStrike" spc="-1" dirty="0">
                <a:solidFill>
                  <a:srgbClr val="838383"/>
                </a:solidFill>
                <a:latin typeface="Arial"/>
              </a:rPr>
              <a:t>Федеральный закон</a:t>
            </a:r>
            <a:endParaRPr lang="ru-RU" sz="1600" b="0" strike="noStrike" spc="-1" dirty="0">
              <a:solidFill>
                <a:srgbClr val="838383"/>
              </a:solidFill>
              <a:latin typeface="Arial"/>
            </a:endParaRPr>
          </a:p>
          <a:p>
            <a:pPr algn="ctr" defTabSz="914400">
              <a:lnSpc>
                <a:spcPts val="1599"/>
              </a:lnSpc>
            </a:pPr>
            <a:r>
              <a:rPr lang="ru-RU" sz="1600" b="1" strike="noStrike" spc="-1" dirty="0">
                <a:solidFill>
                  <a:srgbClr val="EB5F60"/>
                </a:solidFill>
                <a:latin typeface="Arial"/>
              </a:rPr>
              <a:t> </a:t>
            </a:r>
            <a:r>
              <a:rPr lang="ru-RU" sz="1600" b="1" strike="noStrike" spc="-1" dirty="0">
                <a:solidFill>
                  <a:srgbClr val="363194"/>
                </a:solidFill>
                <a:latin typeface="Arial"/>
              </a:rPr>
              <a:t>«Об инвестиционной деятельности в Российской Федерации,</a:t>
            </a:r>
            <a:endParaRPr lang="ru-RU" sz="1600" b="0" strike="noStrike" spc="-1" dirty="0">
              <a:solidFill>
                <a:srgbClr val="363194"/>
              </a:solidFill>
              <a:latin typeface="Arial"/>
            </a:endParaRPr>
          </a:p>
          <a:p>
            <a:pPr algn="ctr" defTabSz="914400">
              <a:lnSpc>
                <a:spcPts val="1599"/>
              </a:lnSpc>
            </a:pPr>
            <a:r>
              <a:rPr lang="ru-RU" sz="1600" b="1" strike="noStrike" spc="-1" dirty="0">
                <a:solidFill>
                  <a:srgbClr val="363194"/>
                </a:solidFill>
                <a:latin typeface="Arial"/>
              </a:rPr>
              <a:t> осуществляемой в форме капитальных вложений» </a:t>
            </a:r>
            <a:endParaRPr lang="ru-RU" sz="1600" b="0" strike="noStrike" spc="-1" dirty="0">
              <a:solidFill>
                <a:srgbClr val="363194"/>
              </a:solidFill>
              <a:latin typeface="Arial"/>
            </a:endParaRPr>
          </a:p>
          <a:p>
            <a:pPr algn="ctr" defTabSz="914400">
              <a:lnSpc>
                <a:spcPts val="1599"/>
              </a:lnSpc>
            </a:pPr>
            <a:r>
              <a:rPr lang="ru-RU" sz="1600" b="1" strike="noStrike" spc="-1" dirty="0">
                <a:solidFill>
                  <a:srgbClr val="838383"/>
                </a:solidFill>
                <a:latin typeface="Arial"/>
              </a:rPr>
              <a:t>от 25 февраля 1999 года № 39-ФЗ</a:t>
            </a:r>
            <a:endParaRPr lang="ru-RU" sz="1600" b="0" strike="noStrike" spc="-1" dirty="0">
              <a:solidFill>
                <a:srgbClr val="838383"/>
              </a:solidFill>
              <a:latin typeface="Arial"/>
            </a:endParaRPr>
          </a:p>
        </p:txBody>
      </p:sp>
      <p:sp>
        <p:nvSpPr>
          <p:cNvPr id="1681" name="TextBox 34"/>
          <p:cNvSpPr/>
          <p:nvPr/>
        </p:nvSpPr>
        <p:spPr>
          <a:xfrm>
            <a:off x="2222939" y="2916335"/>
            <a:ext cx="1735920" cy="29093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300" b="1" strike="noStrike" spc="-1" dirty="0">
                <a:solidFill>
                  <a:srgbClr val="363194"/>
                </a:solidFill>
                <a:latin typeface="Arial"/>
              </a:rPr>
              <a:t>Инвестиции</a:t>
            </a:r>
            <a:endParaRPr lang="ru-RU" sz="1300" b="0" strike="noStrike" spc="-1" dirty="0">
              <a:solidFill>
                <a:srgbClr val="363194"/>
              </a:solidFill>
              <a:latin typeface="Arial"/>
            </a:endParaRPr>
          </a:p>
        </p:txBody>
      </p:sp>
      <p:sp>
        <p:nvSpPr>
          <p:cNvPr id="1682" name="TextBox 37"/>
          <p:cNvSpPr/>
          <p:nvPr/>
        </p:nvSpPr>
        <p:spPr>
          <a:xfrm>
            <a:off x="2223296" y="3906402"/>
            <a:ext cx="1942560" cy="4909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r>
              <a:rPr lang="ru-RU" sz="1300" b="1" spc="-1" dirty="0">
                <a:solidFill>
                  <a:srgbClr val="363194"/>
                </a:solidFill>
                <a:latin typeface="Arial"/>
              </a:rPr>
              <a:t>Инвестиционная </a:t>
            </a:r>
            <a:br>
              <a:rPr sz="1300" b="1" spc="-1" dirty="0">
                <a:solidFill>
                  <a:srgbClr val="363194"/>
                </a:solidFill>
                <a:latin typeface="Arial"/>
              </a:rPr>
            </a:br>
            <a:r>
              <a:rPr lang="ru-RU" sz="1300" b="1" spc="-1" dirty="0">
                <a:solidFill>
                  <a:srgbClr val="363194"/>
                </a:solidFill>
                <a:latin typeface="Arial"/>
              </a:rPr>
              <a:t>деятельность</a:t>
            </a:r>
          </a:p>
        </p:txBody>
      </p:sp>
      <p:sp>
        <p:nvSpPr>
          <p:cNvPr id="1683" name="TextBox 38"/>
          <p:cNvSpPr/>
          <p:nvPr/>
        </p:nvSpPr>
        <p:spPr>
          <a:xfrm>
            <a:off x="2223297" y="4794321"/>
            <a:ext cx="2021400" cy="8910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r>
              <a:rPr lang="ru-RU" sz="1300" b="1" spc="-1" dirty="0">
                <a:solidFill>
                  <a:srgbClr val="363194"/>
                </a:solidFill>
                <a:latin typeface="Arial"/>
              </a:rPr>
              <a:t>Инвестиции в основной капитал (капитальные вложения) </a:t>
            </a:r>
          </a:p>
        </p:txBody>
      </p:sp>
      <p:sp>
        <p:nvSpPr>
          <p:cNvPr id="1684" name="TextBox 40"/>
          <p:cNvSpPr/>
          <p:nvPr/>
        </p:nvSpPr>
        <p:spPr>
          <a:xfrm>
            <a:off x="3847753" y="2621855"/>
            <a:ext cx="7547578" cy="915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lnSpc>
                <a:spcPts val="1301"/>
              </a:lnSpc>
            </a:pPr>
            <a:r>
              <a:rPr lang="ru-RU" sz="1100" spc="-1" dirty="0">
                <a:solidFill>
                  <a:srgbClr val="282A2E"/>
                </a:solidFill>
                <a:latin typeface="Arial"/>
              </a:rPr>
              <a:t>Денежные средства, ценные бумаги, иное имущество, в том числе имущественные права, иные права, имеющие денежную оценку, вкладываемые в объекты предпринимательской </a:t>
            </a:r>
            <a:br>
              <a:rPr sz="1100" spc="-1" dirty="0">
                <a:solidFill>
                  <a:srgbClr val="282A2E"/>
                </a:solidFill>
                <a:latin typeface="Arial"/>
              </a:rPr>
            </a:br>
            <a:r>
              <a:rPr lang="ru-RU" sz="1100" spc="-1" dirty="0">
                <a:solidFill>
                  <a:srgbClr val="282A2E"/>
                </a:solidFill>
                <a:latin typeface="Arial"/>
              </a:rPr>
              <a:t>и (или) иной деятельности в целях получения прибыли и (или) достижения иного полезного эффекта. Ориентация на будущие доходы при вложении капитала – существенная черта, отличающая инвестиции                  от текущих затрат на производство товаров и услуг</a:t>
            </a:r>
          </a:p>
        </p:txBody>
      </p:sp>
      <p:sp>
        <p:nvSpPr>
          <p:cNvPr id="1685" name="TextBox 42"/>
          <p:cNvSpPr/>
          <p:nvPr/>
        </p:nvSpPr>
        <p:spPr>
          <a:xfrm>
            <a:off x="3847753" y="3932732"/>
            <a:ext cx="7547578" cy="42430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lnSpc>
                <a:spcPts val="1301"/>
              </a:lnSpc>
            </a:pPr>
            <a:r>
              <a:rPr lang="ru-RU" sz="1100" spc="-1" dirty="0">
                <a:solidFill>
                  <a:srgbClr val="282A2E"/>
                </a:solidFill>
                <a:latin typeface="Arial"/>
              </a:rPr>
              <a:t>Вложения инвестиций и осуществление практических действий в целях получения прибыли и (или) достижения иного полезного эффекта.</a:t>
            </a:r>
          </a:p>
        </p:txBody>
      </p:sp>
      <p:sp>
        <p:nvSpPr>
          <p:cNvPr id="1686" name="TextBox 44"/>
          <p:cNvSpPr/>
          <p:nvPr/>
        </p:nvSpPr>
        <p:spPr>
          <a:xfrm>
            <a:off x="3835873" y="4927680"/>
            <a:ext cx="7559458" cy="59101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 defTabSz="914400">
              <a:lnSpc>
                <a:spcPts val="1301"/>
              </a:lnSpc>
            </a:pPr>
            <a:r>
              <a:rPr lang="ru-RU" sz="1100" b="0" strike="noStrike" spc="-1" dirty="0">
                <a:solidFill>
                  <a:srgbClr val="282A2E"/>
                </a:solidFill>
                <a:latin typeface="Arial"/>
              </a:rPr>
              <a:t>Затраты на новое строительство, реконструкцию(включая расширение и модернизацию) и техническое перевооружение действующих предприятий, приобретение транспортных средств, машин, оборудования, инструмента, инвентаря, проектно-изыскательские работы и другие затраты</a:t>
            </a:r>
          </a:p>
        </p:txBody>
      </p:sp>
      <p:cxnSp>
        <p:nvCxnSpPr>
          <p:cNvPr id="1687" name="Прямая соединительная линия 8"/>
          <p:cNvCxnSpPr>
            <a:cxnSpLocks/>
          </p:cNvCxnSpPr>
          <p:nvPr/>
        </p:nvCxnSpPr>
        <p:spPr>
          <a:xfrm>
            <a:off x="695325" y="2359742"/>
            <a:ext cx="10837863" cy="0"/>
          </a:xfrm>
          <a:prstGeom prst="straightConnector1">
            <a:avLst/>
          </a:prstGeom>
          <a:ln w="0">
            <a:solidFill>
              <a:srgbClr val="334286"/>
            </a:solidFill>
            <a:prstDash val="dash"/>
          </a:ln>
        </p:spPr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F14824B-1283-D780-6B25-21D076FCEB47}"/>
              </a:ext>
            </a:extLst>
          </p:cNvPr>
          <p:cNvSpPr/>
          <p:nvPr/>
        </p:nvSpPr>
        <p:spPr>
          <a:xfrm>
            <a:off x="1366890" y="4001737"/>
            <a:ext cx="187798" cy="3930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80" name="Рисунок 51" descr="Рубль"/>
          <p:cNvPicPr/>
          <p:nvPr/>
        </p:nvPicPr>
        <p:blipFill>
          <a:blip r:embed="rId4"/>
          <a:stretch/>
        </p:blipFill>
        <p:spPr>
          <a:xfrm>
            <a:off x="1250191" y="3987354"/>
            <a:ext cx="432360" cy="432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" name="Прямоугольник 2036"/>
          <p:cNvSpPr/>
          <p:nvPr/>
        </p:nvSpPr>
        <p:spPr>
          <a:xfrm>
            <a:off x="589160" y="360000"/>
            <a:ext cx="8256338" cy="69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200" b="1" dirty="0">
                <a:solidFill>
                  <a:srgbClr val="363194"/>
                </a:solidFill>
                <a:latin typeface="+mj-lt"/>
                <a:ea typeface="+mj-ea"/>
                <a:cs typeface="Times New Roman" pitchFamily="18" charset="0"/>
              </a:rPr>
              <a:t>РЕГЛАМЕНТ ОЦЕНКИ И ПУБЛИКАЦИИ ДАННЫХ</a:t>
            </a:r>
            <a:r>
              <a:rPr lang="en-US" sz="2200" b="1" dirty="0">
                <a:solidFill>
                  <a:srgbClr val="363194"/>
                </a:solidFill>
                <a:latin typeface="+mj-lt"/>
                <a:ea typeface="+mj-ea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rgbClr val="363194"/>
                </a:solidFill>
                <a:latin typeface="+mj-lt"/>
                <a:ea typeface="+mj-ea"/>
                <a:cs typeface="Times New Roman" pitchFamily="18" charset="0"/>
              </a:rPr>
              <a:t>СТАТИСТИЧЕСКОГО НАБЛЮДЕНИЯ ЗА ИНВЕСТИЦИЯМИ В ОСНОВНОЙ КАПИТАЛ</a:t>
            </a:r>
          </a:p>
        </p:txBody>
      </p:sp>
      <p:sp>
        <p:nvSpPr>
          <p:cNvPr id="2038" name="Прямоугольник 70"/>
          <p:cNvSpPr/>
          <p:nvPr/>
        </p:nvSpPr>
        <p:spPr>
          <a:xfrm>
            <a:off x="2500686" y="1580808"/>
            <a:ext cx="6712140" cy="799560"/>
          </a:xfrm>
          <a:prstGeom prst="rect">
            <a:avLst/>
          </a:prstGeom>
          <a:noFill/>
          <a:ln w="19050">
            <a:solidFill>
              <a:srgbClr val="3631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 defTabSz="914400">
              <a:lnSpc>
                <a:spcPct val="100000"/>
              </a:lnSpc>
              <a:spcBef>
                <a:spcPts val="601"/>
              </a:spcBef>
            </a:pPr>
            <a:r>
              <a:rPr lang="ru-RU" sz="1400" b="0" strike="noStrike" spc="-1" dirty="0">
                <a:solidFill>
                  <a:srgbClr val="282A2E"/>
                </a:solidFill>
                <a:latin typeface="Arial"/>
              </a:rPr>
              <a:t>на основе текущей отчетности крупных и средних организаций                           за январь-декабрь отчетного года </a:t>
            </a:r>
            <a:r>
              <a:rPr lang="en-US" sz="1400" b="0" strike="noStrike" spc="-1" dirty="0">
                <a:solidFill>
                  <a:srgbClr val="282A2E"/>
                </a:solidFill>
                <a:latin typeface="Arial"/>
              </a:rPr>
              <a:t>(</a:t>
            </a:r>
            <a:r>
              <a:rPr lang="ru-RU" sz="1400" b="0" strike="noStrike" spc="-1" dirty="0">
                <a:solidFill>
                  <a:srgbClr val="282A2E"/>
                </a:solidFill>
                <a:latin typeface="Arial"/>
              </a:rPr>
              <a:t>форма  № П-2 «Сведения об инвестициях      в нефинансовые активы»</a:t>
            </a:r>
            <a:r>
              <a:rPr lang="en-US" sz="1400" b="0" strike="noStrike" spc="-1" dirty="0">
                <a:solidFill>
                  <a:srgbClr val="282A2E"/>
                </a:solidFill>
                <a:latin typeface="Arial"/>
              </a:rPr>
              <a:t>)</a:t>
            </a:r>
            <a:endParaRPr lang="ru-RU" sz="1400" b="0" strike="noStrike" spc="-1" dirty="0">
              <a:solidFill>
                <a:srgbClr val="282A2E"/>
              </a:solidFill>
              <a:latin typeface="Arial"/>
            </a:endParaRPr>
          </a:p>
        </p:txBody>
      </p:sp>
      <p:sp>
        <p:nvSpPr>
          <p:cNvPr id="2039" name="Прямоугольник 71"/>
          <p:cNvSpPr/>
          <p:nvPr/>
        </p:nvSpPr>
        <p:spPr>
          <a:xfrm>
            <a:off x="2497090" y="2848840"/>
            <a:ext cx="6712140" cy="703440"/>
          </a:xfrm>
          <a:prstGeom prst="rect">
            <a:avLst/>
          </a:prstGeom>
          <a:noFill/>
          <a:ln w="19050">
            <a:solidFill>
              <a:srgbClr val="3631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 defTabSz="914400">
              <a:lnSpc>
                <a:spcPct val="100000"/>
              </a:lnSpc>
              <a:spcBef>
                <a:spcPts val="601"/>
              </a:spcBef>
            </a:pPr>
            <a:r>
              <a:rPr lang="ru-RU" sz="1400" b="0" strike="noStrike" spc="-1" dirty="0">
                <a:solidFill>
                  <a:srgbClr val="282A2E"/>
                </a:solidFill>
                <a:latin typeface="Arial"/>
              </a:rPr>
              <a:t>на основе годовых отчетов</a:t>
            </a:r>
            <a:r>
              <a:rPr lang="en-US" sz="1400" b="0" strike="noStrike" spc="-1" dirty="0">
                <a:solidFill>
                  <a:srgbClr val="282A2E"/>
                </a:solidFill>
                <a:latin typeface="Arial"/>
              </a:rPr>
              <a:t> </a:t>
            </a:r>
            <a:r>
              <a:rPr lang="ru-RU" sz="1400" b="0" strike="noStrike" spc="-1" dirty="0">
                <a:solidFill>
                  <a:srgbClr val="282A2E"/>
                </a:solidFill>
                <a:latin typeface="Arial"/>
              </a:rPr>
              <a:t>крупных и средних организаций за отчетный год </a:t>
            </a:r>
            <a:r>
              <a:rPr lang="en-US" sz="1400" b="0" strike="noStrike" spc="-1" dirty="0">
                <a:solidFill>
                  <a:srgbClr val="282A2E"/>
                </a:solidFill>
                <a:latin typeface="Arial"/>
              </a:rPr>
              <a:t>(</a:t>
            </a:r>
            <a:r>
              <a:rPr lang="ru-RU" sz="1400" b="0" strike="noStrike" spc="-1" dirty="0">
                <a:solidFill>
                  <a:srgbClr val="282A2E"/>
                </a:solidFill>
                <a:latin typeface="Arial"/>
              </a:rPr>
              <a:t>форма  №П-2 (</a:t>
            </a:r>
            <a:r>
              <a:rPr lang="ru-RU" sz="1400" b="0" strike="noStrike" spc="-1" dirty="0" err="1">
                <a:solidFill>
                  <a:srgbClr val="282A2E"/>
                </a:solidFill>
                <a:latin typeface="Arial"/>
              </a:rPr>
              <a:t>инвест</a:t>
            </a:r>
            <a:r>
              <a:rPr lang="ru-RU" sz="1400" b="0" strike="noStrike" spc="-1" dirty="0">
                <a:solidFill>
                  <a:srgbClr val="282A2E"/>
                </a:solidFill>
                <a:latin typeface="Arial"/>
              </a:rPr>
              <a:t>) «Сведения об инвестиционной деятельности»</a:t>
            </a:r>
          </a:p>
        </p:txBody>
      </p:sp>
      <p:sp>
        <p:nvSpPr>
          <p:cNvPr id="2040" name="Прямоугольник 72"/>
          <p:cNvSpPr/>
          <p:nvPr/>
        </p:nvSpPr>
        <p:spPr>
          <a:xfrm>
            <a:off x="2500686" y="3968232"/>
            <a:ext cx="6708544" cy="920160"/>
          </a:xfrm>
          <a:prstGeom prst="rect">
            <a:avLst/>
          </a:prstGeom>
          <a:noFill/>
          <a:ln w="19050">
            <a:solidFill>
              <a:srgbClr val="3631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 defTabSz="914400">
              <a:lnSpc>
                <a:spcPct val="100000"/>
              </a:lnSpc>
              <a:spcBef>
                <a:spcPts val="601"/>
              </a:spcBef>
            </a:pPr>
            <a:r>
              <a:rPr lang="ru-RU" sz="1400" b="0" strike="noStrike" spc="-1" dirty="0">
                <a:solidFill>
                  <a:srgbClr val="282A2E"/>
                </a:solidFill>
                <a:latin typeface="Arial"/>
              </a:rPr>
              <a:t>на основе годовых отчетов по полному кругу всех типов организаций-заказчиков (крупные, средние, малые и микропредприятия), составленных          по данным годовой бухгалтерской отчетности и экономических расчетов</a:t>
            </a:r>
          </a:p>
        </p:txBody>
      </p:sp>
      <p:sp>
        <p:nvSpPr>
          <p:cNvPr id="2041" name="Прямоугольник 73"/>
          <p:cNvSpPr/>
          <p:nvPr/>
        </p:nvSpPr>
        <p:spPr>
          <a:xfrm>
            <a:off x="2510161" y="5320656"/>
            <a:ext cx="6708544" cy="496440"/>
          </a:xfrm>
          <a:prstGeom prst="rect">
            <a:avLst/>
          </a:prstGeom>
          <a:noFill/>
          <a:ln w="19050">
            <a:solidFill>
              <a:srgbClr val="3631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 defTabSz="914400">
              <a:lnSpc>
                <a:spcPct val="100000"/>
              </a:lnSpc>
              <a:spcBef>
                <a:spcPts val="601"/>
              </a:spcBef>
            </a:pPr>
            <a:r>
              <a:rPr lang="ru-RU" sz="1400" b="0" strike="noStrike" spc="-1" dirty="0">
                <a:solidFill>
                  <a:srgbClr val="282A2E"/>
                </a:solidFill>
                <a:latin typeface="Arial"/>
              </a:rPr>
              <a:t>после получения утвержденных итогов от Росстата.</a:t>
            </a:r>
          </a:p>
        </p:txBody>
      </p:sp>
      <p:sp>
        <p:nvSpPr>
          <p:cNvPr id="2042" name="TextBox 121"/>
          <p:cNvSpPr/>
          <p:nvPr/>
        </p:nvSpPr>
        <p:spPr>
          <a:xfrm>
            <a:off x="543191" y="1836276"/>
            <a:ext cx="1893600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600" b="1" spc="-1" dirty="0">
                <a:solidFill>
                  <a:srgbClr val="363194"/>
                </a:solidFill>
                <a:latin typeface="Arial"/>
              </a:rPr>
              <a:t>1–я оценка</a:t>
            </a:r>
          </a:p>
        </p:txBody>
      </p:sp>
      <p:sp>
        <p:nvSpPr>
          <p:cNvPr id="2043" name="TextBox 122"/>
          <p:cNvSpPr/>
          <p:nvPr/>
        </p:nvSpPr>
        <p:spPr>
          <a:xfrm>
            <a:off x="626165" y="3011122"/>
            <a:ext cx="1730160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/>
            <a:r>
              <a:rPr lang="ru-RU" sz="1600" b="1" spc="-1" dirty="0">
                <a:solidFill>
                  <a:srgbClr val="363194"/>
                </a:solidFill>
                <a:latin typeface="Arial"/>
              </a:rPr>
              <a:t>2–я оценка</a:t>
            </a:r>
          </a:p>
        </p:txBody>
      </p:sp>
      <p:sp>
        <p:nvSpPr>
          <p:cNvPr id="2044" name="TextBox 123"/>
          <p:cNvSpPr/>
          <p:nvPr/>
        </p:nvSpPr>
        <p:spPr>
          <a:xfrm>
            <a:off x="544629" y="4268112"/>
            <a:ext cx="1892160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600" b="1" spc="-1" dirty="0">
                <a:solidFill>
                  <a:srgbClr val="363194"/>
                </a:solidFill>
                <a:latin typeface="Arial"/>
              </a:rPr>
              <a:t>3–я оценка</a:t>
            </a:r>
          </a:p>
        </p:txBody>
      </p:sp>
      <p:sp>
        <p:nvSpPr>
          <p:cNvPr id="2045" name="TextBox 124"/>
          <p:cNvSpPr/>
          <p:nvPr/>
        </p:nvSpPr>
        <p:spPr>
          <a:xfrm>
            <a:off x="553021" y="5159760"/>
            <a:ext cx="1861920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/>
            <a:r>
              <a:rPr lang="ru-RU" sz="1600" b="1" spc="-1" dirty="0">
                <a:solidFill>
                  <a:srgbClr val="363194"/>
                </a:solidFill>
                <a:latin typeface="Arial"/>
              </a:rPr>
              <a:t>Публикация окончательных итогов</a:t>
            </a:r>
          </a:p>
        </p:txBody>
      </p:sp>
      <p:sp>
        <p:nvSpPr>
          <p:cNvPr id="2046" name="Прямоугольник 79"/>
          <p:cNvSpPr/>
          <p:nvPr/>
        </p:nvSpPr>
        <p:spPr>
          <a:xfrm>
            <a:off x="9292680" y="1580835"/>
            <a:ext cx="2241360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334286"/>
                </a:solidFill>
                <a:latin typeface="Arial"/>
              </a:rPr>
              <a:t> </a:t>
            </a:r>
            <a:r>
              <a:rPr lang="ru-RU" sz="1600" b="1" spc="-1" dirty="0">
                <a:solidFill>
                  <a:srgbClr val="363194"/>
                </a:solidFill>
                <a:latin typeface="Arial"/>
              </a:rPr>
              <a:t>на 40 рабочий день после отчетного квартала</a:t>
            </a:r>
          </a:p>
        </p:txBody>
      </p:sp>
      <p:sp>
        <p:nvSpPr>
          <p:cNvPr id="2047" name="Прямоугольник 74"/>
          <p:cNvSpPr/>
          <p:nvPr/>
        </p:nvSpPr>
        <p:spPr>
          <a:xfrm>
            <a:off x="9605198" y="2767888"/>
            <a:ext cx="1633072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600" b="1" spc="-1" dirty="0">
                <a:solidFill>
                  <a:srgbClr val="363194"/>
                </a:solidFill>
                <a:latin typeface="Arial"/>
              </a:rPr>
              <a:t>август года, следующего </a:t>
            </a:r>
          </a:p>
          <a:p>
            <a:pPr algn="ctr" defTabSz="914400">
              <a:lnSpc>
                <a:spcPct val="100000"/>
              </a:lnSpc>
            </a:pPr>
            <a:r>
              <a:rPr lang="ru-RU" sz="1600" b="1" spc="-1" dirty="0">
                <a:solidFill>
                  <a:srgbClr val="363194"/>
                </a:solidFill>
                <a:latin typeface="Arial"/>
              </a:rPr>
              <a:t>за отчетным</a:t>
            </a:r>
          </a:p>
        </p:txBody>
      </p:sp>
      <p:sp>
        <p:nvSpPr>
          <p:cNvPr id="2048" name="Прямоугольник 75"/>
          <p:cNvSpPr/>
          <p:nvPr/>
        </p:nvSpPr>
        <p:spPr>
          <a:xfrm>
            <a:off x="9478592" y="3984840"/>
            <a:ext cx="1867830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/>
            <a:r>
              <a:rPr lang="ru-RU" sz="1600" b="1" spc="-1" dirty="0">
                <a:solidFill>
                  <a:srgbClr val="363194"/>
                </a:solidFill>
                <a:latin typeface="Arial"/>
              </a:rPr>
              <a:t>30 декабря года, следующего </a:t>
            </a:r>
          </a:p>
          <a:p>
            <a:pPr algn="ctr"/>
            <a:r>
              <a:rPr lang="ru-RU" sz="1600" b="1" spc="-1" dirty="0">
                <a:solidFill>
                  <a:srgbClr val="363194"/>
                </a:solidFill>
                <a:latin typeface="Arial"/>
              </a:rPr>
              <a:t>за отчетным</a:t>
            </a:r>
          </a:p>
        </p:txBody>
      </p:sp>
      <p:sp>
        <p:nvSpPr>
          <p:cNvPr id="2049" name="Прямоугольник 76"/>
          <p:cNvSpPr/>
          <p:nvPr/>
        </p:nvSpPr>
        <p:spPr>
          <a:xfrm>
            <a:off x="9518584" y="5037704"/>
            <a:ext cx="1798920" cy="10757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rgbClr val="363194"/>
                </a:solidFill>
                <a:latin typeface="Arial"/>
              </a:rPr>
              <a:t>февраль           второго года после отчетного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2049"/>
          <p:cNvSpPr/>
          <p:nvPr/>
        </p:nvSpPr>
        <p:spPr>
          <a:xfrm>
            <a:off x="3291480" y="2880000"/>
            <a:ext cx="5932080" cy="686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363194"/>
                </a:solidFill>
                <a:latin typeface="Arial"/>
              </a:rPr>
              <a:t>СПАСИБО ЗА ВНИМАНИЕ!</a:t>
            </a:r>
            <a:endParaRPr lang="ru-RU" sz="3200" b="0" strike="noStrike" spc="-1" dirty="0">
              <a:solidFill>
                <a:srgbClr val="363194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" name="Текст 3"/>
          <p:cNvSpPr/>
          <p:nvPr/>
        </p:nvSpPr>
        <p:spPr>
          <a:xfrm>
            <a:off x="613345" y="1310400"/>
            <a:ext cx="6169680" cy="30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b="1" strike="noStrike" spc="-72" dirty="0">
                <a:solidFill>
                  <a:srgbClr val="363194"/>
                </a:solidFill>
                <a:latin typeface="Arial"/>
              </a:rPr>
              <a:t>СУБЪЕКТЫ ИНВЕСТИЦИОННОЙ ДЕЯТЕЛЬНОСТИ</a:t>
            </a:r>
            <a:endParaRPr lang="ru-RU" sz="1600" b="0" strike="noStrike" spc="-1" dirty="0">
              <a:solidFill>
                <a:srgbClr val="363194"/>
              </a:solidFill>
              <a:latin typeface="Arial"/>
            </a:endParaRPr>
          </a:p>
        </p:txBody>
      </p:sp>
      <p:sp>
        <p:nvSpPr>
          <p:cNvPr id="1692" name="TextBox 33"/>
          <p:cNvSpPr/>
          <p:nvPr/>
        </p:nvSpPr>
        <p:spPr>
          <a:xfrm rot="16200000">
            <a:off x="-82423" y="2187499"/>
            <a:ext cx="1735920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363194"/>
                </a:solidFill>
                <a:latin typeface="Arial"/>
              </a:rPr>
              <a:t>ИНВЕСТОР</a:t>
            </a:r>
            <a:endParaRPr lang="ru-RU" sz="1600" b="0" strike="noStrike" spc="-1" dirty="0">
              <a:solidFill>
                <a:srgbClr val="363194"/>
              </a:solidFill>
              <a:latin typeface="Arial"/>
            </a:endParaRPr>
          </a:p>
        </p:txBody>
      </p:sp>
      <p:sp>
        <p:nvSpPr>
          <p:cNvPr id="1693" name="TextBox 35"/>
          <p:cNvSpPr/>
          <p:nvPr/>
        </p:nvSpPr>
        <p:spPr>
          <a:xfrm rot="16200000">
            <a:off x="73817" y="3732594"/>
            <a:ext cx="1423440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363194"/>
                </a:solidFill>
                <a:latin typeface="Arial"/>
              </a:rPr>
              <a:t>ЗАКАЗЧИКИ </a:t>
            </a:r>
            <a:endParaRPr lang="ru-RU" sz="1600" b="0" strike="noStrike" spc="-1" dirty="0">
              <a:solidFill>
                <a:srgbClr val="363194"/>
              </a:solidFill>
              <a:latin typeface="Arial"/>
            </a:endParaRPr>
          </a:p>
        </p:txBody>
      </p:sp>
      <p:sp>
        <p:nvSpPr>
          <p:cNvPr id="1694" name="TextBox 39"/>
          <p:cNvSpPr/>
          <p:nvPr/>
        </p:nvSpPr>
        <p:spPr>
          <a:xfrm rot="16200000">
            <a:off x="-139303" y="5250739"/>
            <a:ext cx="1849680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363194"/>
                </a:solidFill>
                <a:latin typeface="Arial"/>
              </a:rPr>
              <a:t>ЗАСТРОЙЩИКИ </a:t>
            </a:r>
            <a:endParaRPr lang="ru-RU" sz="1600" b="0" strike="noStrike" spc="-1" dirty="0">
              <a:solidFill>
                <a:srgbClr val="363194"/>
              </a:solidFill>
              <a:latin typeface="Arial"/>
            </a:endParaRPr>
          </a:p>
        </p:txBody>
      </p:sp>
      <p:sp>
        <p:nvSpPr>
          <p:cNvPr id="1695" name="TextBox 41"/>
          <p:cNvSpPr/>
          <p:nvPr/>
        </p:nvSpPr>
        <p:spPr>
          <a:xfrm>
            <a:off x="1120876" y="1672920"/>
            <a:ext cx="5969097" cy="14245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lnSpc>
                <a:spcPts val="1301"/>
              </a:lnSpc>
            </a:pPr>
            <a:r>
              <a:rPr lang="ru-RU" sz="1300" spc="-1" dirty="0">
                <a:solidFill>
                  <a:srgbClr val="282A2E"/>
                </a:solidFill>
                <a:latin typeface="Arial"/>
              </a:rPr>
              <a:t>Физические и юридические лица, создаваемые на основе договора            о совместной деятельности и не имеющие статуса юридического лица объединения юридических лиц, государственные органы, органы местного самоуправления, а также иностранные субъекты предпринимательской деятельности, осуществляющие капитальные вложения на территории Российской Федерации с использованием собственных                                 и (или) привлеченных средств в соответствии с законодательством       Российской Федерации</a:t>
            </a:r>
          </a:p>
        </p:txBody>
      </p:sp>
      <p:sp>
        <p:nvSpPr>
          <p:cNvPr id="1696" name="TextBox 51"/>
          <p:cNvSpPr/>
          <p:nvPr/>
        </p:nvSpPr>
        <p:spPr>
          <a:xfrm>
            <a:off x="1119075" y="3264480"/>
            <a:ext cx="5977377" cy="14245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lnSpc>
                <a:spcPts val="1301"/>
              </a:lnSpc>
            </a:pPr>
            <a:r>
              <a:rPr lang="ru-RU" sz="1300" spc="-1" dirty="0">
                <a:solidFill>
                  <a:srgbClr val="282A2E"/>
                </a:solidFill>
                <a:latin typeface="Arial"/>
              </a:rPr>
              <a:t>Уполномоченные на то инвесторами физические и юридические лица, которые осуществляют реализацию инвестиционных проектов. Заказчиками могут быть инвесторы. Заказчик, не являющийся инвестором, наделяется правами владения, пользования и распоряжения капитальными вложениями на период и в пределах полномочий, которые установлены договором и (или) государственным контрактом                            в соответствии с законодательством Российской Федерации</a:t>
            </a:r>
          </a:p>
        </p:txBody>
      </p:sp>
      <p:sp>
        <p:nvSpPr>
          <p:cNvPr id="1697" name="TextBox 52"/>
          <p:cNvSpPr/>
          <p:nvPr/>
        </p:nvSpPr>
        <p:spPr>
          <a:xfrm>
            <a:off x="1119076" y="4705200"/>
            <a:ext cx="5977376" cy="15912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lnSpc>
                <a:spcPts val="1301"/>
              </a:lnSpc>
            </a:pPr>
            <a:r>
              <a:rPr lang="ru-RU" sz="1300" spc="-1" dirty="0">
                <a:solidFill>
                  <a:srgbClr val="282A2E"/>
                </a:solidFill>
                <a:latin typeface="Arial"/>
              </a:rPr>
              <a:t>Физические и юридические лица, обеспечивающее на принадлежащих           им земельных участках или на земельных участках иных правообладателей строительство, реконструкцию, модернизацию объектов капитального  строительства, а также выполнение инженерных изысканий, подготовку проектной документации для реализации инвестиционных проектов. При выполнении строительных работ подрядным способом застройщик по отношению к подрядной строительной организации выступает в роли </a:t>
            </a:r>
            <a:r>
              <a:rPr lang="en-US" sz="1300" spc="-1" dirty="0">
                <a:solidFill>
                  <a:srgbClr val="282A2E"/>
                </a:solidFill>
                <a:latin typeface="Arial"/>
              </a:rPr>
              <a:t> </a:t>
            </a:r>
            <a:r>
              <a:rPr lang="ru-RU" sz="1300" spc="-1" dirty="0">
                <a:solidFill>
                  <a:srgbClr val="282A2E"/>
                </a:solidFill>
                <a:latin typeface="Arial"/>
              </a:rPr>
              <a:t>заказчика</a:t>
            </a:r>
          </a:p>
        </p:txBody>
      </p:sp>
      <p:cxnSp>
        <p:nvCxnSpPr>
          <p:cNvPr id="1698" name="Прямая соединительная линия 21"/>
          <p:cNvCxnSpPr/>
          <p:nvPr/>
        </p:nvCxnSpPr>
        <p:spPr>
          <a:xfrm>
            <a:off x="330840" y="3249000"/>
            <a:ext cx="6090480" cy="3240"/>
          </a:xfrm>
          <a:prstGeom prst="straightConnector1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cxnSp>
      <p:cxnSp>
        <p:nvCxnSpPr>
          <p:cNvPr id="1699" name="Прямая соединительная линия 24"/>
          <p:cNvCxnSpPr/>
          <p:nvPr/>
        </p:nvCxnSpPr>
        <p:spPr>
          <a:xfrm>
            <a:off x="325440" y="4678560"/>
            <a:ext cx="6090480" cy="3240"/>
          </a:xfrm>
          <a:prstGeom prst="straightConnector1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cxnSp>
      <p:cxnSp>
        <p:nvCxnSpPr>
          <p:cNvPr id="1700" name="Прямая соединительная линия 5"/>
          <p:cNvCxnSpPr/>
          <p:nvPr/>
        </p:nvCxnSpPr>
        <p:spPr>
          <a:xfrm>
            <a:off x="7096453" y="1627702"/>
            <a:ext cx="3240" cy="4520880"/>
          </a:xfrm>
          <a:prstGeom prst="straightConnector1">
            <a:avLst/>
          </a:prstGeom>
          <a:ln w="12700">
            <a:solidFill>
              <a:srgbClr val="334286"/>
            </a:solidFill>
            <a:prstDash val="dash"/>
            <a:round/>
          </a:ln>
        </p:spPr>
      </p:cxnSp>
      <p:sp>
        <p:nvSpPr>
          <p:cNvPr id="1701" name="TextBox 36"/>
          <p:cNvSpPr/>
          <p:nvPr/>
        </p:nvSpPr>
        <p:spPr>
          <a:xfrm>
            <a:off x="7288986" y="1741903"/>
            <a:ext cx="2040313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363194"/>
                </a:solidFill>
                <a:latin typeface="Arial"/>
              </a:rPr>
              <a:t>ПОДРЯДЧИКИ </a:t>
            </a:r>
            <a:endParaRPr lang="ru-RU" sz="1600" b="0" strike="noStrike" spc="-1" dirty="0">
              <a:solidFill>
                <a:srgbClr val="363194"/>
              </a:solidFill>
              <a:latin typeface="Arial"/>
            </a:endParaRPr>
          </a:p>
        </p:txBody>
      </p:sp>
      <p:sp>
        <p:nvSpPr>
          <p:cNvPr id="1702" name="TextBox 53"/>
          <p:cNvSpPr/>
          <p:nvPr/>
        </p:nvSpPr>
        <p:spPr>
          <a:xfrm>
            <a:off x="7308608" y="2165500"/>
            <a:ext cx="4221340" cy="92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lnSpc>
                <a:spcPts val="1301"/>
              </a:lnSpc>
            </a:pPr>
            <a:r>
              <a:rPr lang="ru-RU" sz="1300" spc="-1" dirty="0">
                <a:solidFill>
                  <a:srgbClr val="282A2E"/>
                </a:solidFill>
                <a:latin typeface="Arial"/>
              </a:rPr>
              <a:t>Физические и юридические лица, которые выполняют работы по договору подряда и (или) государственному или муниципальному контракту,  заключаемым с заказчиками в соответствии с Гражданским кодексом  Российской Федерации</a:t>
            </a:r>
          </a:p>
        </p:txBody>
      </p:sp>
      <p:sp>
        <p:nvSpPr>
          <p:cNvPr id="1703" name="TextBox 55"/>
          <p:cNvSpPr/>
          <p:nvPr/>
        </p:nvSpPr>
        <p:spPr>
          <a:xfrm>
            <a:off x="7288983" y="3351650"/>
            <a:ext cx="3165343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363194"/>
                </a:solidFill>
                <a:latin typeface="Arial"/>
              </a:rPr>
              <a:t>ПОЛЬЗОВАТЕЛИ ОБЪЕКТОВ</a:t>
            </a:r>
            <a:r>
              <a:rPr lang="en-US" sz="1600" b="1" strike="noStrike" spc="-1" dirty="0">
                <a:solidFill>
                  <a:srgbClr val="363194"/>
                </a:solidFill>
                <a:latin typeface="Arial"/>
              </a:rPr>
              <a:t> </a:t>
            </a:r>
            <a:endParaRPr lang="ru-RU" sz="1600" b="0" strike="noStrike" spc="-1" dirty="0">
              <a:solidFill>
                <a:srgbClr val="363194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363194"/>
                </a:solidFill>
                <a:latin typeface="Arial"/>
              </a:rPr>
              <a:t>КАПИТАЛЬНЫХ ВЛОЖЕНИЙ</a:t>
            </a:r>
            <a:endParaRPr lang="ru-RU" sz="1600" b="0" strike="noStrike" spc="-1" dirty="0">
              <a:solidFill>
                <a:srgbClr val="363194"/>
              </a:solidFill>
              <a:latin typeface="Arial"/>
            </a:endParaRPr>
          </a:p>
        </p:txBody>
      </p:sp>
      <p:sp>
        <p:nvSpPr>
          <p:cNvPr id="1704" name="TextBox 54"/>
          <p:cNvSpPr/>
          <p:nvPr/>
        </p:nvSpPr>
        <p:spPr>
          <a:xfrm>
            <a:off x="7308608" y="4005092"/>
            <a:ext cx="4263165" cy="12578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lnSpc>
                <a:spcPts val="1301"/>
              </a:lnSpc>
            </a:pPr>
            <a:r>
              <a:rPr lang="ru-RU" sz="1300" spc="-1" dirty="0">
                <a:solidFill>
                  <a:srgbClr val="282A2E"/>
                </a:solidFill>
                <a:latin typeface="Arial"/>
              </a:rPr>
              <a:t>Физические и юридические лица, а также государственные органы, органы местного самоуправления, иностранные государства, международные объединения и организации, для которых создаются указанные объекты. Пользователями объектов капитальных вложений могут быть инвесторы </a:t>
            </a:r>
          </a:p>
        </p:txBody>
      </p:sp>
      <p:pic>
        <p:nvPicPr>
          <p:cNvPr id="1705" name="Рисунок 14"/>
          <p:cNvPicPr/>
          <p:nvPr/>
        </p:nvPicPr>
        <p:blipFill>
          <a:blip r:embed="rId2"/>
          <a:stretch/>
        </p:blipFill>
        <p:spPr>
          <a:xfrm>
            <a:off x="8871654" y="5210640"/>
            <a:ext cx="1249920" cy="124992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>
            <a:extLst>
              <a:ext uri="{FF2B5EF4-FFF2-40B4-BE49-F238E27FC236}">
                <a16:creationId xmlns:a16="http://schemas.microsoft.com/office/drawing/2014/main" id="{179D154B-9FAD-21C6-2E7B-1E94CF94D702}"/>
              </a:ext>
            </a:extLst>
          </p:cNvPr>
          <p:cNvSpPr txBox="1">
            <a:spLocks/>
          </p:cNvSpPr>
          <p:nvPr/>
        </p:nvSpPr>
        <p:spPr>
          <a:xfrm>
            <a:off x="599760" y="397440"/>
            <a:ext cx="9534600" cy="513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</a:tabLst>
            </a:pPr>
            <a:r>
              <a:rPr lang="ru-RU" sz="2200" b="1" spc="-1" dirty="0">
                <a:solidFill>
                  <a:srgbClr val="363194"/>
                </a:solidFill>
                <a:latin typeface="+mn-lt"/>
              </a:rPr>
              <a:t>ПОНЯТИЕ ИНВЕСТИЦИЙ В ОСНОВНОЙ КАПИТАЛ  </a:t>
            </a:r>
            <a:endParaRPr lang="ru-RU" sz="2200" spc="-1" dirty="0">
              <a:solidFill>
                <a:srgbClr val="363194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" name="Текст 2"/>
          <p:cNvSpPr/>
          <p:nvPr/>
        </p:nvSpPr>
        <p:spPr>
          <a:xfrm>
            <a:off x="607195" y="1318320"/>
            <a:ext cx="7481008" cy="319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b="1" spc="-72" dirty="0">
                <a:solidFill>
                  <a:srgbClr val="363194"/>
                </a:solidFill>
                <a:latin typeface="Arial"/>
              </a:rPr>
              <a:t>СОСТАВ ИНВЕСТИЦИЙ В ОСНОВНОЙ КАПИТАЛ В СТАТИСТИЧЕСКОМ УЧЕТЕ</a:t>
            </a:r>
          </a:p>
        </p:txBody>
      </p:sp>
      <p:sp>
        <p:nvSpPr>
          <p:cNvPr id="1708" name="Прямоугольник 37"/>
          <p:cNvSpPr/>
          <p:nvPr/>
        </p:nvSpPr>
        <p:spPr>
          <a:xfrm rot="16200000">
            <a:off x="-1610160" y="3473553"/>
            <a:ext cx="5041752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363194"/>
                </a:solidFill>
                <a:latin typeface="Arial"/>
              </a:rPr>
              <a:t>В инвестициях в </a:t>
            </a:r>
            <a:r>
              <a:rPr lang="ru-RU" sz="1600" b="1" spc="-1" dirty="0">
                <a:solidFill>
                  <a:srgbClr val="363194"/>
                </a:solidFill>
                <a:latin typeface="Arial"/>
              </a:rPr>
              <a:t>основной</a:t>
            </a:r>
            <a:r>
              <a:rPr lang="ru-RU" sz="1600" b="1" strike="noStrike" spc="-1" dirty="0">
                <a:solidFill>
                  <a:srgbClr val="363194"/>
                </a:solidFill>
                <a:latin typeface="Arial"/>
              </a:rPr>
              <a:t> капитал </a:t>
            </a:r>
            <a:r>
              <a:rPr lang="ru-RU" sz="1600" b="1" strike="noStrike" spc="-1" dirty="0">
                <a:solidFill>
                  <a:srgbClr val="E36846"/>
                </a:solidFill>
                <a:latin typeface="Arial"/>
              </a:rPr>
              <a:t>учитываются</a:t>
            </a:r>
            <a:endParaRPr lang="ru-RU" sz="1600" b="0" strike="noStrike" spc="-1" dirty="0">
              <a:solidFill>
                <a:srgbClr val="E36846"/>
              </a:solidFill>
              <a:latin typeface="Arial"/>
            </a:endParaRPr>
          </a:p>
        </p:txBody>
      </p:sp>
      <p:sp>
        <p:nvSpPr>
          <p:cNvPr id="1709" name="TextBox 1"/>
          <p:cNvSpPr/>
          <p:nvPr/>
        </p:nvSpPr>
        <p:spPr>
          <a:xfrm>
            <a:off x="1183694" y="1829269"/>
            <a:ext cx="4969800" cy="585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lnSpc>
                <a:spcPts val="1301"/>
              </a:lnSpc>
            </a:pPr>
            <a:r>
              <a:rPr lang="ru-RU" sz="1300" spc="-1" dirty="0">
                <a:solidFill>
                  <a:srgbClr val="282A2E"/>
                </a:solidFill>
                <a:latin typeface="Arial"/>
              </a:rPr>
              <a:t>Затраты на строительство, реконструкцию (включая расширение и модернизацию) объектов, которые приводят            к увеличению их первоначальной стоимости</a:t>
            </a:r>
          </a:p>
        </p:txBody>
      </p:sp>
      <p:sp>
        <p:nvSpPr>
          <p:cNvPr id="1710" name="TextBox 2"/>
          <p:cNvSpPr/>
          <p:nvPr/>
        </p:nvSpPr>
        <p:spPr>
          <a:xfrm>
            <a:off x="1196294" y="2461762"/>
            <a:ext cx="4965480" cy="75772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lnSpc>
                <a:spcPts val="1301"/>
              </a:lnSpc>
            </a:pPr>
            <a:r>
              <a:rPr lang="ru-RU" sz="1300" spc="-1" dirty="0">
                <a:solidFill>
                  <a:srgbClr val="282A2E"/>
                </a:solidFill>
                <a:latin typeface="Arial"/>
              </a:rPr>
              <a:t>Приобретение машин, оборудования, транспортных средств, производственного и хозяйственного инвентаря, бухгалтерский учет которых осуществляется в порядке, установленном для учета вложений во внеоборотные активы</a:t>
            </a:r>
          </a:p>
        </p:txBody>
      </p:sp>
      <p:sp>
        <p:nvSpPr>
          <p:cNvPr id="1711" name="TextBox 47"/>
          <p:cNvSpPr/>
          <p:nvPr/>
        </p:nvSpPr>
        <p:spPr>
          <a:xfrm>
            <a:off x="1173974" y="3274039"/>
            <a:ext cx="4965480" cy="14245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lnSpc>
                <a:spcPts val="1301"/>
              </a:lnSpc>
            </a:pPr>
            <a:r>
              <a:rPr lang="ru-RU" sz="1300" spc="-1" dirty="0">
                <a:solidFill>
                  <a:srgbClr val="282A2E"/>
                </a:solidFill>
                <a:latin typeface="Arial"/>
              </a:rPr>
              <a:t>Затраты, осуществленные за счет денежных средств граждан и юридических лиц, привлеченных организациями-застройщиками для долевого строительства на основе договоров, оформленных в соответствии с Федеральным законом от  30.12.2004 № 214-ФЗ «Об участии в долевом строительстве многоквартирных домов и иных объектов недвижимости и о внесении изменений в некоторые законодательные акты Российской Федерации»</a:t>
            </a:r>
          </a:p>
        </p:txBody>
      </p:sp>
      <p:sp>
        <p:nvSpPr>
          <p:cNvPr id="1712" name="TextBox 49"/>
          <p:cNvSpPr/>
          <p:nvPr/>
        </p:nvSpPr>
        <p:spPr>
          <a:xfrm>
            <a:off x="1176494" y="4748028"/>
            <a:ext cx="4997160" cy="2575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lnSpc>
                <a:spcPts val="1301"/>
              </a:lnSpc>
            </a:pPr>
            <a:r>
              <a:rPr lang="ru-RU" sz="1300" spc="-1" dirty="0">
                <a:solidFill>
                  <a:srgbClr val="282A2E"/>
                </a:solidFill>
                <a:latin typeface="Arial"/>
              </a:rPr>
              <a:t>Инвестиции в объекты интеллектуальной собственности</a:t>
            </a:r>
          </a:p>
        </p:txBody>
      </p:sp>
      <p:sp>
        <p:nvSpPr>
          <p:cNvPr id="1713" name="TextBox 50"/>
          <p:cNvSpPr/>
          <p:nvPr/>
        </p:nvSpPr>
        <p:spPr>
          <a:xfrm>
            <a:off x="1157054" y="5045226"/>
            <a:ext cx="4997160" cy="2575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lnSpc>
                <a:spcPts val="1301"/>
              </a:lnSpc>
            </a:pPr>
            <a:r>
              <a:rPr lang="ru-RU" sz="1300" spc="-1" dirty="0">
                <a:solidFill>
                  <a:srgbClr val="282A2E"/>
                </a:solidFill>
                <a:latin typeface="Arial"/>
              </a:rPr>
              <a:t>Инвестиции в культивируемые биологические ресурсы </a:t>
            </a:r>
          </a:p>
        </p:txBody>
      </p:sp>
      <p:sp>
        <p:nvSpPr>
          <p:cNvPr id="1714" name="TextBox 56"/>
          <p:cNvSpPr/>
          <p:nvPr/>
        </p:nvSpPr>
        <p:spPr>
          <a:xfrm>
            <a:off x="1164254" y="5351400"/>
            <a:ext cx="5001480" cy="42430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lnSpc>
                <a:spcPts val="1301"/>
              </a:lnSpc>
            </a:pPr>
            <a:r>
              <a:rPr lang="ru-RU" sz="1300" spc="-1" dirty="0">
                <a:solidFill>
                  <a:srgbClr val="282A2E"/>
                </a:solidFill>
                <a:latin typeface="Arial"/>
              </a:rPr>
              <a:t>Затраты на приобретение поступивших по импорту            основных средств </a:t>
            </a:r>
          </a:p>
        </p:txBody>
      </p:sp>
      <p:cxnSp>
        <p:nvCxnSpPr>
          <p:cNvPr id="1717" name="Прямая соединительная линия 59"/>
          <p:cNvCxnSpPr/>
          <p:nvPr/>
        </p:nvCxnSpPr>
        <p:spPr>
          <a:xfrm>
            <a:off x="1145160" y="4831560"/>
            <a:ext cx="5045040" cy="3240"/>
          </a:xfrm>
          <a:prstGeom prst="straightConnector1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cxnSp>
      <p:sp>
        <p:nvSpPr>
          <p:cNvPr id="1720" name="Прямоугольник 40"/>
          <p:cNvSpPr/>
          <p:nvPr/>
        </p:nvSpPr>
        <p:spPr>
          <a:xfrm rot="16200000">
            <a:off x="3767383" y="3462382"/>
            <a:ext cx="525204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/>
            <a:r>
              <a:rPr lang="ru-RU" sz="1600" b="1" spc="-1" dirty="0">
                <a:solidFill>
                  <a:srgbClr val="363194"/>
                </a:solidFill>
                <a:latin typeface="Arial"/>
              </a:rPr>
              <a:t>В инвестициях в основной капитал </a:t>
            </a:r>
            <a:br>
              <a:rPr sz="1600" b="1" spc="-1" dirty="0">
                <a:solidFill>
                  <a:srgbClr val="363194"/>
                </a:solidFill>
                <a:latin typeface="Arial"/>
              </a:rPr>
            </a:br>
            <a:r>
              <a:rPr lang="ru-RU" sz="1600" b="1" spc="-1" dirty="0">
                <a:solidFill>
                  <a:srgbClr val="E36846"/>
                </a:solidFill>
                <a:latin typeface="Arial"/>
              </a:rPr>
              <a:t>не учитываются</a:t>
            </a:r>
          </a:p>
        </p:txBody>
      </p:sp>
      <p:sp>
        <p:nvSpPr>
          <p:cNvPr id="1721" name="TextBox 61"/>
          <p:cNvSpPr/>
          <p:nvPr/>
        </p:nvSpPr>
        <p:spPr>
          <a:xfrm>
            <a:off x="6634741" y="1828214"/>
            <a:ext cx="3263403" cy="192471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lnSpc>
                <a:spcPts val="1301"/>
              </a:lnSpc>
            </a:pPr>
            <a:r>
              <a:rPr lang="ru-RU" sz="1300" spc="-1" dirty="0">
                <a:solidFill>
                  <a:srgbClr val="282A2E"/>
                </a:solidFill>
                <a:latin typeface="Arial"/>
              </a:rPr>
              <a:t>Затраты на приобретение квартир        в объектах жилого фонда, зачисляемых на баланс организации          и учитываемых на счетах учета основных средств, машин, оборудования, транспортных средств, производственного и хозяйственного инвентаря, числившихся ранее              на балансе других юридических            и физических лиц (кроме приобретения по импорту)</a:t>
            </a:r>
          </a:p>
        </p:txBody>
      </p:sp>
      <p:sp>
        <p:nvSpPr>
          <p:cNvPr id="1722" name="TextBox 62"/>
          <p:cNvSpPr/>
          <p:nvPr/>
        </p:nvSpPr>
        <p:spPr>
          <a:xfrm>
            <a:off x="6634741" y="3736083"/>
            <a:ext cx="3191779" cy="42430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lnSpc>
                <a:spcPts val="1301"/>
              </a:lnSpc>
            </a:pPr>
            <a:r>
              <a:rPr lang="ru-RU" sz="1300" spc="-1" dirty="0">
                <a:solidFill>
                  <a:srgbClr val="282A2E"/>
                </a:solidFill>
                <a:latin typeface="Arial"/>
              </a:rPr>
              <a:t>Затраты на приобретение объектов, </a:t>
            </a:r>
            <a:br>
              <a:rPr sz="1300" spc="-1" dirty="0">
                <a:solidFill>
                  <a:srgbClr val="282A2E"/>
                </a:solidFill>
                <a:latin typeface="Arial"/>
              </a:rPr>
            </a:br>
            <a:r>
              <a:rPr lang="ru-RU" sz="1300" spc="-1" dirty="0">
                <a:solidFill>
                  <a:srgbClr val="282A2E"/>
                </a:solidFill>
                <a:latin typeface="Arial"/>
              </a:rPr>
              <a:t>не завершенных строительством</a:t>
            </a:r>
          </a:p>
        </p:txBody>
      </p:sp>
      <p:sp>
        <p:nvSpPr>
          <p:cNvPr id="1723" name="TextBox 63"/>
          <p:cNvSpPr/>
          <p:nvPr/>
        </p:nvSpPr>
        <p:spPr>
          <a:xfrm>
            <a:off x="6685064" y="4158126"/>
            <a:ext cx="3213080" cy="15912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lnSpc>
                <a:spcPts val="1301"/>
              </a:lnSpc>
            </a:pPr>
            <a:r>
              <a:rPr lang="ru-RU" sz="1300" spc="-1" dirty="0">
                <a:solidFill>
                  <a:srgbClr val="282A2E"/>
                </a:solidFill>
                <a:latin typeface="Arial"/>
              </a:rPr>
              <a:t>Затраты на приобретение юридическими лицами в собственность земельных участков, объектов природопользования; контрактов, договоров аренды, лицензий (включая права пользования природными объектами), деловой репутации («гудвилла») и деловых связей (маркетинговых активов)</a:t>
            </a:r>
          </a:p>
        </p:txBody>
      </p:sp>
      <p:sp>
        <p:nvSpPr>
          <p:cNvPr id="1724" name="Правая фигурная скобка 26"/>
          <p:cNvSpPr/>
          <p:nvPr/>
        </p:nvSpPr>
        <p:spPr>
          <a:xfrm>
            <a:off x="9826520" y="1857959"/>
            <a:ext cx="254880" cy="2178713"/>
          </a:xfrm>
          <a:prstGeom prst="rightBrace">
            <a:avLst>
              <a:gd name="adj1" fmla="val 59050"/>
              <a:gd name="adj2" fmla="val 49548"/>
            </a:avLst>
          </a:prstGeom>
          <a:noFill/>
          <a:ln w="19050">
            <a:solidFill>
              <a:srgbClr val="8383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725" name="Правая фигурная скобка 65"/>
          <p:cNvSpPr/>
          <p:nvPr/>
        </p:nvSpPr>
        <p:spPr>
          <a:xfrm>
            <a:off x="9819681" y="4214684"/>
            <a:ext cx="261720" cy="1416368"/>
          </a:xfrm>
          <a:prstGeom prst="rightBrace">
            <a:avLst>
              <a:gd name="adj1" fmla="val 59050"/>
              <a:gd name="adj2" fmla="val 52022"/>
            </a:avLst>
          </a:prstGeom>
          <a:noFill/>
          <a:ln w="19050">
            <a:solidFill>
              <a:srgbClr val="8383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726" name="TextBox 28"/>
          <p:cNvSpPr/>
          <p:nvPr/>
        </p:nvSpPr>
        <p:spPr>
          <a:xfrm>
            <a:off x="10101882" y="2708539"/>
            <a:ext cx="1128960" cy="42430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ts val="1301"/>
              </a:lnSpc>
            </a:pPr>
            <a:r>
              <a:rPr lang="ru-RU" sz="1100" b="1" strike="noStrike" spc="-1" dirty="0">
                <a:solidFill>
                  <a:srgbClr val="363194"/>
                </a:solidFill>
                <a:latin typeface="Arial"/>
              </a:rPr>
              <a:t>Отражаются</a:t>
            </a:r>
            <a:br>
              <a:rPr sz="1100" dirty="0">
                <a:solidFill>
                  <a:srgbClr val="363194"/>
                </a:solidFill>
              </a:rPr>
            </a:br>
            <a:r>
              <a:rPr lang="ru-RU" sz="1100" b="1" strike="noStrike" spc="-1" dirty="0">
                <a:solidFill>
                  <a:srgbClr val="363194"/>
                </a:solidFill>
                <a:latin typeface="Arial"/>
              </a:rPr>
              <a:t>кроме того</a:t>
            </a:r>
            <a:endParaRPr lang="ru-RU" sz="1100" b="0" strike="noStrike" spc="-1" dirty="0">
              <a:solidFill>
                <a:srgbClr val="363194"/>
              </a:solidFill>
              <a:latin typeface="Arial"/>
            </a:endParaRPr>
          </a:p>
        </p:txBody>
      </p:sp>
      <p:sp>
        <p:nvSpPr>
          <p:cNvPr id="1727" name="TextBox 67"/>
          <p:cNvSpPr/>
          <p:nvPr/>
        </p:nvSpPr>
        <p:spPr>
          <a:xfrm>
            <a:off x="10026463" y="4384017"/>
            <a:ext cx="1635593" cy="10911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ts val="1301"/>
              </a:lnSpc>
            </a:pPr>
            <a:r>
              <a:rPr lang="ru-RU" sz="1100" b="1" strike="noStrike" spc="-1" dirty="0">
                <a:solidFill>
                  <a:srgbClr val="363194"/>
                </a:solidFill>
                <a:latin typeface="Arial"/>
              </a:rPr>
              <a:t>Учитываются </a:t>
            </a:r>
            <a:br>
              <a:rPr sz="1100" dirty="0">
                <a:solidFill>
                  <a:srgbClr val="363194"/>
                </a:solidFill>
              </a:rPr>
            </a:br>
            <a:r>
              <a:rPr lang="ru-RU" sz="1100" b="1" strike="noStrike" spc="-1" dirty="0">
                <a:solidFill>
                  <a:srgbClr val="363194"/>
                </a:solidFill>
                <a:latin typeface="Arial"/>
              </a:rPr>
              <a:t>в составе инвестиций </a:t>
            </a:r>
          </a:p>
          <a:p>
            <a:pPr algn="ctr" defTabSz="914400">
              <a:lnSpc>
                <a:spcPts val="1301"/>
              </a:lnSpc>
            </a:pPr>
            <a:r>
              <a:rPr lang="ru-RU" sz="1100" b="1" strike="noStrike" spc="-1" dirty="0">
                <a:solidFill>
                  <a:srgbClr val="363194"/>
                </a:solidFill>
                <a:latin typeface="Arial"/>
              </a:rPr>
              <a:t>в непроизведенные  нефинансовые активы</a:t>
            </a:r>
            <a:endParaRPr lang="ru-RU" sz="1100" b="0" strike="noStrike" spc="-1" dirty="0">
              <a:solidFill>
                <a:srgbClr val="363194"/>
              </a:solidFill>
              <a:latin typeface="Arial"/>
            </a:endParaRPr>
          </a:p>
        </p:txBody>
      </p:sp>
      <p:sp>
        <p:nvSpPr>
          <p:cNvPr id="1730" name="Прямоугольник 1729"/>
          <p:cNvSpPr/>
          <p:nvPr/>
        </p:nvSpPr>
        <p:spPr>
          <a:xfrm>
            <a:off x="6688076" y="5826551"/>
            <a:ext cx="3210068" cy="460080"/>
          </a:xfrm>
          <a:prstGeom prst="rect">
            <a:avLst/>
          </a:prstGeom>
          <a:solidFill>
            <a:srgbClr val="7DBBFC"/>
          </a:solidFill>
          <a:ln w="0">
            <a:solidFill>
              <a:srgbClr val="729FC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1" name="Прямоугольник 1730"/>
          <p:cNvSpPr/>
          <p:nvPr/>
        </p:nvSpPr>
        <p:spPr>
          <a:xfrm>
            <a:off x="6688367" y="5857646"/>
            <a:ext cx="3608280" cy="418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 defTabSz="914400">
              <a:lnSpc>
                <a:spcPts val="1301"/>
              </a:lnSpc>
            </a:pPr>
            <a:r>
              <a:rPr lang="ru-RU" sz="1300" b="0" strike="noStrike" spc="-1" dirty="0">
                <a:solidFill>
                  <a:srgbClr val="111111"/>
                </a:solidFill>
                <a:latin typeface="Arial"/>
              </a:rPr>
              <a:t>Арендные платежи в объем инвестиций </a:t>
            </a:r>
          </a:p>
          <a:p>
            <a:pPr algn="just" defTabSz="914400">
              <a:lnSpc>
                <a:spcPts val="1301"/>
              </a:lnSpc>
            </a:pPr>
            <a:r>
              <a:rPr lang="ru-RU" sz="1300" b="0" strike="noStrike" spc="-1" dirty="0">
                <a:solidFill>
                  <a:srgbClr val="111111"/>
                </a:solidFill>
                <a:latin typeface="Arial"/>
              </a:rPr>
              <a:t>в основной капитал не включаются</a:t>
            </a:r>
            <a:endParaRPr lang="ru-RU" sz="13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B37EC89E-B2A4-F053-0A41-EC0AEC55D151}"/>
              </a:ext>
            </a:extLst>
          </p:cNvPr>
          <p:cNvSpPr txBox="1">
            <a:spLocks/>
          </p:cNvSpPr>
          <p:nvPr/>
        </p:nvSpPr>
        <p:spPr>
          <a:xfrm>
            <a:off x="599760" y="397440"/>
            <a:ext cx="9534600" cy="513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</a:tabLst>
            </a:pPr>
            <a:r>
              <a:rPr lang="ru-RU" sz="2200" b="1" spc="-1" dirty="0">
                <a:solidFill>
                  <a:srgbClr val="363194"/>
                </a:solidFill>
                <a:latin typeface="+mn-lt"/>
              </a:rPr>
              <a:t>ПОНЯТИЕ ИНВЕСТИЦИЙ В ОСНОВНОЙ КАПИТАЛ  </a:t>
            </a:r>
            <a:endParaRPr lang="ru-RU" sz="2200" spc="-1" dirty="0">
              <a:solidFill>
                <a:srgbClr val="363194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Прямоугольник 1732"/>
          <p:cNvSpPr/>
          <p:nvPr/>
        </p:nvSpPr>
        <p:spPr>
          <a:xfrm>
            <a:off x="605099" y="699396"/>
            <a:ext cx="8068741" cy="350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400" b="1" cap="all" dirty="0">
                <a:solidFill>
                  <a:srgbClr val="282A2E"/>
                </a:solidFill>
                <a:latin typeface="+mj-lt"/>
                <a:cs typeface="Times New Roman" pitchFamily="18" charset="0"/>
              </a:rPr>
              <a:t>в соответствии с Общероссийским классификатором основных фондов, ОК 013-2014 (СНС 2008)</a:t>
            </a:r>
          </a:p>
        </p:txBody>
      </p:sp>
      <p:sp>
        <p:nvSpPr>
          <p:cNvPr id="1734" name="Прямоугольник 5"/>
          <p:cNvSpPr/>
          <p:nvPr/>
        </p:nvSpPr>
        <p:spPr>
          <a:xfrm>
            <a:off x="694165" y="1269167"/>
            <a:ext cx="2827080" cy="1936080"/>
          </a:xfrm>
          <a:prstGeom prst="rect">
            <a:avLst/>
          </a:prstGeom>
          <a:noFill/>
          <a:ln w="28575">
            <a:solidFill>
              <a:srgbClr val="3631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1735" name="Прямоугольник 51"/>
          <p:cNvSpPr/>
          <p:nvPr/>
        </p:nvSpPr>
        <p:spPr>
          <a:xfrm>
            <a:off x="694166" y="3763264"/>
            <a:ext cx="2827080" cy="2161800"/>
          </a:xfrm>
          <a:prstGeom prst="rect">
            <a:avLst/>
          </a:prstGeom>
          <a:noFill/>
          <a:ln w="28575">
            <a:solidFill>
              <a:srgbClr val="3631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1736" name="TextBox 30"/>
          <p:cNvSpPr/>
          <p:nvPr/>
        </p:nvSpPr>
        <p:spPr>
          <a:xfrm>
            <a:off x="755347" y="1301207"/>
            <a:ext cx="2427840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363194"/>
                </a:solidFill>
                <a:latin typeface="Arial"/>
              </a:rPr>
              <a:t>Здания и сооружения</a:t>
            </a:r>
            <a:endParaRPr lang="ru-RU" sz="1600" b="0" strike="noStrike" spc="-1" dirty="0">
              <a:solidFill>
                <a:srgbClr val="363194"/>
              </a:solidFill>
              <a:latin typeface="Arial"/>
            </a:endParaRPr>
          </a:p>
        </p:txBody>
      </p:sp>
      <p:sp>
        <p:nvSpPr>
          <p:cNvPr id="1737" name="TextBox 4"/>
          <p:cNvSpPr/>
          <p:nvPr/>
        </p:nvSpPr>
        <p:spPr>
          <a:xfrm>
            <a:off x="778405" y="1768847"/>
            <a:ext cx="2742480" cy="12912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71360" indent="-171360" defTabSz="914400">
              <a:lnSpc>
                <a:spcPct val="100000"/>
              </a:lnSpc>
              <a:buClr>
                <a:srgbClr val="334286"/>
              </a:buClr>
              <a:buFont typeface="Arial"/>
              <a:buChar char="•"/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Жилые здания </a:t>
            </a:r>
            <a:br>
              <a:rPr sz="1300" dirty="0">
                <a:solidFill>
                  <a:srgbClr val="282A2E"/>
                </a:solidFill>
              </a:rPr>
            </a:b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и помещения</a:t>
            </a:r>
          </a:p>
          <a:p>
            <a:pPr marL="171360" indent="-171360" defTabSz="914400">
              <a:lnSpc>
                <a:spcPct val="100000"/>
              </a:lnSpc>
              <a:buClr>
                <a:srgbClr val="334286"/>
              </a:buClr>
              <a:buFont typeface="Arial"/>
              <a:buChar char="•"/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Здания (кроме жилых)</a:t>
            </a:r>
          </a:p>
          <a:p>
            <a:pPr marL="171360" indent="-171360" defTabSz="914400">
              <a:lnSpc>
                <a:spcPct val="100000"/>
              </a:lnSpc>
              <a:buClr>
                <a:srgbClr val="334286"/>
              </a:buClr>
              <a:buFont typeface="Arial"/>
              <a:buChar char="•"/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Сооружения</a:t>
            </a:r>
          </a:p>
          <a:p>
            <a:pPr marL="171360" indent="-171360" defTabSz="914400">
              <a:lnSpc>
                <a:spcPct val="100000"/>
              </a:lnSpc>
              <a:buClr>
                <a:srgbClr val="334286"/>
              </a:buClr>
              <a:buFont typeface="Arial"/>
              <a:buChar char="•"/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Расходы</a:t>
            </a:r>
            <a:br>
              <a:rPr sz="1300" dirty="0">
                <a:solidFill>
                  <a:srgbClr val="282A2E"/>
                </a:solidFill>
              </a:rPr>
            </a:b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на улучшение земель</a:t>
            </a:r>
          </a:p>
        </p:txBody>
      </p:sp>
      <p:sp>
        <p:nvSpPr>
          <p:cNvPr id="1739" name="TextBox 32"/>
          <p:cNvSpPr/>
          <p:nvPr/>
        </p:nvSpPr>
        <p:spPr>
          <a:xfrm>
            <a:off x="723662" y="3761824"/>
            <a:ext cx="2827080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363194"/>
                </a:solidFill>
                <a:latin typeface="Arial"/>
              </a:rPr>
              <a:t>Машины и</a:t>
            </a:r>
            <a:r>
              <a:rPr lang="ru-RU" sz="1400" b="1" strike="noStrike" spc="-1" dirty="0">
                <a:solidFill>
                  <a:srgbClr val="363194"/>
                </a:solidFill>
                <a:latin typeface="Arial"/>
              </a:rPr>
              <a:t> </a:t>
            </a:r>
            <a:r>
              <a:rPr lang="ru-RU" sz="1600" b="1" strike="noStrike" spc="-1" dirty="0">
                <a:solidFill>
                  <a:srgbClr val="363194"/>
                </a:solidFill>
                <a:latin typeface="Arial"/>
              </a:rPr>
              <a:t>оборудование</a:t>
            </a:r>
            <a:endParaRPr lang="ru-RU" sz="1600" b="0" strike="noStrike" spc="-1" dirty="0">
              <a:solidFill>
                <a:srgbClr val="363194"/>
              </a:solidFill>
              <a:latin typeface="Arial"/>
            </a:endParaRPr>
          </a:p>
        </p:txBody>
      </p:sp>
      <p:sp>
        <p:nvSpPr>
          <p:cNvPr id="1741" name="TextBox 5"/>
          <p:cNvSpPr/>
          <p:nvPr/>
        </p:nvSpPr>
        <p:spPr>
          <a:xfrm>
            <a:off x="754646" y="4119304"/>
            <a:ext cx="2766600" cy="169131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71360" indent="-171360" defTabSz="914400">
              <a:lnSpc>
                <a:spcPct val="100000"/>
              </a:lnSpc>
              <a:buClr>
                <a:srgbClr val="334286"/>
              </a:buClr>
              <a:buFont typeface="Arial"/>
              <a:buChar char="•"/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Информационное, компьютерное </a:t>
            </a:r>
            <a:br>
              <a:rPr sz="1300" dirty="0">
                <a:solidFill>
                  <a:srgbClr val="282A2E"/>
                </a:solidFill>
              </a:rPr>
            </a:b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и телекоммуникационное (ИКТ) оборудование</a:t>
            </a:r>
          </a:p>
          <a:p>
            <a:pPr marL="171360" indent="-171360" defTabSz="914400">
              <a:lnSpc>
                <a:spcPct val="100000"/>
              </a:lnSpc>
              <a:buClr>
                <a:srgbClr val="334286"/>
              </a:buClr>
              <a:buFont typeface="Arial"/>
              <a:buChar char="•"/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Прочие машины </a:t>
            </a:r>
            <a:br>
              <a:rPr sz="1300" dirty="0">
                <a:solidFill>
                  <a:srgbClr val="282A2E"/>
                </a:solidFill>
              </a:rPr>
            </a:b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и оборудование, включая хозяйственный инвентарь, </a:t>
            </a:r>
            <a:br>
              <a:rPr sz="1300" dirty="0">
                <a:solidFill>
                  <a:srgbClr val="282A2E"/>
                </a:solidFill>
              </a:rPr>
            </a:b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и другие объекты</a:t>
            </a:r>
          </a:p>
        </p:txBody>
      </p:sp>
      <p:sp>
        <p:nvSpPr>
          <p:cNvPr id="1742" name="Прямоугольник 53"/>
          <p:cNvSpPr/>
          <p:nvPr/>
        </p:nvSpPr>
        <p:spPr>
          <a:xfrm>
            <a:off x="4157006" y="1269168"/>
            <a:ext cx="3603600" cy="3044880"/>
          </a:xfrm>
          <a:prstGeom prst="rect">
            <a:avLst/>
          </a:prstGeom>
          <a:noFill/>
          <a:ln w="28575">
            <a:solidFill>
              <a:srgbClr val="3631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1743" name="Прямоугольник 55"/>
          <p:cNvSpPr/>
          <p:nvPr/>
        </p:nvSpPr>
        <p:spPr>
          <a:xfrm>
            <a:off x="4186503" y="4964040"/>
            <a:ext cx="3594240" cy="973800"/>
          </a:xfrm>
          <a:prstGeom prst="rect">
            <a:avLst/>
          </a:prstGeom>
          <a:noFill/>
          <a:ln w="28575">
            <a:solidFill>
              <a:srgbClr val="3631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1744" name="Прямоугольник 68"/>
          <p:cNvSpPr/>
          <p:nvPr/>
        </p:nvSpPr>
        <p:spPr>
          <a:xfrm>
            <a:off x="8414280" y="1269167"/>
            <a:ext cx="3062160" cy="2278440"/>
          </a:xfrm>
          <a:prstGeom prst="rect">
            <a:avLst/>
          </a:prstGeom>
          <a:noFill/>
          <a:ln w="28575">
            <a:solidFill>
              <a:srgbClr val="3631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</a:endParaRPr>
          </a:p>
        </p:txBody>
      </p:sp>
      <p:pic>
        <p:nvPicPr>
          <p:cNvPr id="1745" name="Рисунок 1"/>
          <p:cNvPicPr/>
          <p:nvPr/>
        </p:nvPicPr>
        <p:blipFill>
          <a:blip r:embed="rId2"/>
          <a:stretch/>
        </p:blipFill>
        <p:spPr>
          <a:xfrm>
            <a:off x="9230431" y="4214248"/>
            <a:ext cx="1624680" cy="1622880"/>
          </a:xfrm>
          <a:prstGeom prst="rect">
            <a:avLst/>
          </a:prstGeom>
          <a:ln w="0">
            <a:noFill/>
          </a:ln>
        </p:spPr>
      </p:pic>
      <p:sp>
        <p:nvSpPr>
          <p:cNvPr id="1746" name="TextBox 6"/>
          <p:cNvSpPr/>
          <p:nvPr/>
        </p:nvSpPr>
        <p:spPr>
          <a:xfrm>
            <a:off x="4260303" y="1279768"/>
            <a:ext cx="352008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363194"/>
                </a:solidFill>
                <a:latin typeface="Arial"/>
              </a:rPr>
              <a:t>Объекты интеллектуальной собственности</a:t>
            </a:r>
            <a:endParaRPr lang="ru-RU" sz="1600" b="0" strike="noStrike" spc="-1" dirty="0">
              <a:solidFill>
                <a:srgbClr val="363194"/>
              </a:solidFill>
              <a:latin typeface="Arial"/>
            </a:endParaRPr>
          </a:p>
        </p:txBody>
      </p:sp>
      <p:sp>
        <p:nvSpPr>
          <p:cNvPr id="1748" name="TextBox 8"/>
          <p:cNvSpPr/>
          <p:nvPr/>
        </p:nvSpPr>
        <p:spPr>
          <a:xfrm>
            <a:off x="4250470" y="1912849"/>
            <a:ext cx="3529800" cy="22914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из них:</a:t>
            </a:r>
          </a:p>
          <a:p>
            <a:pPr marL="171360" indent="-171360" defTabSz="914400">
              <a:lnSpc>
                <a:spcPct val="100000"/>
              </a:lnSpc>
              <a:buClr>
                <a:srgbClr val="334286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научные исследования и разработки</a:t>
            </a:r>
          </a:p>
          <a:p>
            <a:pPr marL="171360" indent="-171360" defTabSz="914400">
              <a:lnSpc>
                <a:spcPct val="100000"/>
              </a:lnSpc>
              <a:buClr>
                <a:srgbClr val="334286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расходы на разведку недр и оценку запасов полезных ископаемых</a:t>
            </a:r>
          </a:p>
          <a:p>
            <a:pPr marL="171360" indent="-171360" defTabSz="914400">
              <a:lnSpc>
                <a:spcPct val="100000"/>
              </a:lnSpc>
              <a:buClr>
                <a:srgbClr val="334286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программное обеспечение, </a:t>
            </a: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    базы данных</a:t>
            </a:r>
          </a:p>
          <a:p>
            <a:pPr marL="171360" indent="-171360" defTabSz="914400">
              <a:lnSpc>
                <a:spcPct val="100000"/>
              </a:lnSpc>
              <a:buClr>
                <a:srgbClr val="334286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оригиналы произведений развлекательного жанра, литературы </a:t>
            </a:r>
            <a:br>
              <a:rPr sz="1300" dirty="0">
                <a:solidFill>
                  <a:srgbClr val="282A2E"/>
                </a:solidFill>
              </a:rPr>
            </a:b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и искусства</a:t>
            </a:r>
          </a:p>
          <a:p>
            <a:pPr marL="171360" indent="-171360" defTabSz="914400">
              <a:lnSpc>
                <a:spcPct val="100000"/>
              </a:lnSpc>
              <a:buClr>
                <a:srgbClr val="334286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права пользования нематериальными активами</a:t>
            </a:r>
          </a:p>
        </p:txBody>
      </p:sp>
      <p:sp>
        <p:nvSpPr>
          <p:cNvPr id="1750" name="TextBox 9"/>
          <p:cNvSpPr/>
          <p:nvPr/>
        </p:nvSpPr>
        <p:spPr>
          <a:xfrm>
            <a:off x="4260659" y="5020336"/>
            <a:ext cx="3520080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363194"/>
                </a:solidFill>
                <a:latin typeface="Arial"/>
              </a:rPr>
              <a:t>Транспортные средства</a:t>
            </a:r>
            <a:endParaRPr lang="ru-RU" sz="1600" b="0" strike="noStrike" spc="-1" dirty="0">
              <a:solidFill>
                <a:srgbClr val="363194"/>
              </a:solidFill>
              <a:latin typeface="Arial"/>
            </a:endParaRPr>
          </a:p>
        </p:txBody>
      </p:sp>
      <p:sp>
        <p:nvSpPr>
          <p:cNvPr id="1751" name="TextBox 10"/>
          <p:cNvSpPr/>
          <p:nvPr/>
        </p:nvSpPr>
        <p:spPr>
          <a:xfrm>
            <a:off x="4260303" y="5456880"/>
            <a:ext cx="2503440" cy="29093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71360" indent="-171360" defTabSz="914400">
              <a:lnSpc>
                <a:spcPct val="100000"/>
              </a:lnSpc>
              <a:buClr>
                <a:srgbClr val="334286"/>
              </a:buClr>
              <a:buFont typeface="Arial"/>
              <a:buChar char="•"/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Транспортные средства</a:t>
            </a:r>
          </a:p>
        </p:txBody>
      </p:sp>
      <p:sp>
        <p:nvSpPr>
          <p:cNvPr id="1753" name="TextBox 11"/>
          <p:cNvSpPr/>
          <p:nvPr/>
        </p:nvSpPr>
        <p:spPr>
          <a:xfrm>
            <a:off x="8555856" y="1301207"/>
            <a:ext cx="2510280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363194"/>
                </a:solidFill>
                <a:latin typeface="Arial"/>
              </a:rPr>
              <a:t>Прочие инвестиции</a:t>
            </a:r>
            <a:endParaRPr lang="ru-RU" sz="1600" b="0" strike="noStrike" spc="-1" dirty="0">
              <a:solidFill>
                <a:srgbClr val="363194"/>
              </a:solidFill>
              <a:latin typeface="Arial"/>
            </a:endParaRPr>
          </a:p>
        </p:txBody>
      </p:sp>
      <p:sp>
        <p:nvSpPr>
          <p:cNvPr id="1755" name="TextBox 13"/>
          <p:cNvSpPr/>
          <p:nvPr/>
        </p:nvSpPr>
        <p:spPr>
          <a:xfrm>
            <a:off x="8541832" y="1751543"/>
            <a:ext cx="2827080" cy="149126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из них:</a:t>
            </a:r>
          </a:p>
          <a:p>
            <a:pPr marL="171360" indent="-171360" defTabSz="914400">
              <a:lnSpc>
                <a:spcPct val="100000"/>
              </a:lnSpc>
              <a:buClr>
                <a:srgbClr val="334286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затраты на формирование рабочего, продуктивного </a:t>
            </a:r>
            <a:br>
              <a:rPr sz="1300" dirty="0">
                <a:solidFill>
                  <a:srgbClr val="282A2E"/>
                </a:solidFill>
              </a:rPr>
            </a:b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и племенного стада</a:t>
            </a:r>
          </a:p>
          <a:p>
            <a:pPr marL="171360" indent="-171360" defTabSz="914400">
              <a:lnSpc>
                <a:spcPct val="100000"/>
              </a:lnSpc>
              <a:buClr>
                <a:srgbClr val="334286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затраты по насаждению </a:t>
            </a:r>
            <a:br>
              <a:rPr sz="1300" dirty="0">
                <a:solidFill>
                  <a:srgbClr val="282A2E"/>
                </a:solidFill>
              </a:rPr>
            </a:b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и выращиванию многолетних культур</a:t>
            </a: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639F45AD-AFF8-45AC-0591-A5E136E7535B}"/>
              </a:ext>
            </a:extLst>
          </p:cNvPr>
          <p:cNvSpPr txBox="1">
            <a:spLocks/>
          </p:cNvSpPr>
          <p:nvPr/>
        </p:nvSpPr>
        <p:spPr>
          <a:xfrm>
            <a:off x="599760" y="397440"/>
            <a:ext cx="9534600" cy="513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</a:tabLst>
            </a:pPr>
            <a:r>
              <a:rPr lang="ru-RU" sz="2200" b="1" spc="-1" dirty="0">
                <a:solidFill>
                  <a:srgbClr val="363194"/>
                </a:solidFill>
                <a:latin typeface="+mn-lt"/>
              </a:rPr>
              <a:t>ВИДОВАЯ СТРУКТУРА ИНВЕСТИЦИЙ В ОСНОВНОЙ КАПИТАЛ</a:t>
            </a:r>
            <a:endParaRPr lang="ru-RU" sz="2200" spc="-1" dirty="0">
              <a:solidFill>
                <a:srgbClr val="363194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0" name="Рисунок 10"/>
          <p:cNvPicPr/>
          <p:nvPr/>
        </p:nvPicPr>
        <p:blipFill>
          <a:blip r:embed="rId2"/>
          <a:stretch/>
        </p:blipFill>
        <p:spPr>
          <a:xfrm>
            <a:off x="646821" y="3966120"/>
            <a:ext cx="1996920" cy="1994400"/>
          </a:xfrm>
          <a:prstGeom prst="rect">
            <a:avLst/>
          </a:prstGeom>
          <a:ln w="0">
            <a:noFill/>
          </a:ln>
        </p:spPr>
      </p:pic>
      <p:sp>
        <p:nvSpPr>
          <p:cNvPr id="1761" name="Прямоугольник 42"/>
          <p:cNvSpPr/>
          <p:nvPr/>
        </p:nvSpPr>
        <p:spPr>
          <a:xfrm>
            <a:off x="5051547" y="1290770"/>
            <a:ext cx="496584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600" b="1" spc="-1" dirty="0">
                <a:solidFill>
                  <a:srgbClr val="363194"/>
                </a:solidFill>
                <a:latin typeface="Arial"/>
              </a:rPr>
              <a:t>Затраты на строительство </a:t>
            </a:r>
          </a:p>
          <a:p>
            <a:pPr algn="ctr" defTabSz="914400">
              <a:lnSpc>
                <a:spcPct val="100000"/>
              </a:lnSpc>
            </a:pPr>
            <a:r>
              <a:rPr lang="ru-RU" sz="1600" b="1" spc="-1" dirty="0">
                <a:solidFill>
                  <a:srgbClr val="363194"/>
                </a:solidFill>
                <a:latin typeface="Arial"/>
              </a:rPr>
              <a:t>зданий и сооружений</a:t>
            </a:r>
          </a:p>
        </p:txBody>
      </p:sp>
      <p:sp>
        <p:nvSpPr>
          <p:cNvPr id="1762" name="Прямоугольник 47"/>
          <p:cNvSpPr/>
          <p:nvPr/>
        </p:nvSpPr>
        <p:spPr>
          <a:xfrm>
            <a:off x="4229712" y="2372258"/>
            <a:ext cx="2741305" cy="29093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Строительно-монтажные работы</a:t>
            </a:r>
          </a:p>
        </p:txBody>
      </p:sp>
      <p:cxnSp>
        <p:nvCxnSpPr>
          <p:cNvPr id="1763" name="Прямая со стрелкой 58"/>
          <p:cNvCxnSpPr/>
          <p:nvPr/>
        </p:nvCxnSpPr>
        <p:spPr>
          <a:xfrm flipH="1">
            <a:off x="5618885" y="1973306"/>
            <a:ext cx="1300320" cy="366480"/>
          </a:xfrm>
          <a:prstGeom prst="straightConnector1">
            <a:avLst/>
          </a:prstGeom>
          <a:ln w="19050">
            <a:solidFill>
              <a:srgbClr val="363194"/>
            </a:solidFill>
            <a:round/>
            <a:tailEnd type="arrow" w="med" len="med"/>
          </a:ln>
        </p:spPr>
      </p:cxnSp>
      <p:cxnSp>
        <p:nvCxnSpPr>
          <p:cNvPr id="1764" name="Прямая со стрелкой 59"/>
          <p:cNvCxnSpPr/>
          <p:nvPr/>
        </p:nvCxnSpPr>
        <p:spPr>
          <a:xfrm>
            <a:off x="8169845" y="1971506"/>
            <a:ext cx="1108440" cy="366480"/>
          </a:xfrm>
          <a:prstGeom prst="straightConnector1">
            <a:avLst/>
          </a:prstGeom>
          <a:ln w="19050">
            <a:solidFill>
              <a:srgbClr val="363194"/>
            </a:solidFill>
            <a:round/>
            <a:tailEnd type="arrow" w="med" len="med"/>
          </a:ln>
        </p:spPr>
      </p:cxnSp>
      <p:sp>
        <p:nvSpPr>
          <p:cNvPr id="1765" name="Прямоугольник 44"/>
          <p:cNvSpPr/>
          <p:nvPr/>
        </p:nvSpPr>
        <p:spPr>
          <a:xfrm>
            <a:off x="7693224" y="2395877"/>
            <a:ext cx="3690875" cy="137122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 defTabSz="914400">
              <a:lnSpc>
                <a:spcPct val="80000"/>
              </a:lnSpc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Прочие капитальные затраты</a:t>
            </a:r>
          </a:p>
          <a:p>
            <a:pPr algn="just" defTabSz="914400">
              <a:lnSpc>
                <a:spcPct val="80000"/>
              </a:lnSpc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(проектно-изыскательские</a:t>
            </a:r>
            <a:r>
              <a:rPr lang="en-US" sz="1300" b="0" strike="noStrike" spc="-1" dirty="0">
                <a:solidFill>
                  <a:srgbClr val="282A2E"/>
                </a:solidFill>
                <a:latin typeface="Arial"/>
              </a:rPr>
              <a:t> </a:t>
            </a: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работы, затраты по отводу земельных участков </a:t>
            </a:r>
            <a:r>
              <a:rPr lang="en-US" sz="1300" b="0" strike="noStrike" spc="-1" dirty="0">
                <a:solidFill>
                  <a:srgbClr val="282A2E"/>
                </a:solidFill>
                <a:latin typeface="Arial"/>
              </a:rPr>
              <a:t>                   </a:t>
            </a: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под строительство, выплаты земельного налога (аренды) в период строительства), включаемые при вводе объекта</a:t>
            </a:r>
            <a:r>
              <a:rPr lang="en-US" sz="1300" b="0" strike="noStrike" spc="-1" dirty="0">
                <a:solidFill>
                  <a:srgbClr val="282A2E"/>
                </a:solidFill>
                <a:latin typeface="Arial"/>
              </a:rPr>
              <a:t>                        </a:t>
            </a: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в эксплуатацию в инвентарную стоимость здания (сооружения)</a:t>
            </a:r>
          </a:p>
        </p:txBody>
      </p:sp>
      <p:sp>
        <p:nvSpPr>
          <p:cNvPr id="1766" name="Прямоугольник 49"/>
          <p:cNvSpPr/>
          <p:nvPr/>
        </p:nvSpPr>
        <p:spPr>
          <a:xfrm>
            <a:off x="2848680" y="4061592"/>
            <a:ext cx="1532962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363194"/>
                </a:solidFill>
                <a:latin typeface="Arial"/>
              </a:rPr>
              <a:t>Включаются:</a:t>
            </a:r>
            <a:endParaRPr lang="ru-RU" sz="1600" b="0" strike="noStrike" spc="-1" dirty="0">
              <a:solidFill>
                <a:srgbClr val="363194"/>
              </a:solidFill>
              <a:latin typeface="Arial"/>
            </a:endParaRPr>
          </a:p>
        </p:txBody>
      </p:sp>
      <p:sp>
        <p:nvSpPr>
          <p:cNvPr id="1767" name="Прямоугольник 50"/>
          <p:cNvSpPr/>
          <p:nvPr/>
        </p:nvSpPr>
        <p:spPr>
          <a:xfrm>
            <a:off x="2828520" y="4375112"/>
            <a:ext cx="4090685" cy="137122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 defTabSz="914400">
              <a:lnSpc>
                <a:spcPct val="80000"/>
              </a:lnSpc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затраты на коммуникации внутри здания, необходимые для его эксплуатации (вся система отопления и канализации внутри здания, внутренняя сеть газопровода, водопровода, силовой и осветительной электропроводки, телефонной электропроводки, вентиляционные устройства обще</a:t>
            </a:r>
            <a:r>
              <a:rPr lang="en-US" sz="1300" b="0" strike="noStrike" spc="-1" dirty="0">
                <a:solidFill>
                  <a:srgbClr val="282A2E"/>
                </a:solidFill>
                <a:latin typeface="Arial"/>
              </a:rPr>
              <a:t>-</a:t>
            </a: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санитарного назначения, подъемники и лифты и другие подобные объекты)</a:t>
            </a:r>
          </a:p>
        </p:txBody>
      </p:sp>
      <p:sp>
        <p:nvSpPr>
          <p:cNvPr id="1769" name="Прямоугольник 56"/>
          <p:cNvSpPr/>
          <p:nvPr/>
        </p:nvSpPr>
        <p:spPr>
          <a:xfrm>
            <a:off x="7431093" y="4066992"/>
            <a:ext cx="1830735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363194"/>
                </a:solidFill>
                <a:latin typeface="Arial"/>
              </a:rPr>
              <a:t>Не включаются:</a:t>
            </a:r>
            <a:endParaRPr lang="ru-RU" sz="1600" b="0" strike="noStrike" spc="-1" dirty="0">
              <a:solidFill>
                <a:srgbClr val="363194"/>
              </a:solidFill>
              <a:latin typeface="Arial"/>
            </a:endParaRPr>
          </a:p>
        </p:txBody>
      </p:sp>
      <p:sp>
        <p:nvSpPr>
          <p:cNvPr id="1770" name="Прямоугольник 57"/>
          <p:cNvSpPr/>
          <p:nvPr/>
        </p:nvSpPr>
        <p:spPr>
          <a:xfrm>
            <a:off x="7441033" y="4682520"/>
            <a:ext cx="2584440" cy="5710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80000"/>
              </a:lnSpc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плата за землю при покупке, изъятии (выкупе) земельных участков для строительства </a:t>
            </a:r>
          </a:p>
        </p:txBody>
      </p:sp>
      <p:sp>
        <p:nvSpPr>
          <p:cNvPr id="1772" name="Правая фигурная скобка 60"/>
          <p:cNvSpPr/>
          <p:nvPr/>
        </p:nvSpPr>
        <p:spPr>
          <a:xfrm>
            <a:off x="9787481" y="4552336"/>
            <a:ext cx="245520" cy="824760"/>
          </a:xfrm>
          <a:prstGeom prst="rightBrace">
            <a:avLst>
              <a:gd name="adj1" fmla="val 59050"/>
              <a:gd name="adj2" fmla="val 52022"/>
            </a:avLst>
          </a:prstGeom>
          <a:noFill/>
          <a:ln w="19050">
            <a:solidFill>
              <a:srgbClr val="8383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chemeClr val="dk1"/>
                </a:solidFill>
                <a:latin typeface="Arial"/>
              </a:rPr>
              <a:t> </a:t>
            </a:r>
            <a:endParaRPr lang="ru-RU" sz="1800" b="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1773" name="TextBox 15"/>
          <p:cNvSpPr/>
          <p:nvPr/>
        </p:nvSpPr>
        <p:spPr>
          <a:xfrm>
            <a:off x="9915297" y="4443840"/>
            <a:ext cx="1689120" cy="10911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ts val="1301"/>
              </a:lnSpc>
            </a:pPr>
            <a:r>
              <a:rPr lang="ru-RU" sz="1100" b="1" strike="noStrike" spc="-1" dirty="0">
                <a:solidFill>
                  <a:srgbClr val="363194"/>
                </a:solidFill>
                <a:latin typeface="Arial"/>
              </a:rPr>
              <a:t>Учитываются </a:t>
            </a:r>
            <a:br>
              <a:rPr sz="1100" dirty="0">
                <a:solidFill>
                  <a:srgbClr val="363194"/>
                </a:solidFill>
              </a:rPr>
            </a:br>
            <a:r>
              <a:rPr lang="ru-RU" sz="1100" b="1" strike="noStrike" spc="-1" dirty="0">
                <a:solidFill>
                  <a:srgbClr val="363194"/>
                </a:solidFill>
                <a:latin typeface="Arial"/>
              </a:rPr>
              <a:t>в составе инвестиций </a:t>
            </a:r>
            <a:r>
              <a:rPr lang="en-US" sz="1100" b="1" strike="noStrike" spc="-1" dirty="0">
                <a:solidFill>
                  <a:srgbClr val="363194"/>
                </a:solidFill>
                <a:latin typeface="Arial"/>
              </a:rPr>
              <a:t>                   </a:t>
            </a:r>
            <a:r>
              <a:rPr lang="ru-RU" sz="1100" b="1" strike="noStrike" spc="-1" dirty="0">
                <a:solidFill>
                  <a:srgbClr val="363194"/>
                </a:solidFill>
                <a:latin typeface="Arial"/>
              </a:rPr>
              <a:t>в непроизведенные  нефинансовые активы</a:t>
            </a:r>
            <a:endParaRPr lang="ru-RU" sz="1100" b="0" strike="noStrike" spc="-1" dirty="0">
              <a:solidFill>
                <a:srgbClr val="363194"/>
              </a:solidFill>
              <a:latin typeface="Arial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D73FCA69-D519-499C-87EC-91771ADA757D}"/>
              </a:ext>
            </a:extLst>
          </p:cNvPr>
          <p:cNvSpPr txBox="1">
            <a:spLocks/>
          </p:cNvSpPr>
          <p:nvPr/>
        </p:nvSpPr>
        <p:spPr>
          <a:xfrm>
            <a:off x="599760" y="397440"/>
            <a:ext cx="9534600" cy="513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</a:tabLst>
            </a:pPr>
            <a:r>
              <a:rPr lang="ru-RU" sz="2200" b="1" spc="-1" dirty="0">
                <a:solidFill>
                  <a:srgbClr val="363194"/>
                </a:solidFill>
                <a:latin typeface="+mn-lt"/>
              </a:rPr>
              <a:t>ВИДОВАЯ СТРУКТУРА ИНВЕСТИЦИЙ В ОСНОВНОЙ КАПИТАЛ</a:t>
            </a:r>
            <a:endParaRPr lang="ru-RU" sz="2200" spc="-1" dirty="0">
              <a:solidFill>
                <a:srgbClr val="363194"/>
              </a:solidFill>
              <a:latin typeface="+mn-lt"/>
            </a:endParaRPr>
          </a:p>
        </p:txBody>
      </p:sp>
      <p:sp>
        <p:nvSpPr>
          <p:cNvPr id="4" name="Прямоугольник 5">
            <a:extLst>
              <a:ext uri="{FF2B5EF4-FFF2-40B4-BE49-F238E27FC236}">
                <a16:creationId xmlns:a16="http://schemas.microsoft.com/office/drawing/2014/main" id="{0C2DFB8E-3361-6AE5-4E4C-51EA2BA85312}"/>
              </a:ext>
            </a:extLst>
          </p:cNvPr>
          <p:cNvSpPr/>
          <p:nvPr/>
        </p:nvSpPr>
        <p:spPr>
          <a:xfrm>
            <a:off x="694165" y="1269167"/>
            <a:ext cx="2827080" cy="1936080"/>
          </a:xfrm>
          <a:prstGeom prst="rect">
            <a:avLst/>
          </a:prstGeom>
          <a:noFill/>
          <a:ln w="28575">
            <a:solidFill>
              <a:srgbClr val="3631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5" name="TextBox 30">
            <a:extLst>
              <a:ext uri="{FF2B5EF4-FFF2-40B4-BE49-F238E27FC236}">
                <a16:creationId xmlns:a16="http://schemas.microsoft.com/office/drawing/2014/main" id="{EF717215-B359-0D11-8BD5-CCDB954EEA76}"/>
              </a:ext>
            </a:extLst>
          </p:cNvPr>
          <p:cNvSpPr/>
          <p:nvPr/>
        </p:nvSpPr>
        <p:spPr>
          <a:xfrm>
            <a:off x="755347" y="1301207"/>
            <a:ext cx="2427840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363194"/>
                </a:solidFill>
                <a:latin typeface="Arial"/>
              </a:rPr>
              <a:t>Здания и сооружения</a:t>
            </a:r>
            <a:endParaRPr lang="ru-RU" sz="1600" b="0" strike="noStrike" spc="-1" dirty="0">
              <a:solidFill>
                <a:srgbClr val="363194"/>
              </a:solidFill>
              <a:latin typeface="Arial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AC39C9D9-7426-35D4-4BCB-04EBADED16B1}"/>
              </a:ext>
            </a:extLst>
          </p:cNvPr>
          <p:cNvSpPr/>
          <p:nvPr/>
        </p:nvSpPr>
        <p:spPr>
          <a:xfrm>
            <a:off x="778405" y="1768847"/>
            <a:ext cx="2742480" cy="12912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71360" indent="-171360" defTabSz="914400">
              <a:lnSpc>
                <a:spcPct val="100000"/>
              </a:lnSpc>
              <a:buClr>
                <a:srgbClr val="334286"/>
              </a:buClr>
              <a:buFont typeface="Arial"/>
              <a:buChar char="•"/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Жилые здания </a:t>
            </a:r>
            <a:br>
              <a:rPr sz="1300" dirty="0">
                <a:solidFill>
                  <a:srgbClr val="282A2E"/>
                </a:solidFill>
              </a:rPr>
            </a:b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и помещения</a:t>
            </a:r>
          </a:p>
          <a:p>
            <a:pPr marL="171360" indent="-171360" defTabSz="914400">
              <a:lnSpc>
                <a:spcPct val="100000"/>
              </a:lnSpc>
              <a:buClr>
                <a:srgbClr val="334286"/>
              </a:buClr>
              <a:buFont typeface="Arial"/>
              <a:buChar char="•"/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Здания (кроме жилых)</a:t>
            </a:r>
          </a:p>
          <a:p>
            <a:pPr marL="171360" indent="-171360" defTabSz="914400">
              <a:lnSpc>
                <a:spcPct val="100000"/>
              </a:lnSpc>
              <a:buClr>
                <a:srgbClr val="334286"/>
              </a:buClr>
              <a:buFont typeface="Arial"/>
              <a:buChar char="•"/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Сооружения</a:t>
            </a:r>
          </a:p>
          <a:p>
            <a:pPr marL="171360" indent="-171360" defTabSz="914400">
              <a:lnSpc>
                <a:spcPct val="100000"/>
              </a:lnSpc>
              <a:buClr>
                <a:srgbClr val="334286"/>
              </a:buClr>
              <a:buFont typeface="Arial"/>
              <a:buChar char="•"/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Расходы</a:t>
            </a:r>
            <a:br>
              <a:rPr sz="1300" dirty="0">
                <a:solidFill>
                  <a:srgbClr val="282A2E"/>
                </a:solidFill>
              </a:rPr>
            </a:b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на улучшение земель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Текст 4"/>
          <p:cNvSpPr/>
          <p:nvPr/>
        </p:nvSpPr>
        <p:spPr>
          <a:xfrm>
            <a:off x="592151" y="1198314"/>
            <a:ext cx="5822640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r>
              <a:rPr lang="ru-RU" sz="1600" b="1" spc="-1" dirty="0">
                <a:solidFill>
                  <a:srgbClr val="363194"/>
                </a:solidFill>
                <a:latin typeface="Arial"/>
              </a:rPr>
              <a:t>ЗДАНИЯ И СООРУЖЕНИЯ</a:t>
            </a:r>
          </a:p>
        </p:txBody>
      </p:sp>
      <p:sp>
        <p:nvSpPr>
          <p:cNvPr id="1776" name="TextBox 24"/>
          <p:cNvSpPr/>
          <p:nvPr/>
        </p:nvSpPr>
        <p:spPr>
          <a:xfrm>
            <a:off x="622704" y="1771073"/>
            <a:ext cx="4726045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363194"/>
                </a:solidFill>
                <a:latin typeface="Arial"/>
              </a:rPr>
              <a:t>Жилые здания и помещения:</a:t>
            </a:r>
            <a:endParaRPr lang="ru-RU" sz="1600" b="0" strike="noStrike" spc="-1" dirty="0">
              <a:solidFill>
                <a:srgbClr val="363194"/>
              </a:solidFill>
              <a:latin typeface="Arial"/>
            </a:endParaRPr>
          </a:p>
        </p:txBody>
      </p:sp>
      <p:sp>
        <p:nvSpPr>
          <p:cNvPr id="1777" name="TextBox 16"/>
          <p:cNvSpPr/>
          <p:nvPr/>
        </p:nvSpPr>
        <p:spPr>
          <a:xfrm>
            <a:off x="622704" y="2172291"/>
            <a:ext cx="5220816" cy="18913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жилые помещения, здания или части зданий, которые используются полностью или главным образом как места проживания: входящие в жилищный фонд (общего назначения, общежития, спальные корпуса школ-интернатов, детских домов, дома для престарелых и инвалидов), и не входящие </a:t>
            </a:r>
            <a:r>
              <a:rPr lang="en-US" sz="1300" b="0" strike="noStrike" spc="-1" dirty="0">
                <a:solidFill>
                  <a:srgbClr val="282A2E"/>
                </a:solidFill>
                <a:latin typeface="Arial"/>
              </a:rPr>
              <a:t>                         </a:t>
            </a: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в жилищный фонд (дома щитовые, дома садовые, помещения контейнерного типа жилые, вагоны-дома передвижные, помещения, приспособленные под жилье (вагоны и кузова железно-дорожных вагонов, суда и другие подобные объекты)</a:t>
            </a:r>
          </a:p>
        </p:txBody>
      </p:sp>
      <p:sp>
        <p:nvSpPr>
          <p:cNvPr id="1779" name="TextBox 26"/>
          <p:cNvSpPr/>
          <p:nvPr/>
        </p:nvSpPr>
        <p:spPr>
          <a:xfrm>
            <a:off x="615144" y="4229853"/>
            <a:ext cx="4726045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363194"/>
                </a:solidFill>
                <a:latin typeface="Arial"/>
              </a:rPr>
              <a:t>Нежилые здания:</a:t>
            </a:r>
            <a:endParaRPr lang="ru-RU" sz="1600" b="0" strike="noStrike" spc="-1" dirty="0">
              <a:solidFill>
                <a:srgbClr val="363194"/>
              </a:solidFill>
              <a:latin typeface="Arial"/>
            </a:endParaRPr>
          </a:p>
        </p:txBody>
      </p:sp>
      <p:sp>
        <p:nvSpPr>
          <p:cNvPr id="1780" name="TextBox 17"/>
          <p:cNvSpPr/>
          <p:nvPr/>
        </p:nvSpPr>
        <p:spPr>
          <a:xfrm>
            <a:off x="592151" y="4634806"/>
            <a:ext cx="5251729" cy="8910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промышленные, сельскохозяйственные, коммерческие, торговые, административные, здания для проведения развлекательных мероприятий, гостиницы, рестораны, школы, больницы, тюрьмы и другие подобные объекты</a:t>
            </a:r>
          </a:p>
        </p:txBody>
      </p:sp>
      <p:sp>
        <p:nvSpPr>
          <p:cNvPr id="1782" name="TextBox 18"/>
          <p:cNvSpPr/>
          <p:nvPr/>
        </p:nvSpPr>
        <p:spPr>
          <a:xfrm>
            <a:off x="6062964" y="1757169"/>
            <a:ext cx="4726045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363194"/>
                </a:solidFill>
                <a:latin typeface="Arial"/>
              </a:rPr>
              <a:t>Сооружения:</a:t>
            </a:r>
            <a:endParaRPr lang="ru-RU" sz="1600" b="0" strike="noStrike" spc="-1" dirty="0">
              <a:solidFill>
                <a:srgbClr val="363194"/>
              </a:solidFill>
              <a:latin typeface="Arial"/>
            </a:endParaRPr>
          </a:p>
        </p:txBody>
      </p:sp>
      <p:sp>
        <p:nvSpPr>
          <p:cNvPr id="1783" name="TextBox 19"/>
          <p:cNvSpPr/>
          <p:nvPr/>
        </p:nvSpPr>
        <p:spPr>
          <a:xfrm>
            <a:off x="6086168" y="2171328"/>
            <a:ext cx="5513280" cy="149126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инженерно-строительные объекты, возведенные с помощью строительно-монтажных работ: автострады, автомобильные, железные дороги, взлетно-посадочные полосы аэродромов, стрельбища, полигоны, командные пункты, мосты, эстакады, плотины и другие гидротехнические сооружения, трубопроводы, линии связи, шахты, спортивные сооружения, сооружения для отдыха, памятники и другие подобные объекты</a:t>
            </a:r>
          </a:p>
        </p:txBody>
      </p:sp>
      <p:sp>
        <p:nvSpPr>
          <p:cNvPr id="1785" name="TextBox 20"/>
          <p:cNvSpPr/>
          <p:nvPr/>
        </p:nvSpPr>
        <p:spPr>
          <a:xfrm>
            <a:off x="6065822" y="4009888"/>
            <a:ext cx="4726045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363194"/>
                </a:solidFill>
                <a:latin typeface="Arial"/>
              </a:rPr>
              <a:t>Расходы на улучшение земель:</a:t>
            </a:r>
            <a:endParaRPr lang="ru-RU" sz="1600" b="0" strike="noStrike" spc="-1" dirty="0">
              <a:solidFill>
                <a:srgbClr val="363194"/>
              </a:solidFill>
              <a:latin typeface="Arial"/>
            </a:endParaRPr>
          </a:p>
        </p:txBody>
      </p:sp>
      <p:sp>
        <p:nvSpPr>
          <p:cNvPr id="1786" name="TextBox 21"/>
          <p:cNvSpPr/>
          <p:nvPr/>
        </p:nvSpPr>
        <p:spPr>
          <a:xfrm>
            <a:off x="6078314" y="4337912"/>
            <a:ext cx="5454873" cy="149126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затраты на мелиоративные работы; затраты на проведение культур-технических работ на землях, не требующих осушения; террасирование крутых склонов; капитальные вложения </a:t>
            </a:r>
            <a:r>
              <a:rPr lang="en-US" sz="1300" b="0" strike="noStrike" spc="-1" dirty="0">
                <a:solidFill>
                  <a:srgbClr val="282A2E"/>
                </a:solidFill>
                <a:latin typeface="Arial"/>
              </a:rPr>
              <a:t>                         </a:t>
            </a: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на коренное улучшение земель; расчистку земельных участков, рекультивацию земли, изменение рельефа (планировку территории), расходы, связанные с предотвращением затопления, расходы, связанные с передачей прав собственности на землю</a:t>
            </a: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3999F0A8-9045-49CC-D519-F3B36C794953}"/>
              </a:ext>
            </a:extLst>
          </p:cNvPr>
          <p:cNvSpPr txBox="1">
            <a:spLocks/>
          </p:cNvSpPr>
          <p:nvPr/>
        </p:nvSpPr>
        <p:spPr>
          <a:xfrm>
            <a:off x="599760" y="397440"/>
            <a:ext cx="9534600" cy="513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</a:tabLst>
            </a:pPr>
            <a:r>
              <a:rPr lang="ru-RU" sz="2200" b="1" spc="-1" dirty="0">
                <a:solidFill>
                  <a:srgbClr val="363194"/>
                </a:solidFill>
                <a:latin typeface="+mn-lt"/>
              </a:rPr>
              <a:t>ВИДОВАЯ СТРУКТУРА ИНВЕСТИЦИЙ В ОСНОВНОЙ КАПИТАЛ</a:t>
            </a:r>
            <a:endParaRPr lang="ru-RU" sz="2200" spc="-1" dirty="0">
              <a:solidFill>
                <a:srgbClr val="363194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0" name="Рисунок 15"/>
          <p:cNvPicPr/>
          <p:nvPr/>
        </p:nvPicPr>
        <p:blipFill>
          <a:blip r:embed="rId2"/>
          <a:stretch/>
        </p:blipFill>
        <p:spPr>
          <a:xfrm>
            <a:off x="657312" y="3795869"/>
            <a:ext cx="1161360" cy="1159920"/>
          </a:xfrm>
          <a:prstGeom prst="rect">
            <a:avLst/>
          </a:prstGeom>
          <a:ln w="0">
            <a:noFill/>
          </a:ln>
        </p:spPr>
      </p:pic>
      <p:pic>
        <p:nvPicPr>
          <p:cNvPr id="1791" name="Рисунок 41"/>
          <p:cNvPicPr/>
          <p:nvPr/>
        </p:nvPicPr>
        <p:blipFill>
          <a:blip r:embed="rId3"/>
          <a:stretch/>
        </p:blipFill>
        <p:spPr>
          <a:xfrm>
            <a:off x="3472332" y="3836189"/>
            <a:ext cx="1080360" cy="1079280"/>
          </a:xfrm>
          <a:prstGeom prst="rect">
            <a:avLst/>
          </a:prstGeom>
          <a:ln w="0">
            <a:noFill/>
          </a:ln>
        </p:spPr>
      </p:pic>
      <p:pic>
        <p:nvPicPr>
          <p:cNvPr id="1792" name="Рисунок 25"/>
          <p:cNvPicPr/>
          <p:nvPr/>
        </p:nvPicPr>
        <p:blipFill>
          <a:blip r:embed="rId4"/>
          <a:stretch/>
        </p:blipFill>
        <p:spPr>
          <a:xfrm>
            <a:off x="2068920" y="4832192"/>
            <a:ext cx="1131120" cy="1129680"/>
          </a:xfrm>
          <a:prstGeom prst="rect">
            <a:avLst/>
          </a:prstGeom>
          <a:ln w="0">
            <a:noFill/>
          </a:ln>
        </p:spPr>
      </p:pic>
      <p:sp>
        <p:nvSpPr>
          <p:cNvPr id="1793" name="Текст 7"/>
          <p:cNvSpPr/>
          <p:nvPr/>
        </p:nvSpPr>
        <p:spPr>
          <a:xfrm>
            <a:off x="5862568" y="1524266"/>
            <a:ext cx="444240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/>
            <a:r>
              <a:rPr lang="ru-RU" sz="1600" b="1" spc="-1" dirty="0">
                <a:solidFill>
                  <a:srgbClr val="363194"/>
                </a:solidFill>
                <a:latin typeface="Arial"/>
              </a:rPr>
              <a:t>Затраты на приобретение</a:t>
            </a:r>
            <a:br>
              <a:rPr sz="1600" b="1" spc="-1" dirty="0">
                <a:solidFill>
                  <a:srgbClr val="363194"/>
                </a:solidFill>
                <a:latin typeface="Arial"/>
              </a:rPr>
            </a:br>
            <a:r>
              <a:rPr lang="ru-RU" sz="1600" b="1" spc="-1" dirty="0">
                <a:solidFill>
                  <a:srgbClr val="363194"/>
                </a:solidFill>
                <a:latin typeface="Arial"/>
              </a:rPr>
              <a:t> машин и оборудования</a:t>
            </a:r>
          </a:p>
        </p:txBody>
      </p:sp>
      <p:sp>
        <p:nvSpPr>
          <p:cNvPr id="1794" name="TextBox 22"/>
          <p:cNvSpPr/>
          <p:nvPr/>
        </p:nvSpPr>
        <p:spPr>
          <a:xfrm>
            <a:off x="5736697" y="2415600"/>
            <a:ext cx="2235600" cy="372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ts val="2401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b="1" strike="noStrike" spc="-1" dirty="0">
                <a:solidFill>
                  <a:srgbClr val="363194"/>
                </a:solidFill>
                <a:latin typeface="Arial"/>
              </a:rPr>
              <a:t>Не включаются:</a:t>
            </a:r>
            <a:endParaRPr lang="ru-RU" sz="1600" b="0" strike="noStrike" spc="-1" dirty="0">
              <a:solidFill>
                <a:srgbClr val="363194"/>
              </a:solidFill>
              <a:latin typeface="Arial"/>
            </a:endParaRPr>
          </a:p>
        </p:txBody>
      </p:sp>
      <p:sp>
        <p:nvSpPr>
          <p:cNvPr id="1799" name="TextBox 23"/>
          <p:cNvSpPr/>
          <p:nvPr/>
        </p:nvSpPr>
        <p:spPr>
          <a:xfrm>
            <a:off x="5755320" y="2906280"/>
            <a:ext cx="6361200" cy="27041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750" indent="-285750" defTabSz="9144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машины и оборудование, приобретаемые с целью перепродажи</a:t>
            </a:r>
          </a:p>
        </p:txBody>
      </p:sp>
      <p:sp>
        <p:nvSpPr>
          <p:cNvPr id="1800" name="TextBox 25"/>
          <p:cNvSpPr/>
          <p:nvPr/>
        </p:nvSpPr>
        <p:spPr>
          <a:xfrm>
            <a:off x="5747040" y="3288600"/>
            <a:ext cx="5392908" cy="44995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285750" indent="-285750" algn="just" defTabSz="9144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санитарно-техническое и другое оборудование, относимое </a:t>
            </a:r>
            <a:r>
              <a:rPr lang="en-US" sz="1300" b="0" strike="noStrike" spc="-1" dirty="0">
                <a:solidFill>
                  <a:srgbClr val="282A2E"/>
                </a:solidFill>
                <a:latin typeface="Arial"/>
              </a:rPr>
              <a:t>                      </a:t>
            </a: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к стоимости зданий</a:t>
            </a:r>
          </a:p>
        </p:txBody>
      </p:sp>
      <p:sp>
        <p:nvSpPr>
          <p:cNvPr id="1801" name="TextBox 27"/>
          <p:cNvSpPr/>
          <p:nvPr/>
        </p:nvSpPr>
        <p:spPr>
          <a:xfrm>
            <a:off x="5731200" y="3780000"/>
            <a:ext cx="5408748" cy="6294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285750" indent="-285750" algn="just" defTabSz="9144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стоимость машин и оборудования, полученных на условиях финансового лизинга и учтенных лизингополучателем </a:t>
            </a:r>
            <a:r>
              <a:rPr lang="en-US" sz="1300" b="0" strike="noStrike" spc="-1" dirty="0">
                <a:solidFill>
                  <a:srgbClr val="282A2E"/>
                </a:solidFill>
                <a:latin typeface="Arial"/>
              </a:rPr>
              <a:t>                  </a:t>
            </a: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на забалансовом счете</a:t>
            </a:r>
          </a:p>
        </p:txBody>
      </p:sp>
      <p:sp>
        <p:nvSpPr>
          <p:cNvPr id="1802" name="TextBox 29"/>
          <p:cNvSpPr/>
          <p:nvPr/>
        </p:nvSpPr>
        <p:spPr>
          <a:xfrm>
            <a:off x="5760000" y="4482720"/>
            <a:ext cx="5408748" cy="11680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285750" indent="-285750" algn="just" defTabSz="9144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пусковые расходы: проверка готовности новых производств, цехов и агрегатов к вводу их в эксплуатацию путем комплексного опробования (под нагрузкой) всех машин </a:t>
            </a:r>
            <a:br>
              <a:rPr sz="1300" dirty="0">
                <a:solidFill>
                  <a:srgbClr val="282A2E"/>
                </a:solidFill>
              </a:rPr>
            </a:b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и механизмов (пробная эксплуатация) с пробным выпуском предусмотренной проектом продукции, наладка оборудования, которые включаются в себестоимость продукции (работ, услуг)</a:t>
            </a:r>
          </a:p>
        </p:txBody>
      </p:sp>
      <p:sp>
        <p:nvSpPr>
          <p:cNvPr id="2" name="Прямоугольник 51">
            <a:extLst>
              <a:ext uri="{FF2B5EF4-FFF2-40B4-BE49-F238E27FC236}">
                <a16:creationId xmlns:a16="http://schemas.microsoft.com/office/drawing/2014/main" id="{8ACB920A-FFA1-585D-14B3-CDC07555B72F}"/>
              </a:ext>
            </a:extLst>
          </p:cNvPr>
          <p:cNvSpPr/>
          <p:nvPr/>
        </p:nvSpPr>
        <p:spPr>
          <a:xfrm>
            <a:off x="703997" y="1236370"/>
            <a:ext cx="3238737" cy="2161800"/>
          </a:xfrm>
          <a:prstGeom prst="rect">
            <a:avLst/>
          </a:prstGeom>
          <a:noFill/>
          <a:ln w="28575">
            <a:solidFill>
              <a:srgbClr val="3631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3" name="TextBox 32">
            <a:extLst>
              <a:ext uri="{FF2B5EF4-FFF2-40B4-BE49-F238E27FC236}">
                <a16:creationId xmlns:a16="http://schemas.microsoft.com/office/drawing/2014/main" id="{6D7B7221-B1F9-8B87-F101-B74A8E27317F}"/>
              </a:ext>
            </a:extLst>
          </p:cNvPr>
          <p:cNvSpPr/>
          <p:nvPr/>
        </p:nvSpPr>
        <p:spPr>
          <a:xfrm>
            <a:off x="733494" y="1234930"/>
            <a:ext cx="2827080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363194"/>
                </a:solidFill>
                <a:latin typeface="Arial"/>
              </a:rPr>
              <a:t>Машины и</a:t>
            </a:r>
            <a:r>
              <a:rPr lang="ru-RU" sz="1400" b="1" strike="noStrike" spc="-1" dirty="0">
                <a:solidFill>
                  <a:srgbClr val="363194"/>
                </a:solidFill>
                <a:latin typeface="Arial"/>
              </a:rPr>
              <a:t> </a:t>
            </a:r>
            <a:r>
              <a:rPr lang="ru-RU" sz="1600" b="1" strike="noStrike" spc="-1" dirty="0">
                <a:solidFill>
                  <a:srgbClr val="363194"/>
                </a:solidFill>
                <a:latin typeface="Arial"/>
              </a:rPr>
              <a:t>оборудование</a:t>
            </a:r>
            <a:endParaRPr lang="ru-RU" sz="1600" b="0" strike="noStrike" spc="-1" dirty="0">
              <a:solidFill>
                <a:srgbClr val="363194"/>
              </a:solidFill>
              <a:latin typeface="Arial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70801360-5C27-6766-2912-4F6318C26204}"/>
              </a:ext>
            </a:extLst>
          </p:cNvPr>
          <p:cNvSpPr/>
          <p:nvPr/>
        </p:nvSpPr>
        <p:spPr>
          <a:xfrm>
            <a:off x="764478" y="1592410"/>
            <a:ext cx="2766600" cy="169131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71360" indent="-171360" defTabSz="914400">
              <a:lnSpc>
                <a:spcPct val="100000"/>
              </a:lnSpc>
              <a:buClr>
                <a:srgbClr val="334286"/>
              </a:buClr>
              <a:buFont typeface="Arial"/>
              <a:buChar char="•"/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Информационное, компьютерное </a:t>
            </a:r>
            <a:br>
              <a:rPr sz="1300" dirty="0">
                <a:solidFill>
                  <a:srgbClr val="282A2E"/>
                </a:solidFill>
              </a:rPr>
            </a:b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и телекоммуникационное (ИКТ) оборудование</a:t>
            </a:r>
          </a:p>
          <a:p>
            <a:pPr marL="171360" indent="-171360" defTabSz="914400">
              <a:lnSpc>
                <a:spcPct val="100000"/>
              </a:lnSpc>
              <a:buClr>
                <a:srgbClr val="334286"/>
              </a:buClr>
              <a:buFont typeface="Arial"/>
              <a:buChar char="•"/>
            </a:pP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Прочие машины </a:t>
            </a:r>
            <a:br>
              <a:rPr sz="1300" dirty="0">
                <a:solidFill>
                  <a:srgbClr val="282A2E"/>
                </a:solidFill>
              </a:rPr>
            </a:b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и оборудование, включая хозяйственный инвентарь, </a:t>
            </a:r>
            <a:br>
              <a:rPr sz="1300" dirty="0">
                <a:solidFill>
                  <a:srgbClr val="282A2E"/>
                </a:solidFill>
              </a:rPr>
            </a:br>
            <a:r>
              <a:rPr lang="ru-RU" sz="1300" b="0" strike="noStrike" spc="-1" dirty="0">
                <a:solidFill>
                  <a:srgbClr val="282A2E"/>
                </a:solidFill>
                <a:latin typeface="Arial"/>
              </a:rPr>
              <a:t>и другие объекты</a:t>
            </a:r>
          </a:p>
        </p:txBody>
      </p:sp>
      <p:sp>
        <p:nvSpPr>
          <p:cNvPr id="5" name="PlaceHolder 1">
            <a:extLst>
              <a:ext uri="{FF2B5EF4-FFF2-40B4-BE49-F238E27FC236}">
                <a16:creationId xmlns:a16="http://schemas.microsoft.com/office/drawing/2014/main" id="{BA0F7C17-D0DB-C088-984A-B343CE0064E6}"/>
              </a:ext>
            </a:extLst>
          </p:cNvPr>
          <p:cNvSpPr txBox="1">
            <a:spLocks/>
          </p:cNvSpPr>
          <p:nvPr/>
        </p:nvSpPr>
        <p:spPr>
          <a:xfrm>
            <a:off x="599760" y="397440"/>
            <a:ext cx="9534600" cy="513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</a:tabLst>
            </a:pPr>
            <a:r>
              <a:rPr lang="ru-RU" sz="2200" b="1" spc="-1" dirty="0">
                <a:solidFill>
                  <a:srgbClr val="363194"/>
                </a:solidFill>
                <a:latin typeface="+mn-lt"/>
              </a:rPr>
              <a:t>ВИДОВАЯ СТРУКТУРА ИНВЕСТИЦИЙ В ОСНОВНОЙ КАПИТАЛ</a:t>
            </a:r>
            <a:endParaRPr lang="ru-RU" sz="2200" spc="-1" dirty="0">
              <a:solidFill>
                <a:srgbClr val="363194"/>
              </a:solidFill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итульный слайд">
  <a:themeElements>
    <a:clrScheme name="Другая 1">
      <a:dk1>
        <a:srgbClr val="282A2E"/>
      </a:dk1>
      <a:lt1>
        <a:srgbClr val="FFFFFF"/>
      </a:lt1>
      <a:dk2>
        <a:srgbClr val="838383"/>
      </a:dk2>
      <a:lt2>
        <a:srgbClr val="BFBFBF"/>
      </a:lt2>
      <a:accent1>
        <a:srgbClr val="363194"/>
      </a:accent1>
      <a:accent2>
        <a:srgbClr val="E36846"/>
      </a:accent2>
      <a:accent3>
        <a:srgbClr val="346FC2"/>
      </a:accent3>
      <a:accent4>
        <a:srgbClr val="46AA98"/>
      </a:accent4>
      <a:accent5>
        <a:srgbClr val="7DBBFC"/>
      </a:accent5>
      <a:accent6>
        <a:srgbClr val="FFA970"/>
      </a:accent6>
      <a:hlink>
        <a:srgbClr val="7DBBFC"/>
      </a:hlink>
      <a:folHlink>
        <a:srgbClr val="838383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Информационные слайды">
  <a:themeElements>
    <a:clrScheme name="Другая 1">
      <a:dk1>
        <a:srgbClr val="282A2E"/>
      </a:dk1>
      <a:lt1>
        <a:srgbClr val="FFFFFF"/>
      </a:lt1>
      <a:dk2>
        <a:srgbClr val="838383"/>
      </a:dk2>
      <a:lt2>
        <a:srgbClr val="BFBFBF"/>
      </a:lt2>
      <a:accent1>
        <a:srgbClr val="363194"/>
      </a:accent1>
      <a:accent2>
        <a:srgbClr val="E36846"/>
      </a:accent2>
      <a:accent3>
        <a:srgbClr val="346FC2"/>
      </a:accent3>
      <a:accent4>
        <a:srgbClr val="46AA98"/>
      </a:accent4>
      <a:accent5>
        <a:srgbClr val="7DBBFC"/>
      </a:accent5>
      <a:accent6>
        <a:srgbClr val="FFA970"/>
      </a:accent6>
      <a:hlink>
        <a:srgbClr val="7DBBFC"/>
      </a:hlink>
      <a:folHlink>
        <a:srgbClr val="838383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Информационные слайды">
  <a:themeElements>
    <a:clrScheme name="Другая 1">
      <a:dk1>
        <a:srgbClr val="282A2E"/>
      </a:dk1>
      <a:lt1>
        <a:srgbClr val="FFFFFF"/>
      </a:lt1>
      <a:dk2>
        <a:srgbClr val="838383"/>
      </a:dk2>
      <a:lt2>
        <a:srgbClr val="BFBFBF"/>
      </a:lt2>
      <a:accent1>
        <a:srgbClr val="363194"/>
      </a:accent1>
      <a:accent2>
        <a:srgbClr val="E36846"/>
      </a:accent2>
      <a:accent3>
        <a:srgbClr val="346FC2"/>
      </a:accent3>
      <a:accent4>
        <a:srgbClr val="46AA98"/>
      </a:accent4>
      <a:accent5>
        <a:srgbClr val="7DBBFC"/>
      </a:accent5>
      <a:accent6>
        <a:srgbClr val="FFA970"/>
      </a:accent6>
      <a:hlink>
        <a:srgbClr val="7DBBFC"/>
      </a:hlink>
      <a:folHlink>
        <a:srgbClr val="838383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Информационные слайды">
  <a:themeElements>
    <a:clrScheme name="Другая 1">
      <a:dk1>
        <a:srgbClr val="282A2E"/>
      </a:dk1>
      <a:lt1>
        <a:srgbClr val="FFFFFF"/>
      </a:lt1>
      <a:dk2>
        <a:srgbClr val="838383"/>
      </a:dk2>
      <a:lt2>
        <a:srgbClr val="BFBFBF"/>
      </a:lt2>
      <a:accent1>
        <a:srgbClr val="363194"/>
      </a:accent1>
      <a:accent2>
        <a:srgbClr val="E36846"/>
      </a:accent2>
      <a:accent3>
        <a:srgbClr val="346FC2"/>
      </a:accent3>
      <a:accent4>
        <a:srgbClr val="46AA98"/>
      </a:accent4>
      <a:accent5>
        <a:srgbClr val="7DBBFC"/>
      </a:accent5>
      <a:accent6>
        <a:srgbClr val="FFA970"/>
      </a:accent6>
      <a:hlink>
        <a:srgbClr val="7DBBFC"/>
      </a:hlink>
      <a:folHlink>
        <a:srgbClr val="838383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Информационные слайды">
  <a:themeElements>
    <a:clrScheme name="Другая 1">
      <a:dk1>
        <a:srgbClr val="282A2E"/>
      </a:dk1>
      <a:lt1>
        <a:srgbClr val="FFFFFF"/>
      </a:lt1>
      <a:dk2>
        <a:srgbClr val="838383"/>
      </a:dk2>
      <a:lt2>
        <a:srgbClr val="BFBFBF"/>
      </a:lt2>
      <a:accent1>
        <a:srgbClr val="363194"/>
      </a:accent1>
      <a:accent2>
        <a:srgbClr val="E36846"/>
      </a:accent2>
      <a:accent3>
        <a:srgbClr val="346FC2"/>
      </a:accent3>
      <a:accent4>
        <a:srgbClr val="46AA98"/>
      </a:accent4>
      <a:accent5>
        <a:srgbClr val="7DBBFC"/>
      </a:accent5>
      <a:accent6>
        <a:srgbClr val="FFA970"/>
      </a:accent6>
      <a:hlink>
        <a:srgbClr val="7DBBFC"/>
      </a:hlink>
      <a:folHlink>
        <a:srgbClr val="838383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Информационные слайды">
  <a:themeElements>
    <a:clrScheme name="Другая 1">
      <a:dk1>
        <a:srgbClr val="282A2E"/>
      </a:dk1>
      <a:lt1>
        <a:srgbClr val="FFFFFF"/>
      </a:lt1>
      <a:dk2>
        <a:srgbClr val="838383"/>
      </a:dk2>
      <a:lt2>
        <a:srgbClr val="BFBFBF"/>
      </a:lt2>
      <a:accent1>
        <a:srgbClr val="363194"/>
      </a:accent1>
      <a:accent2>
        <a:srgbClr val="E36846"/>
      </a:accent2>
      <a:accent3>
        <a:srgbClr val="346FC2"/>
      </a:accent3>
      <a:accent4>
        <a:srgbClr val="46AA98"/>
      </a:accent4>
      <a:accent5>
        <a:srgbClr val="7DBBFC"/>
      </a:accent5>
      <a:accent6>
        <a:srgbClr val="FFA970"/>
      </a:accent6>
      <a:hlink>
        <a:srgbClr val="7DBBFC"/>
      </a:hlink>
      <a:folHlink>
        <a:srgbClr val="838383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Информационные слайды">
  <a:themeElements>
    <a:clrScheme name="Другая 1">
      <a:dk1>
        <a:srgbClr val="282A2E"/>
      </a:dk1>
      <a:lt1>
        <a:srgbClr val="FFFFFF"/>
      </a:lt1>
      <a:dk2>
        <a:srgbClr val="838383"/>
      </a:dk2>
      <a:lt2>
        <a:srgbClr val="BFBFBF"/>
      </a:lt2>
      <a:accent1>
        <a:srgbClr val="363194"/>
      </a:accent1>
      <a:accent2>
        <a:srgbClr val="E36846"/>
      </a:accent2>
      <a:accent3>
        <a:srgbClr val="346FC2"/>
      </a:accent3>
      <a:accent4>
        <a:srgbClr val="46AA98"/>
      </a:accent4>
      <a:accent5>
        <a:srgbClr val="7DBBFC"/>
      </a:accent5>
      <a:accent6>
        <a:srgbClr val="FFA970"/>
      </a:accent6>
      <a:hlink>
        <a:srgbClr val="7DBBFC"/>
      </a:hlink>
      <a:folHlink>
        <a:srgbClr val="838383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Информационные слайды">
  <a:themeElements>
    <a:clrScheme name="Другая 1">
      <a:dk1>
        <a:srgbClr val="282A2E"/>
      </a:dk1>
      <a:lt1>
        <a:srgbClr val="FFFFFF"/>
      </a:lt1>
      <a:dk2>
        <a:srgbClr val="838383"/>
      </a:dk2>
      <a:lt2>
        <a:srgbClr val="BFBFBF"/>
      </a:lt2>
      <a:accent1>
        <a:srgbClr val="363194"/>
      </a:accent1>
      <a:accent2>
        <a:srgbClr val="E36846"/>
      </a:accent2>
      <a:accent3>
        <a:srgbClr val="346FC2"/>
      </a:accent3>
      <a:accent4>
        <a:srgbClr val="46AA98"/>
      </a:accent4>
      <a:accent5>
        <a:srgbClr val="7DBBFC"/>
      </a:accent5>
      <a:accent6>
        <a:srgbClr val="FFA970"/>
      </a:accent6>
      <a:hlink>
        <a:srgbClr val="7DBBFC"/>
      </a:hlink>
      <a:folHlink>
        <a:srgbClr val="838383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Информационные слайды">
  <a:themeElements>
    <a:clrScheme name="Другая 1">
      <a:dk1>
        <a:srgbClr val="282A2E"/>
      </a:dk1>
      <a:lt1>
        <a:srgbClr val="FFFFFF"/>
      </a:lt1>
      <a:dk2>
        <a:srgbClr val="838383"/>
      </a:dk2>
      <a:lt2>
        <a:srgbClr val="BFBFBF"/>
      </a:lt2>
      <a:accent1>
        <a:srgbClr val="363194"/>
      </a:accent1>
      <a:accent2>
        <a:srgbClr val="E36846"/>
      </a:accent2>
      <a:accent3>
        <a:srgbClr val="346FC2"/>
      </a:accent3>
      <a:accent4>
        <a:srgbClr val="46AA98"/>
      </a:accent4>
      <a:accent5>
        <a:srgbClr val="7DBBFC"/>
      </a:accent5>
      <a:accent6>
        <a:srgbClr val="FFA970"/>
      </a:accent6>
      <a:hlink>
        <a:srgbClr val="7DBBFC"/>
      </a:hlink>
      <a:folHlink>
        <a:srgbClr val="838383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Информационные слайды">
  <a:themeElements>
    <a:clrScheme name="Другая 1">
      <a:dk1>
        <a:srgbClr val="282A2E"/>
      </a:dk1>
      <a:lt1>
        <a:srgbClr val="FFFFFF"/>
      </a:lt1>
      <a:dk2>
        <a:srgbClr val="838383"/>
      </a:dk2>
      <a:lt2>
        <a:srgbClr val="BFBFBF"/>
      </a:lt2>
      <a:accent1>
        <a:srgbClr val="363194"/>
      </a:accent1>
      <a:accent2>
        <a:srgbClr val="E36846"/>
      </a:accent2>
      <a:accent3>
        <a:srgbClr val="346FC2"/>
      </a:accent3>
      <a:accent4>
        <a:srgbClr val="46AA98"/>
      </a:accent4>
      <a:accent5>
        <a:srgbClr val="7DBBFC"/>
      </a:accent5>
      <a:accent6>
        <a:srgbClr val="FFA970"/>
      </a:accent6>
      <a:hlink>
        <a:srgbClr val="7DBBFC"/>
      </a:hlink>
      <a:folHlink>
        <a:srgbClr val="838383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Информационные слайды">
  <a:themeElements>
    <a:clrScheme name="Другая 1">
      <a:dk1>
        <a:srgbClr val="282A2E"/>
      </a:dk1>
      <a:lt1>
        <a:srgbClr val="FFFFFF"/>
      </a:lt1>
      <a:dk2>
        <a:srgbClr val="838383"/>
      </a:dk2>
      <a:lt2>
        <a:srgbClr val="BFBFBF"/>
      </a:lt2>
      <a:accent1>
        <a:srgbClr val="363194"/>
      </a:accent1>
      <a:accent2>
        <a:srgbClr val="E36846"/>
      </a:accent2>
      <a:accent3>
        <a:srgbClr val="346FC2"/>
      </a:accent3>
      <a:accent4>
        <a:srgbClr val="46AA98"/>
      </a:accent4>
      <a:accent5>
        <a:srgbClr val="7DBBFC"/>
      </a:accent5>
      <a:accent6>
        <a:srgbClr val="FFA970"/>
      </a:accent6>
      <a:hlink>
        <a:srgbClr val="7DBBFC"/>
      </a:hlink>
      <a:folHlink>
        <a:srgbClr val="838383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лайд &quot;Содержание&quot;">
  <a:themeElements>
    <a:clrScheme name="Другая 1">
      <a:dk1>
        <a:srgbClr val="282A2E"/>
      </a:dk1>
      <a:lt1>
        <a:srgbClr val="FFFFFF"/>
      </a:lt1>
      <a:dk2>
        <a:srgbClr val="838383"/>
      </a:dk2>
      <a:lt2>
        <a:srgbClr val="BFBFBF"/>
      </a:lt2>
      <a:accent1>
        <a:srgbClr val="363194"/>
      </a:accent1>
      <a:accent2>
        <a:srgbClr val="E36846"/>
      </a:accent2>
      <a:accent3>
        <a:srgbClr val="346FC2"/>
      </a:accent3>
      <a:accent4>
        <a:srgbClr val="46AA98"/>
      </a:accent4>
      <a:accent5>
        <a:srgbClr val="7DBBFC"/>
      </a:accent5>
      <a:accent6>
        <a:srgbClr val="FFA970"/>
      </a:accent6>
      <a:hlink>
        <a:srgbClr val="7DBBFC"/>
      </a:hlink>
      <a:folHlink>
        <a:srgbClr val="838383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_Информационные слайды">
  <a:themeElements>
    <a:clrScheme name="Другая 1">
      <a:dk1>
        <a:srgbClr val="282A2E"/>
      </a:dk1>
      <a:lt1>
        <a:srgbClr val="FFFFFF"/>
      </a:lt1>
      <a:dk2>
        <a:srgbClr val="838383"/>
      </a:dk2>
      <a:lt2>
        <a:srgbClr val="BFBFBF"/>
      </a:lt2>
      <a:accent1>
        <a:srgbClr val="363194"/>
      </a:accent1>
      <a:accent2>
        <a:srgbClr val="E36846"/>
      </a:accent2>
      <a:accent3>
        <a:srgbClr val="346FC2"/>
      </a:accent3>
      <a:accent4>
        <a:srgbClr val="46AA98"/>
      </a:accent4>
      <a:accent5>
        <a:srgbClr val="7DBBFC"/>
      </a:accent5>
      <a:accent6>
        <a:srgbClr val="FFA970"/>
      </a:accent6>
      <a:hlink>
        <a:srgbClr val="7DBBFC"/>
      </a:hlink>
      <a:folHlink>
        <a:srgbClr val="83838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Слайды &quot;Раздел&quot;">
  <a:themeElements>
    <a:clrScheme name="Другая 1">
      <a:dk1>
        <a:srgbClr val="282A2E"/>
      </a:dk1>
      <a:lt1>
        <a:srgbClr val="FFFFFF"/>
      </a:lt1>
      <a:dk2>
        <a:srgbClr val="838383"/>
      </a:dk2>
      <a:lt2>
        <a:srgbClr val="BFBFBF"/>
      </a:lt2>
      <a:accent1>
        <a:srgbClr val="363194"/>
      </a:accent1>
      <a:accent2>
        <a:srgbClr val="E36846"/>
      </a:accent2>
      <a:accent3>
        <a:srgbClr val="346FC2"/>
      </a:accent3>
      <a:accent4>
        <a:srgbClr val="46AA98"/>
      </a:accent4>
      <a:accent5>
        <a:srgbClr val="7DBBFC"/>
      </a:accent5>
      <a:accent6>
        <a:srgbClr val="FFA970"/>
      </a:accent6>
      <a:hlink>
        <a:srgbClr val="7DBBFC"/>
      </a:hlink>
      <a:folHlink>
        <a:srgbClr val="838383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Слайды &quot;Раздел&quot;">
  <a:themeElements>
    <a:clrScheme name="Другая 1">
      <a:dk1>
        <a:srgbClr val="282A2E"/>
      </a:dk1>
      <a:lt1>
        <a:srgbClr val="FFFFFF"/>
      </a:lt1>
      <a:dk2>
        <a:srgbClr val="838383"/>
      </a:dk2>
      <a:lt2>
        <a:srgbClr val="BFBFBF"/>
      </a:lt2>
      <a:accent1>
        <a:srgbClr val="363194"/>
      </a:accent1>
      <a:accent2>
        <a:srgbClr val="E36846"/>
      </a:accent2>
      <a:accent3>
        <a:srgbClr val="346FC2"/>
      </a:accent3>
      <a:accent4>
        <a:srgbClr val="46AA98"/>
      </a:accent4>
      <a:accent5>
        <a:srgbClr val="7DBBFC"/>
      </a:accent5>
      <a:accent6>
        <a:srgbClr val="FFA970"/>
      </a:accent6>
      <a:hlink>
        <a:srgbClr val="7DBBFC"/>
      </a:hlink>
      <a:folHlink>
        <a:srgbClr val="838383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Информационные слайды">
  <a:themeElements>
    <a:clrScheme name="Другая 1">
      <a:dk1>
        <a:srgbClr val="282A2E"/>
      </a:dk1>
      <a:lt1>
        <a:srgbClr val="FFFFFF"/>
      </a:lt1>
      <a:dk2>
        <a:srgbClr val="838383"/>
      </a:dk2>
      <a:lt2>
        <a:srgbClr val="BFBFBF"/>
      </a:lt2>
      <a:accent1>
        <a:srgbClr val="363194"/>
      </a:accent1>
      <a:accent2>
        <a:srgbClr val="E36846"/>
      </a:accent2>
      <a:accent3>
        <a:srgbClr val="346FC2"/>
      </a:accent3>
      <a:accent4>
        <a:srgbClr val="46AA98"/>
      </a:accent4>
      <a:accent5>
        <a:srgbClr val="7DBBFC"/>
      </a:accent5>
      <a:accent6>
        <a:srgbClr val="FFA970"/>
      </a:accent6>
      <a:hlink>
        <a:srgbClr val="7DBBFC"/>
      </a:hlink>
      <a:folHlink>
        <a:srgbClr val="838383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Информационные слайды">
  <a:themeElements>
    <a:clrScheme name="Другая 1">
      <a:dk1>
        <a:srgbClr val="282A2E"/>
      </a:dk1>
      <a:lt1>
        <a:srgbClr val="FFFFFF"/>
      </a:lt1>
      <a:dk2>
        <a:srgbClr val="838383"/>
      </a:dk2>
      <a:lt2>
        <a:srgbClr val="BFBFBF"/>
      </a:lt2>
      <a:accent1>
        <a:srgbClr val="363194"/>
      </a:accent1>
      <a:accent2>
        <a:srgbClr val="E36846"/>
      </a:accent2>
      <a:accent3>
        <a:srgbClr val="346FC2"/>
      </a:accent3>
      <a:accent4>
        <a:srgbClr val="46AA98"/>
      </a:accent4>
      <a:accent5>
        <a:srgbClr val="7DBBFC"/>
      </a:accent5>
      <a:accent6>
        <a:srgbClr val="FFA970"/>
      </a:accent6>
      <a:hlink>
        <a:srgbClr val="7DBBFC"/>
      </a:hlink>
      <a:folHlink>
        <a:srgbClr val="838383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Информационные слайды">
  <a:themeElements>
    <a:clrScheme name="Другая 1">
      <a:dk1>
        <a:srgbClr val="282A2E"/>
      </a:dk1>
      <a:lt1>
        <a:srgbClr val="FFFFFF"/>
      </a:lt1>
      <a:dk2>
        <a:srgbClr val="838383"/>
      </a:dk2>
      <a:lt2>
        <a:srgbClr val="BFBFBF"/>
      </a:lt2>
      <a:accent1>
        <a:srgbClr val="363194"/>
      </a:accent1>
      <a:accent2>
        <a:srgbClr val="E36846"/>
      </a:accent2>
      <a:accent3>
        <a:srgbClr val="346FC2"/>
      </a:accent3>
      <a:accent4>
        <a:srgbClr val="46AA98"/>
      </a:accent4>
      <a:accent5>
        <a:srgbClr val="7DBBFC"/>
      </a:accent5>
      <a:accent6>
        <a:srgbClr val="FFA970"/>
      </a:accent6>
      <a:hlink>
        <a:srgbClr val="7DBBFC"/>
      </a:hlink>
      <a:folHlink>
        <a:srgbClr val="838383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Информационные слайды">
  <a:themeElements>
    <a:clrScheme name="Другая 1">
      <a:dk1>
        <a:srgbClr val="282A2E"/>
      </a:dk1>
      <a:lt1>
        <a:srgbClr val="FFFFFF"/>
      </a:lt1>
      <a:dk2>
        <a:srgbClr val="838383"/>
      </a:dk2>
      <a:lt2>
        <a:srgbClr val="BFBFBF"/>
      </a:lt2>
      <a:accent1>
        <a:srgbClr val="363194"/>
      </a:accent1>
      <a:accent2>
        <a:srgbClr val="E36846"/>
      </a:accent2>
      <a:accent3>
        <a:srgbClr val="346FC2"/>
      </a:accent3>
      <a:accent4>
        <a:srgbClr val="46AA98"/>
      </a:accent4>
      <a:accent5>
        <a:srgbClr val="7DBBFC"/>
      </a:accent5>
      <a:accent6>
        <a:srgbClr val="FFA970"/>
      </a:accent6>
      <a:hlink>
        <a:srgbClr val="7DBBFC"/>
      </a:hlink>
      <a:folHlink>
        <a:srgbClr val="838383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Информационные слайды">
  <a:themeElements>
    <a:clrScheme name="Другая 1">
      <a:dk1>
        <a:srgbClr val="282A2E"/>
      </a:dk1>
      <a:lt1>
        <a:srgbClr val="FFFFFF"/>
      </a:lt1>
      <a:dk2>
        <a:srgbClr val="838383"/>
      </a:dk2>
      <a:lt2>
        <a:srgbClr val="BFBFBF"/>
      </a:lt2>
      <a:accent1>
        <a:srgbClr val="363194"/>
      </a:accent1>
      <a:accent2>
        <a:srgbClr val="E36846"/>
      </a:accent2>
      <a:accent3>
        <a:srgbClr val="346FC2"/>
      </a:accent3>
      <a:accent4>
        <a:srgbClr val="46AA98"/>
      </a:accent4>
      <a:accent5>
        <a:srgbClr val="7DBBFC"/>
      </a:accent5>
      <a:accent6>
        <a:srgbClr val="FFA970"/>
      </a:accent6>
      <a:hlink>
        <a:srgbClr val="7DBBFC"/>
      </a:hlink>
      <a:folHlink>
        <a:srgbClr val="838383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">
    <a:dk1>
      <a:srgbClr val="282A2E"/>
    </a:dk1>
    <a:lt1>
      <a:srgbClr val="FFFFFF"/>
    </a:lt1>
    <a:dk2>
      <a:srgbClr val="838383"/>
    </a:dk2>
    <a:lt2>
      <a:srgbClr val="BFBFBF"/>
    </a:lt2>
    <a:accent1>
      <a:srgbClr val="363194"/>
    </a:accent1>
    <a:accent2>
      <a:srgbClr val="E36846"/>
    </a:accent2>
    <a:accent3>
      <a:srgbClr val="346FC2"/>
    </a:accent3>
    <a:accent4>
      <a:srgbClr val="46AA98"/>
    </a:accent4>
    <a:accent5>
      <a:srgbClr val="7DBBFC"/>
    </a:accent5>
    <a:accent6>
      <a:srgbClr val="FFA970"/>
    </a:accent6>
    <a:hlink>
      <a:srgbClr val="7DBBFC"/>
    </a:hlink>
    <a:folHlink>
      <a:srgbClr val="838383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Другая 1">
    <a:dk1>
      <a:srgbClr val="282A2E"/>
    </a:dk1>
    <a:lt1>
      <a:srgbClr val="FFFFFF"/>
    </a:lt1>
    <a:dk2>
      <a:srgbClr val="838383"/>
    </a:dk2>
    <a:lt2>
      <a:srgbClr val="BFBFBF"/>
    </a:lt2>
    <a:accent1>
      <a:srgbClr val="363194"/>
    </a:accent1>
    <a:accent2>
      <a:srgbClr val="E36846"/>
    </a:accent2>
    <a:accent3>
      <a:srgbClr val="346FC2"/>
    </a:accent3>
    <a:accent4>
      <a:srgbClr val="46AA98"/>
    </a:accent4>
    <a:accent5>
      <a:srgbClr val="7DBBFC"/>
    </a:accent5>
    <a:accent6>
      <a:srgbClr val="FFA970"/>
    </a:accent6>
    <a:hlink>
      <a:srgbClr val="7DBBFC"/>
    </a:hlink>
    <a:folHlink>
      <a:srgbClr val="838383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5332</TotalTime>
  <Words>4431</Words>
  <Application>Microsoft Office PowerPoint</Application>
  <PresentationFormat>Широкоэкранный</PresentationFormat>
  <Paragraphs>523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20</vt:i4>
      </vt:variant>
      <vt:variant>
        <vt:lpstr>Заголовки слайдов</vt:lpstr>
      </vt:variant>
      <vt:variant>
        <vt:i4>31</vt:i4>
      </vt:variant>
    </vt:vector>
  </HeadingPairs>
  <TitlesOfParts>
    <vt:vector size="57" baseType="lpstr">
      <vt:lpstr>Arial</vt:lpstr>
      <vt:lpstr>Arial Black</vt:lpstr>
      <vt:lpstr>Calibri</vt:lpstr>
      <vt:lpstr>Symbol</vt:lpstr>
      <vt:lpstr>Times New Roman</vt:lpstr>
      <vt:lpstr>Wingdings</vt:lpstr>
      <vt:lpstr>Титульный слайд</vt:lpstr>
      <vt:lpstr>Слайд "Содержание"</vt:lpstr>
      <vt:lpstr>Слайды "Раздел"</vt:lpstr>
      <vt:lpstr>Слайды "Раздел"</vt:lpstr>
      <vt:lpstr>Информационные слайды</vt:lpstr>
      <vt:lpstr>Информационные слайды</vt:lpstr>
      <vt:lpstr>Информационные слайды</vt:lpstr>
      <vt:lpstr>Информационные слайды</vt:lpstr>
      <vt:lpstr>Информационные слайды</vt:lpstr>
      <vt:lpstr>Информационные слайды</vt:lpstr>
      <vt:lpstr>Информационные слайды</vt:lpstr>
      <vt:lpstr>Информационные слайды</vt:lpstr>
      <vt:lpstr>Информационные слайды</vt:lpstr>
      <vt:lpstr>Информационные слайды</vt:lpstr>
      <vt:lpstr>Информационные слайды</vt:lpstr>
      <vt:lpstr>Информационные слайды</vt:lpstr>
      <vt:lpstr>Информационные слайды</vt:lpstr>
      <vt:lpstr>Информационные слайды</vt:lpstr>
      <vt:lpstr>Информационные слайды</vt:lpstr>
      <vt:lpstr>1_Информационные слайды</vt:lpstr>
      <vt:lpstr>МЕТОДИКА РАСЧЕТА ПОКАЗАТЕЛЯ «ОБЬЕМ ИНВЕСТИЦИЙ  В ОСНОВНОЙ КАПИТАЛ»</vt:lpstr>
      <vt:lpstr>Презентация PowerPoint</vt:lpstr>
      <vt:lpstr>ПОНЯТИЕ ИНВЕСТИЦИЙ В ОСНОВНОЙ КАПИТАЛ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subject/>
  <dc:creator>Токарева Екатерина Дмитриевна</dc:creator>
  <dc:description/>
  <cp:lastModifiedBy>Кубатина Светлана Анатольевна</cp:lastModifiedBy>
  <cp:revision>209</cp:revision>
  <dcterms:created xsi:type="dcterms:W3CDTF">2023-12-06T11:24:07Z</dcterms:created>
  <dcterms:modified xsi:type="dcterms:W3CDTF">2025-03-19T08:38:12Z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Произвольный</vt:lpwstr>
  </property>
  <property fmtid="{D5CDD505-2E9C-101B-9397-08002B2CF9AE}" pid="3" name="Slides">
    <vt:i4>8</vt:i4>
  </property>
</Properties>
</file>