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77" r:id="rId3"/>
    <p:sldId id="259" r:id="rId4"/>
    <p:sldId id="260" r:id="rId5"/>
    <p:sldId id="272" r:id="rId6"/>
    <p:sldId id="261" r:id="rId7"/>
    <p:sldId id="273" r:id="rId8"/>
    <p:sldId id="268" r:id="rId9"/>
    <p:sldId id="269" r:id="rId10"/>
    <p:sldId id="263" r:id="rId11"/>
    <p:sldId id="264" r:id="rId12"/>
    <p:sldId id="265" r:id="rId13"/>
    <p:sldId id="266" r:id="rId14"/>
    <p:sldId id="274" r:id="rId15"/>
    <p:sldId id="275" r:id="rId16"/>
    <p:sldId id="27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3" autoAdjust="0"/>
    <p:restoredTop sz="94660"/>
  </p:normalViewPr>
  <p:slideViewPr>
    <p:cSldViewPr snapToGrid="0">
      <p:cViewPr varScale="1">
        <p:scale>
          <a:sx n="69" d="100"/>
          <a:sy n="69" d="100"/>
        </p:scale>
        <p:origin x="8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E031C-C408-4111-B00E-C969778E99B2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46AAA-7193-46DF-A7F5-DBC6051D2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373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CC97D6-CD40-463F-A07B-C5A7D301FA8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527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7AE3-EC19-403F-B52F-72900A6FBC2D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AC60-15F9-41D7-866D-2321DBBB9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521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7AE3-EC19-403F-B52F-72900A6FBC2D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AC60-15F9-41D7-866D-2321DBBB9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66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7AE3-EC19-403F-B52F-72900A6FBC2D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AC60-15F9-41D7-866D-2321DBBB9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25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7AE3-EC19-403F-B52F-72900A6FBC2D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AC60-15F9-41D7-866D-2321DBBB9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822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7AE3-EC19-403F-B52F-72900A6FBC2D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AC60-15F9-41D7-866D-2321DBBB9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4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7AE3-EC19-403F-B52F-72900A6FBC2D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AC60-15F9-41D7-866D-2321DBBB9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02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7AE3-EC19-403F-B52F-72900A6FBC2D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AC60-15F9-41D7-866D-2321DBBB9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15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7AE3-EC19-403F-B52F-72900A6FBC2D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AC60-15F9-41D7-866D-2321DBBB9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44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7AE3-EC19-403F-B52F-72900A6FBC2D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AC60-15F9-41D7-866D-2321DBBB9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745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7AE3-EC19-403F-B52F-72900A6FBC2D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AC60-15F9-41D7-866D-2321DBBB9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249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17AE3-EC19-403F-B52F-72900A6FBC2D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AC60-15F9-41D7-866D-2321DBBB9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16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17AE3-EC19-403F-B52F-72900A6FBC2D}" type="datetimeFigureOut">
              <a:rPr lang="ru-RU" smtClean="0"/>
              <a:t>06.08.2024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BAC60-15F9-41D7-866D-2321DBBB9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4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eq=doc&amp;base=LAW&amp;n=45410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457201"/>
            <a:ext cx="12099073" cy="2698594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и обязанности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депутата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представительного органа </a:t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55072" y="5084956"/>
            <a:ext cx="9144000" cy="1773044"/>
          </a:xfrm>
        </p:spPr>
        <p:txBody>
          <a:bodyPr/>
          <a:lstStyle/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007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809" y="136478"/>
            <a:ext cx="11163869" cy="1666732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бязанности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депутата: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1961" y="2263697"/>
            <a:ext cx="9601200" cy="3581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частвовать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сессии представительного органа муници­пального образования и комитетов (комиссий) этого органа;</a:t>
            </a: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избирателей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Выполнять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представительного органа муниципального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298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493" y="3284326"/>
            <a:ext cx="4479536" cy="35736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039" y="211873"/>
            <a:ext cx="11273883" cy="2074127"/>
          </a:xfrm>
        </p:spPr>
        <p:txBody>
          <a:bodyPr>
            <a:norm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в работе сессии представительного органа муници­пального образования и комитетов (комиссий)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4039" y="1616927"/>
            <a:ext cx="11377961" cy="42504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Пленарная, сессионная деятельность является основной формой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функционирования представительного органа, так как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сессии муниципального совета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решаются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исключительного ведения представительного органа муниципального образования.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ч. 1 и 1.1 ст. 35 Федерального закона № 131-ФЗ,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представительного органа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считается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правомочным, если на нем присутствует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50% от числа избранных депутатов. </a:t>
            </a:r>
          </a:p>
        </p:txBody>
      </p:sp>
    </p:spTree>
    <p:extLst>
      <p:ext uri="{BB962C8B-B14F-4D97-AF65-F5344CB8AC3E}">
        <p14:creationId xmlns:p14="http://schemas.microsoft.com/office/powerpoint/2010/main" val="2667129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08128"/>
            <a:ext cx="9601200" cy="1485900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Вести прием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избирателей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3121" y="951078"/>
            <a:ext cx="11034215" cy="2272353"/>
          </a:xfrm>
          <a:solidFill>
            <a:schemeClr val="bg2"/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</a:t>
            </a:r>
            <a:r>
              <a:rPr lang="ru-RU" sz="1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право на индивидуальные и коллективные обращения в органы местного </a:t>
            </a:r>
            <a:r>
              <a:rPr lang="ru-RU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</a:t>
            </a:r>
            <a:endParaRPr lang="ru-RU" sz="1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</a:t>
            </a:r>
            <a:r>
              <a:rPr lang="ru-RU" sz="1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подлежат рассмотрению в порядке и сроки, установленные </a:t>
            </a:r>
            <a:r>
              <a:rPr lang="ru-RU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Федеральным законом № </a:t>
            </a:r>
            <a:r>
              <a:rPr lang="en-US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59-</a:t>
            </a:r>
            <a:r>
              <a:rPr lang="ru-RU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ФЗ «О порядке рассмотрения обращений граждан Российской Федерации»</a:t>
            </a:r>
            <a:endParaRPr lang="ru-RU" sz="16000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>
              <a:buNone/>
            </a:pPr>
            <a:r>
              <a:rPr lang="ru-RU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порядка и сроков рассмотрения обращений граждан должностные лица местного самоуправления несут ответственность в соответствии с </a:t>
            </a:r>
            <a:r>
              <a:rPr lang="ru-RU" sz="1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 Российской Федерации</a:t>
            </a:r>
            <a:endParaRPr lang="ru-RU" sz="16000" dirty="0"/>
          </a:p>
        </p:txBody>
      </p:sp>
    </p:spTree>
    <p:extLst>
      <p:ext uri="{BB962C8B-B14F-4D97-AF65-F5344CB8AC3E}">
        <p14:creationId xmlns:p14="http://schemas.microsoft.com/office/powerpoint/2010/main" val="1038330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239" y="217448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решения представительного органа муниципального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398" y="1825625"/>
            <a:ext cx="5107204" cy="4351338"/>
          </a:xfrm>
        </p:spPr>
      </p:pic>
    </p:spTree>
    <p:extLst>
      <p:ext uri="{BB962C8B-B14F-4D97-AF65-F5344CB8AC3E}">
        <p14:creationId xmlns:p14="http://schemas.microsoft.com/office/powerpoint/2010/main" val="312107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155" y="150541"/>
            <a:ext cx="11039707" cy="148590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епутаты должны соблюдать правила депутатской этики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122" y="1636440"/>
            <a:ext cx="10894739" cy="49427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ДЕПУТАТСКАЯ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ЭТИКА (греч.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ethika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ethos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привычка, нрав) — совокупность моральных и нравственных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предполагающих соблюдение определенных правил поведения, этики профессиональной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ответственности. Депутатская этика предполагает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своих обязательств перед коллегами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в представительном органе местного самоуправления, корректного и уважительного отношения  к оппонентам и электорату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773" y="4198863"/>
            <a:ext cx="4727355" cy="265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30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17087"/>
            <a:ext cx="9601200" cy="1276815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БЕЛГОРОДСКАЯ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ОБЛАСТНАЯ ДУМА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26 октября 2023 г. </a:t>
            </a:r>
            <a:r>
              <a:rPr lang="ru-RU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П/35-16-7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ПРАВИЛАХ ДЕПУТАТСКОЙ ЭТИКИ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4263" y="1650380"/>
            <a:ext cx="9601200" cy="520762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ОБЩИЕ ПОЛОЖЕНИЯ</a:t>
            </a:r>
          </a:p>
          <a:p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 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являться примером неукоснительного соблюдения закона, ответственного отношения к исполнению своих обязанностей. </a:t>
            </a:r>
            <a:endParaRPr lang="ru-RU" sz="1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 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уважать честь, достоинство и деловую репутацию Депутатов и других лиц. Депутат не должен употреблять грубые, оскорбительные выражения, наносящие ущерб чести и достоинству Депутатов и других лиц, допускать необоснованные обвинения в чей-либо адрес, использовать заведомо ложную информацию, призывать к незаконным действиям.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 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публичность своей деятельности, Депутат обязан в быту соблюдать общепризнанные нормы морали.</a:t>
            </a:r>
          </a:p>
          <a:p>
            <a:pPr>
              <a:spcBef>
                <a:spcPts val="0"/>
              </a:spcBef>
            </a:pPr>
            <a:endParaRPr lang="ru-RU" sz="1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714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171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8CC5B-89EE-DD9E-11A6-7A47742B1F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041400"/>
            <a:ext cx="8015288" cy="86518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Конституция Российской Федерации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E2BF27-5D4D-B269-C599-036B042FA6E2}"/>
              </a:ext>
            </a:extLst>
          </p:cNvPr>
          <p:cNvSpPr txBox="1"/>
          <p:nvPr/>
        </p:nvSpPr>
        <p:spPr>
          <a:xfrm>
            <a:off x="54997" y="2059666"/>
            <a:ext cx="69102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Российской Федерации признается и гарантируется местное самоуправление. Органы местного самоуправления не входят в систему органов государственной власти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12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 и органы государственной власти входят в единую систему публичной власти в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осуществляют взаимодействие для наиболее эффективного решения задач в интересах населения, проживающего на соответствующей территории (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ч.3.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132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AABB1A-D216-5C33-ACBF-459F6B8C79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7" t="15646" r="8634" b="11156"/>
          <a:stretch/>
        </p:blipFill>
        <p:spPr>
          <a:xfrm>
            <a:off x="7000323" y="2572443"/>
            <a:ext cx="2616683" cy="23580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50" y="164638"/>
            <a:ext cx="1609484" cy="6259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4804" y="164638"/>
            <a:ext cx="6746825" cy="7234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1898" y="0"/>
            <a:ext cx="2212577" cy="48156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68135" y="2059666"/>
            <a:ext cx="2219136" cy="481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17544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3927" y="211541"/>
            <a:ext cx="11170693" cy="35814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депутата представительного органа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обра­зования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устанавливаются муниципальными правовыми актами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соот­ветствии 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требованиями Федерального закона «Об общих принципах организации местного самоуправления в Российской Федерации» и Закона Белгородской области «Об особенностях организации местного самоуправления в Белгородской области»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885" y="2603312"/>
            <a:ext cx="4050776" cy="4050776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3139351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973" y="1939577"/>
            <a:ext cx="4653027" cy="49184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17449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прав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депутата: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0406" y="2398676"/>
            <a:ext cx="9601200" cy="3581400"/>
          </a:xfrm>
        </p:spPr>
        <p:txBody>
          <a:bodyPr>
            <a:normAutofit lnSpcReduction="10000"/>
          </a:bodyPr>
          <a:lstStyle/>
          <a:p>
            <a:pPr marL="571500" indent="-571500">
              <a:spcBef>
                <a:spcPts val="0"/>
              </a:spcBef>
              <a:spcAft>
                <a:spcPts val="0"/>
              </a:spcAft>
              <a:buAutoNum type="romanUcPeriod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депутата при работе в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представительном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органе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муници­пального образования;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представительство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 населения;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Право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защищать свои права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судебных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инстанциях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17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9395" y="423747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депутата при работе </a:t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представительном органе </a:t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муници­пального образования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859" y="2161291"/>
            <a:ext cx="10708888" cy="221269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своевременное получение документов и материалов, рассматриваемых на заседаниях представительного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органа;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должности в представительном органе муниципального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образования; 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образование депутатских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объединений; 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выступления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сессии; 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входить в состав комитетов (комиссий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обращаться с депутат­ским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запросом;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вносить поправки в текст рассматриваемых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реше­ний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312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39889"/>
            <a:ext cx="9601200" cy="14859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представительство интересов населения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14399" y="1487606"/>
            <a:ext cx="11136573" cy="37195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обра­щения в органы государственной власти и органы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самоуправления,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оборудованное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омощников депутата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451" y="2425789"/>
            <a:ext cx="4783498" cy="443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05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3112" y="228600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Право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защищать свои права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судебных инстанциях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183" y="1825625"/>
            <a:ext cx="6071634" cy="4351338"/>
          </a:xfr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3960638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8644" y="189571"/>
            <a:ext cx="11251580" cy="35814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депутата уголовное дело может быть возбуждено только прокурором субъекта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(пункт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 части 1 статьи 448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УПК РФ).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привлечения депутатов к администра­тивной ответственности ничем не отличается от порядка привлечения к такому виду ответственности других лиц.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011" y="2264465"/>
            <a:ext cx="6550991" cy="4094369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435" y="5981108"/>
            <a:ext cx="5166565" cy="3412273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3162034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9433" y="133815"/>
            <a:ext cx="11273883" cy="35814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епутат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быть привлечен к уголовной или административной ответственности за вы­сказанное мнение, позицию, выраженную при голосовании, и другие действия, соответствующие статусу депутата, в том числе по истечении срока полномочий. Исключение из этого правила составляют клевета, оскорбления, другие нарушения, за которые Федеральным законом пре­дусмотрена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383" y="2555032"/>
            <a:ext cx="8103981" cy="512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042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1377</TotalTime>
  <Words>589</Words>
  <Application>Microsoft Office PowerPoint</Application>
  <PresentationFormat>Широкоэкранный</PresentationFormat>
  <Paragraphs>54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Права и обязанности депутата  представительного органа  местного самоуправления </vt:lpstr>
      <vt:lpstr>Конституция Российской Федерации</vt:lpstr>
      <vt:lpstr>Презентация PowerPoint</vt:lpstr>
      <vt:lpstr>Классификация прав депутата:</vt:lpstr>
      <vt:lpstr>I. Права депутата при работе  в представительном органе  муници­пального образования: </vt:lpstr>
      <vt:lpstr>II. Право на представительство интересов населения</vt:lpstr>
      <vt:lpstr>III. Право защищать свои права  в судебных инстанциях </vt:lpstr>
      <vt:lpstr>Презентация PowerPoint</vt:lpstr>
      <vt:lpstr>Презентация PowerPoint</vt:lpstr>
      <vt:lpstr>Обязанности депутата:</vt:lpstr>
      <vt:lpstr>I. Участвовать в работе сессии представительного органа муници­пального образования и комитетов (комиссий)  </vt:lpstr>
      <vt:lpstr>II. Вести прием избирателей </vt:lpstr>
      <vt:lpstr>III. Выполнять решения представительного органа муниципального образования </vt:lpstr>
      <vt:lpstr>Депутаты должны соблюдать правила депутатской этики </vt:lpstr>
      <vt:lpstr>БЕЛГОРОДСКАЯ ОБЛАСТНАЯ ДУМА  ПОСТАНОВЛЕНИЕ от 26 октября 2023 г. № П/35-16-7  О ПРАВИЛАХ ДЕПУТАТСКОЙ ЭТИКИ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 и обязанности депутатов представительных органов местного самоуправления </dc:title>
  <dc:creator>Кафедра административного и уголовного права</dc:creator>
  <cp:lastModifiedBy>User</cp:lastModifiedBy>
  <cp:revision>74</cp:revision>
  <dcterms:created xsi:type="dcterms:W3CDTF">2023-11-20T05:56:20Z</dcterms:created>
  <dcterms:modified xsi:type="dcterms:W3CDTF">2024-08-06T21:07:35Z</dcterms:modified>
</cp:coreProperties>
</file>