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Lst>
  <p:notesMasterIdLst>
    <p:notesMasterId r:id="rId19"/>
  </p:notesMasterIdLst>
  <p:handoutMasterIdLst>
    <p:handoutMasterId r:id="rId20"/>
  </p:handoutMasterIdLst>
  <p:sldIdLst>
    <p:sldId id="256" r:id="rId2"/>
    <p:sldId id="257" r:id="rId3"/>
    <p:sldId id="277" r:id="rId4"/>
    <p:sldId id="287" r:id="rId5"/>
    <p:sldId id="282" r:id="rId6"/>
    <p:sldId id="294" r:id="rId7"/>
    <p:sldId id="284" r:id="rId8"/>
    <p:sldId id="295" r:id="rId9"/>
    <p:sldId id="281" r:id="rId10"/>
    <p:sldId id="285" r:id="rId11"/>
    <p:sldId id="288" r:id="rId12"/>
    <p:sldId id="291" r:id="rId13"/>
    <p:sldId id="290" r:id="rId14"/>
    <p:sldId id="292" r:id="rId15"/>
    <p:sldId id="293" r:id="rId16"/>
    <p:sldId id="286" r:id="rId17"/>
    <p:sldId id="276"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45" userDrawn="1">
          <p15:clr>
            <a:srgbClr val="A4A3A4"/>
          </p15:clr>
        </p15:guide>
        <p15:guide id="2" pos="4105" userDrawn="1">
          <p15:clr>
            <a:srgbClr val="A4A3A4"/>
          </p15:clr>
        </p15:guide>
        <p15:guide id="3" orient="horz" pos="141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пользователь Microsoft Office" initials="Office" lastIdx="1" clrIdx="0">
    <p:extLst/>
  </p:cmAuthor>
  <p:cmAuthor id="2" name="пользователь Microsoft Office" initials="Office [2]" lastIdx="1" clrIdx="1">
    <p:extLst/>
  </p:cmAuthor>
  <p:cmAuthor id="3" name="пользователь Microsoft Office" initials="Office [3]" lastIdx="1" clrIdx="2">
    <p:extLst/>
  </p:cmAuthor>
  <p:cmAuthor id="4" name="пользователь Microsoft Office" initials="Office [4]" lastIdx="1" clrIdx="3">
    <p:extLst/>
  </p:cmAuthor>
  <p:cmAuthor id="5" name="пользователь Microsoft Office" initials="Office [5]" lastIdx="1" clrIdx="4">
    <p:extLst/>
  </p:cmAuthor>
  <p:cmAuthor id="6" name="пользователь Microsoft Office" initials="Office [6]" lastIdx="1" clrIdx="5">
    <p:extLst/>
  </p:cmAuthor>
  <p:cmAuthor id="7" name=" Olesya" initials="" lastIdx="4" clrIdx="6"/>
  <p:cmAuthor id="8" name="Rustam Gabbasov" initials="RG" lastIdx="1" clrIdx="7">
    <p:extLst/>
  </p:cmAuthor>
  <p:cmAuthor id="9" name="Rustam Gabbasov" initials="RG [2]" lastIdx="1" clrIdx="8">
    <p:extLst/>
  </p:cmAuthor>
  <p:cmAuthor id="10" name="Rustam Gabbasov" initials="RG [3]" lastIdx="1" clrIdx="9">
    <p:extLst/>
  </p:cmAuthor>
  <p:cmAuthor id="11" name="Пользователь Microsoft Office" initials="Office" lastIdx="1" clrIdx="10">
    <p:extLst/>
  </p:cmAuthor>
  <p:cmAuthor id="12" name="Damir" initials="D" lastIdx="4" clrIdx="11">
    <p:extLst/>
  </p:cmAuthor>
  <p:cmAuthor id="13" name="Чагина Ольга Викторовна" initials="ЧОВ" lastIdx="4" clrIdx="12">
    <p:extLst/>
  </p:cmAuthor>
  <p:cmAuthor id="14" name="Раудина Ольга Николаевна" initials="РОН" lastIdx="1" clrIdx="1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859"/>
    <a:srgbClr val="FCC4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5147" autoAdjust="0"/>
  </p:normalViewPr>
  <p:slideViewPr>
    <p:cSldViewPr snapToGrid="0" snapToObjects="1">
      <p:cViewPr varScale="1">
        <p:scale>
          <a:sx n="110" d="100"/>
          <a:sy n="110" d="100"/>
        </p:scale>
        <p:origin x="114" y="348"/>
      </p:cViewPr>
      <p:guideLst>
        <p:guide orient="horz" pos="2845"/>
        <p:guide pos="4105"/>
        <p:guide orient="horz" pos="1416"/>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1BC8DA-454B-E84F-B565-8C75CE0FDE74}" type="slidenum">
              <a:rPr lang="ru-RU" smtClean="0"/>
              <a:t>‹#›</a:t>
            </a:fld>
            <a:endParaRPr lang="ru-RU"/>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01331771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Как уберечь себя и близких от финансового мошенничества</a:t>
            </a:r>
          </a:p>
          <a:p>
            <a:r>
              <a:rPr lang="ru-RU" sz="1100" b="1"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latin typeface="+mn-lt"/>
              </a:rPr>
              <a:t>Защитите от него себя и свою семью</a:t>
            </a:r>
            <a:endParaRPr lang="ru-RU" sz="1100" dirty="0" smtClean="0">
              <a:solidFill>
                <a:schemeClr val="tx1"/>
              </a:solidFill>
              <a:latin typeface="+mn-lt"/>
              <a:ea typeface="Calibri Light" charset="0"/>
              <a:cs typeface="Calibri Light" charset="0"/>
            </a:endParaRPr>
          </a:p>
          <a:p>
            <a:endParaRPr lang="ru-RU" sz="1100" b="0" kern="1200" dirty="0" smtClean="0">
              <a:solidFill>
                <a:schemeClr val="tx1"/>
              </a:solidFill>
              <a:effectLst/>
              <a:latin typeface="+mn-lt"/>
              <a:ea typeface="+mn-ea"/>
              <a:cs typeface="+mn-cs"/>
            </a:endParaRPr>
          </a:p>
          <a:p>
            <a:r>
              <a:rPr lang="ru-RU" sz="1100" b="0" kern="1200" dirty="0" smtClean="0">
                <a:solidFill>
                  <a:schemeClr val="tx1"/>
                </a:solidFill>
                <a:effectLst/>
                <a:latin typeface="+mn-lt"/>
                <a:ea typeface="+mn-ea"/>
                <a:cs typeface="+mn-cs"/>
              </a:rPr>
              <a:t>Списание денег со счета без ведома владельца, кража паролей и </a:t>
            </a:r>
            <a:r>
              <a:rPr lang="ru-RU" sz="1100" b="0" kern="1200" dirty="0" err="1" smtClean="0">
                <a:solidFill>
                  <a:schemeClr val="tx1"/>
                </a:solidFill>
                <a:effectLst/>
                <a:latin typeface="+mn-lt"/>
                <a:ea typeface="+mn-ea"/>
                <a:cs typeface="+mn-cs"/>
              </a:rPr>
              <a:t>пин</a:t>
            </a:r>
            <a:r>
              <a:rPr lang="ru-RU" sz="1100" b="0" kern="1200" dirty="0" smtClean="0">
                <a:solidFill>
                  <a:schemeClr val="tx1"/>
                </a:solidFill>
                <a:effectLst/>
                <a:latin typeface="+mn-lt"/>
                <a:ea typeface="+mn-ea"/>
                <a:cs typeface="+mn-cs"/>
              </a:rPr>
              <a:t>-кодов, легкий заработок в интернете и вклады под невероятные проценты, онлайн-казино — все это виды финансового мошенничества. Преступники будут спекулировать на ваших чувствах, обещать золотые горы, мимикрировать под сотрудников банков или государственных организаций, чтобы выманить деньги. Как распознать мошенника и что делать, если вас все-таки удалось обмануть?</a:t>
            </a:r>
          </a:p>
        </p:txBody>
      </p:sp>
    </p:spTree>
    <p:extLst>
      <p:ext uri="{BB962C8B-B14F-4D97-AF65-F5344CB8AC3E}">
        <p14:creationId xmlns:p14="http://schemas.microsoft.com/office/powerpoint/2010/main" val="681771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Мошеннические организации </a:t>
            </a:r>
          </a:p>
          <a:p>
            <a:endParaRPr lang="ru-RU" sz="1100" b="1" kern="1200" dirty="0" smtClean="0">
              <a:solidFill>
                <a:schemeClr val="tx1"/>
              </a:solidFill>
              <a:effectLst/>
              <a:latin typeface="+mn-lt"/>
              <a:ea typeface="+mn-ea"/>
              <a:cs typeface="+mn-cs"/>
            </a:endParaRPr>
          </a:p>
          <a:p>
            <a:r>
              <a:rPr lang="ru-RU" sz="1100" kern="1200" dirty="0" smtClean="0">
                <a:solidFill>
                  <a:schemeClr val="tx1"/>
                </a:solidFill>
                <a:effectLst/>
                <a:latin typeface="+mn-lt"/>
                <a:ea typeface="+mn-ea"/>
                <a:cs typeface="+mn-cs"/>
              </a:rPr>
              <a:t>Самая известная мошенническая организация в России — проект «МММ». Она работала по принципу финансовой пирамиды: обещала огромные проценты по вкладам, гарантировала доходность и выплачивала средства за счет денег, внесенных другими вкладчиками. Верхушка этой пирамиды действительно могла заработать, а те, кто стоял на ступенях ниже, теряли свои деньги. Но сейчас ситуация изменилась, организаторы финансовых пирамид — просто мошенники, которые собирают с людей деньги и пропадают. Не важно, вверху вы или внизу пирамиды, на финансовых пирамидах заработать нельзя, если вы вложите деньги, вы непременно их потеряете.</a:t>
            </a:r>
            <a:r>
              <a:rPr lang="ru-RU" sz="1100" b="1" kern="1200" dirty="0" smtClean="0">
                <a:solidFill>
                  <a:schemeClr val="tx1"/>
                </a:solidFill>
                <a:effectLst/>
                <a:latin typeface="+mn-lt"/>
                <a:ea typeface="+mn-ea"/>
                <a:cs typeface="+mn-cs"/>
              </a:rPr>
              <a:t> </a:t>
            </a:r>
            <a:endParaRPr lang="ru-RU" sz="1100" kern="1200" dirty="0" smtClean="0">
              <a:solidFill>
                <a:schemeClr val="tx1"/>
              </a:solidFill>
              <a:effectLst/>
              <a:latin typeface="+mn-lt"/>
              <a:ea typeface="+mn-ea"/>
              <a:cs typeface="+mn-cs"/>
            </a:endParaRPr>
          </a:p>
          <a:p>
            <a:r>
              <a:rPr lang="ru-RU" sz="1100" kern="1200" dirty="0" smtClean="0">
                <a:solidFill>
                  <a:schemeClr val="tx1"/>
                </a:solidFill>
                <a:effectLst/>
                <a:latin typeface="+mn-lt"/>
                <a:ea typeface="+mn-ea"/>
                <a:cs typeface="+mn-cs"/>
              </a:rPr>
              <a:t> </a:t>
            </a:r>
          </a:p>
          <a:p>
            <a:r>
              <a:rPr lang="ru-RU" sz="1100" kern="1200" dirty="0" smtClean="0">
                <a:solidFill>
                  <a:schemeClr val="tx1"/>
                </a:solidFill>
                <a:effectLst/>
                <a:latin typeface="+mn-lt"/>
                <a:ea typeface="+mn-ea"/>
                <a:cs typeface="+mn-cs"/>
              </a:rPr>
              <a:t>Сейчас финансовые пирамиды начинают маскироваться под  </a:t>
            </a:r>
            <a:r>
              <a:rPr lang="ru-RU" sz="1100" kern="1200" dirty="0" err="1" smtClean="0">
                <a:solidFill>
                  <a:schemeClr val="tx1"/>
                </a:solidFill>
                <a:effectLst/>
                <a:latin typeface="+mn-lt"/>
                <a:ea typeface="+mn-ea"/>
                <a:cs typeface="+mn-cs"/>
              </a:rPr>
              <a:t>микрофинансовые</a:t>
            </a:r>
            <a:r>
              <a:rPr lang="ru-RU" sz="1100" kern="1200" dirty="0" smtClean="0">
                <a:solidFill>
                  <a:schemeClr val="tx1"/>
                </a:solidFill>
                <a:effectLst/>
                <a:latin typeface="+mn-lt"/>
                <a:ea typeface="+mn-ea"/>
                <a:cs typeface="+mn-cs"/>
              </a:rPr>
              <a:t> организации, которые работают по принципу сетевого маркетинга, инвестиционные и управляющие предприятия, онлайн-казино. Они заявляют о высоких процентах по вкладам и отсутствии рисков, гарантируют доход (что запрещено на рынке ценных бумаг),  обещают помощь людям с плохой кредитной историей. А еще просят внести деньги сразу (желательно наличными) и привести друга (иногда за какой-то бонус), чтобы масштабы пирамиды увеличивались и их (а не ваша) прибыль росла. </a:t>
            </a:r>
          </a:p>
          <a:p>
            <a:pPr lvl="0" rtl="0">
              <a:spcBef>
                <a:spcPts val="0"/>
              </a:spcBef>
              <a:buNone/>
            </a:pPr>
            <a:endParaRPr dirty="0"/>
          </a:p>
        </p:txBody>
      </p:sp>
    </p:spTree>
    <p:extLst>
      <p:ext uri="{BB962C8B-B14F-4D97-AF65-F5344CB8AC3E}">
        <p14:creationId xmlns:p14="http://schemas.microsoft.com/office/powerpoint/2010/main" val="1760675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Как уберечься от обмана</a:t>
            </a:r>
          </a:p>
          <a:p>
            <a:endParaRPr lang="ru-RU" sz="1100" b="1" kern="1200" dirty="0" smtClean="0">
              <a:solidFill>
                <a:schemeClr val="tx1"/>
              </a:solidFill>
              <a:effectLst/>
              <a:latin typeface="+mn-lt"/>
              <a:ea typeface="+mn-ea"/>
              <a:cs typeface="+mn-cs"/>
            </a:endParaRPr>
          </a:p>
          <a:p>
            <a:pPr marL="171450" lvl="0" indent="-171450">
              <a:buFont typeface="Arial"/>
              <a:buChar char="•"/>
            </a:pPr>
            <a:r>
              <a:rPr lang="ru-RU" sz="1100" u="none" strike="noStrike" kern="1200" dirty="0" smtClean="0">
                <a:solidFill>
                  <a:schemeClr val="tx1"/>
                </a:solidFill>
                <a:effectLst/>
                <a:latin typeface="+mn-lt"/>
                <a:ea typeface="+mn-ea"/>
                <a:cs typeface="+mn-cs"/>
              </a:rPr>
              <a:t>Финансовая организация должна иметь лицензию Банка России на осуществление заявленной деятельности. Сверьтесь со Справочником по кредитным организациям</a:t>
            </a:r>
            <a:r>
              <a:rPr lang="ru-RU" sz="1100" u="none" strike="noStrike" kern="1200" baseline="0" dirty="0" smtClean="0">
                <a:solidFill>
                  <a:schemeClr val="tx1"/>
                </a:solidFill>
                <a:effectLst/>
                <a:latin typeface="+mn-lt"/>
                <a:ea typeface="+mn-ea"/>
                <a:cs typeface="+mn-cs"/>
              </a:rPr>
              <a:t> </a:t>
            </a:r>
            <a:r>
              <a:rPr lang="ru-RU" sz="1100" u="none" strike="noStrike" kern="1200" dirty="0" smtClean="0">
                <a:solidFill>
                  <a:schemeClr val="tx1"/>
                </a:solidFill>
                <a:effectLst/>
                <a:latin typeface="+mn-lt"/>
                <a:ea typeface="+mn-ea"/>
                <a:cs typeface="+mn-cs"/>
              </a:rPr>
              <a:t>и</a:t>
            </a:r>
            <a:r>
              <a:rPr lang="ru-RU" sz="1100" u="none" strike="noStrike" kern="1200" baseline="0" dirty="0" smtClean="0">
                <a:solidFill>
                  <a:schemeClr val="tx1"/>
                </a:solidFill>
                <a:effectLst/>
                <a:latin typeface="+mn-lt"/>
                <a:ea typeface="+mn-ea"/>
                <a:cs typeface="+mn-cs"/>
              </a:rPr>
              <a:t> </a:t>
            </a:r>
            <a:r>
              <a:rPr lang="ru-RU" sz="1100" u="none" strike="noStrike" kern="1200" dirty="0" smtClean="0">
                <a:solidFill>
                  <a:schemeClr val="tx1"/>
                </a:solidFill>
                <a:effectLst/>
                <a:latin typeface="+mn-lt"/>
                <a:ea typeface="+mn-ea"/>
                <a:cs typeface="+mn-cs"/>
              </a:rPr>
              <a:t>Справочником участников финансового рынка на</a:t>
            </a:r>
            <a:r>
              <a:rPr lang="ru-RU" sz="1100" u="none" strike="noStrike" kern="1200" baseline="0" dirty="0" smtClean="0">
                <a:solidFill>
                  <a:schemeClr val="tx1"/>
                </a:solidFill>
                <a:effectLst/>
                <a:latin typeface="+mn-lt"/>
                <a:ea typeface="+mn-ea"/>
                <a:cs typeface="+mn-cs"/>
              </a:rPr>
              <a:t> сайте </a:t>
            </a:r>
            <a:r>
              <a:rPr lang="ru-RU" sz="1100" u="none" strike="noStrike" kern="1200" dirty="0" err="1" smtClean="0">
                <a:solidFill>
                  <a:schemeClr val="tx1"/>
                </a:solidFill>
                <a:effectLst/>
                <a:latin typeface="+mn-lt"/>
                <a:ea typeface="+mn-ea"/>
                <a:cs typeface="+mn-cs"/>
              </a:rPr>
              <a:t>cbr.ru</a:t>
            </a:r>
            <a:r>
              <a:rPr lang="ru-RU" sz="1100" u="none" strike="noStrike" kern="1200" dirty="0" smtClean="0">
                <a:solidFill>
                  <a:schemeClr val="tx1"/>
                </a:solidFill>
                <a:effectLst/>
                <a:latin typeface="+mn-lt"/>
                <a:ea typeface="+mn-ea"/>
                <a:cs typeface="+mn-cs"/>
              </a:rPr>
              <a:t>.</a:t>
            </a:r>
          </a:p>
          <a:p>
            <a:pPr marL="171450" lvl="0" indent="-171450">
              <a:buFont typeface="Arial"/>
              <a:buChar char="•"/>
            </a:pPr>
            <a:r>
              <a:rPr lang="ru-RU" sz="1100" u="none" strike="noStrike" kern="1200" dirty="0" smtClean="0">
                <a:solidFill>
                  <a:schemeClr val="tx1"/>
                </a:solidFill>
                <a:effectLst/>
                <a:latin typeface="+mn-lt"/>
                <a:ea typeface="+mn-ea"/>
                <a:cs typeface="+mn-cs"/>
              </a:rPr>
              <a:t>Проверьте компанию в Едином государственном реестре юридических лиц ФНС России.</a:t>
            </a:r>
          </a:p>
          <a:p>
            <a:pPr marL="171450" lvl="0" indent="-171450">
              <a:buFont typeface="Arial"/>
              <a:buChar char="•"/>
            </a:pPr>
            <a:r>
              <a:rPr lang="ru-RU" sz="1100" u="none" strike="noStrike" kern="1200" dirty="0" smtClean="0">
                <a:solidFill>
                  <a:schemeClr val="tx1"/>
                </a:solidFill>
                <a:effectLst/>
                <a:latin typeface="+mn-lt"/>
                <a:ea typeface="+mn-ea"/>
                <a:cs typeface="+mn-cs"/>
              </a:rPr>
              <a:t>Запросите образцы договоров, копии документов. Если есть возможность, проконсультируйтесь с юристом.</a:t>
            </a:r>
          </a:p>
          <a:p>
            <a:pPr lvl="0" rtl="0">
              <a:spcBef>
                <a:spcPts val="0"/>
              </a:spcBef>
              <a:buNone/>
            </a:pPr>
            <a:endParaRPr dirty="0"/>
          </a:p>
        </p:txBody>
      </p:sp>
    </p:spTree>
    <p:extLst>
      <p:ext uri="{BB962C8B-B14F-4D97-AF65-F5344CB8AC3E}">
        <p14:creationId xmlns:p14="http://schemas.microsoft.com/office/powerpoint/2010/main" val="1289488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Я вложился и прогорел. Что делать?</a:t>
            </a:r>
          </a:p>
          <a:p>
            <a:endParaRPr lang="ru-RU" sz="1100" b="1" u="none" strike="noStrike" kern="1200" dirty="0" smtClean="0">
              <a:solidFill>
                <a:schemeClr val="tx1"/>
              </a:solidFill>
              <a:effectLst/>
              <a:latin typeface="+mn-lt"/>
              <a:ea typeface="+mn-ea"/>
              <a:cs typeface="+mn-cs"/>
            </a:endParaRPr>
          </a:p>
          <a:p>
            <a:pPr marL="228600" indent="-228600">
              <a:buAutoNum type="arabicPeriod"/>
            </a:pPr>
            <a:r>
              <a:rPr lang="ru-RU" u="none" strike="noStrike" dirty="0" smtClean="0">
                <a:effectLst/>
              </a:rPr>
              <a:t>Составьте претензию и направьте ее в адрес компании заказным письмом с уведомлением. Или отнесите лично и удостоверьтесь, что его зарегистрировали. Возьмите расписку о получении, чтобы компания «случайно» не потеряла ваше письмо.</a:t>
            </a:r>
          </a:p>
          <a:p>
            <a:pPr marL="228600" indent="-228600">
              <a:buAutoNum type="arabicPeriod"/>
            </a:pPr>
            <a:r>
              <a:rPr lang="ru-RU" u="none" strike="noStrike" dirty="0" smtClean="0">
                <a:effectLst/>
              </a:rPr>
              <a:t>Если компания отказывается вернуть деньги, то соберите все документы (от договоров до выписок) и обратитесь в правоохранительные органы с заявлением.</a:t>
            </a:r>
          </a:p>
          <a:p>
            <a:pPr marL="228600" indent="-228600">
              <a:buAutoNum type="arabicPeriod"/>
            </a:pPr>
            <a:r>
              <a:rPr lang="ru-RU" u="none" strike="noStrike" dirty="0" smtClean="0">
                <a:effectLst/>
              </a:rPr>
              <a:t>Свяжитесь с юристом и попробуйте найти других жертв мошенничества.</a:t>
            </a:r>
          </a:p>
          <a:p>
            <a:pPr lvl="0" rtl="0">
              <a:spcBef>
                <a:spcPts val="0"/>
              </a:spcBef>
              <a:buNone/>
            </a:pPr>
            <a:endParaRPr dirty="0"/>
          </a:p>
        </p:txBody>
      </p:sp>
    </p:spTree>
    <p:extLst>
      <p:ext uri="{BB962C8B-B14F-4D97-AF65-F5344CB8AC3E}">
        <p14:creationId xmlns:p14="http://schemas.microsoft.com/office/powerpoint/2010/main" val="2006422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Как не потерять деньги на рынке </a:t>
            </a:r>
            <a:r>
              <a:rPr lang="ru-RU" sz="1100" b="1" kern="1200" dirty="0" err="1" smtClean="0">
                <a:solidFill>
                  <a:schemeClr val="tx1"/>
                </a:solidFill>
                <a:effectLst/>
                <a:latin typeface="+mn-lt"/>
                <a:ea typeface="+mn-ea"/>
                <a:cs typeface="+mn-cs"/>
              </a:rPr>
              <a:t>Форекс</a:t>
            </a:r>
            <a:r>
              <a:rPr lang="ru-RU" sz="1100" b="1" kern="1200" dirty="0" smtClean="0">
                <a:solidFill>
                  <a:schemeClr val="tx1"/>
                </a:solidFill>
                <a:effectLst/>
                <a:latin typeface="+mn-lt"/>
                <a:ea typeface="+mn-ea"/>
                <a:cs typeface="+mn-cs"/>
              </a:rPr>
              <a:t>?</a:t>
            </a:r>
          </a:p>
          <a:p>
            <a:endParaRPr lang="ru-RU" sz="1100" b="1" kern="1200" dirty="0" smtClean="0">
              <a:solidFill>
                <a:schemeClr val="tx1"/>
              </a:solidFill>
              <a:effectLst/>
              <a:latin typeface="+mn-lt"/>
              <a:ea typeface="+mn-ea"/>
              <a:cs typeface="+mn-cs"/>
            </a:endParaRPr>
          </a:p>
          <a:p>
            <a:r>
              <a:rPr lang="ru-RU" sz="1100" kern="1200" dirty="0" smtClean="0">
                <a:solidFill>
                  <a:schemeClr val="tx1"/>
                </a:solidFill>
                <a:effectLst/>
                <a:latin typeface="+mn-lt"/>
                <a:ea typeface="+mn-ea"/>
                <a:cs typeface="+mn-cs"/>
              </a:rPr>
              <a:t>Еще один тип мошенников —  </a:t>
            </a:r>
            <a:r>
              <a:rPr lang="ru-RU" sz="1100" kern="1200" dirty="0" err="1" smtClean="0">
                <a:solidFill>
                  <a:schemeClr val="tx1"/>
                </a:solidFill>
                <a:effectLst/>
                <a:latin typeface="+mn-lt"/>
                <a:ea typeface="+mn-ea"/>
                <a:cs typeface="+mn-cs"/>
              </a:rPr>
              <a:t>псевдопрофессиональные</a:t>
            </a:r>
            <a:r>
              <a:rPr lang="ru-RU" sz="1100" kern="1200" dirty="0" smtClean="0">
                <a:solidFill>
                  <a:schemeClr val="tx1"/>
                </a:solidFill>
                <a:effectLst/>
                <a:latin typeface="+mn-lt"/>
                <a:ea typeface="+mn-ea"/>
                <a:cs typeface="+mn-cs"/>
              </a:rPr>
              <a:t> участники финансового рынка, которые активно рекламируют свои услуги по организации торговли на рынке </a:t>
            </a:r>
            <a:r>
              <a:rPr lang="ru-RU" sz="1100" kern="1200" dirty="0" err="1" smtClean="0">
                <a:solidFill>
                  <a:schemeClr val="tx1"/>
                </a:solidFill>
                <a:effectLst/>
                <a:latin typeface="+mn-lt"/>
                <a:ea typeface="+mn-ea"/>
                <a:cs typeface="+mn-cs"/>
              </a:rPr>
              <a:t>Форекс</a:t>
            </a:r>
            <a:r>
              <a:rPr lang="ru-RU" sz="1100" kern="1200" dirty="0" smtClean="0">
                <a:solidFill>
                  <a:schemeClr val="tx1"/>
                </a:solidFill>
                <a:effectLst/>
                <a:latin typeface="+mn-lt"/>
                <a:ea typeface="+mn-ea"/>
                <a:cs typeface="+mn-cs"/>
              </a:rPr>
              <a:t>. </a:t>
            </a:r>
          </a:p>
          <a:p>
            <a:r>
              <a:rPr lang="ru-RU" sz="1100" kern="1200" dirty="0" smtClean="0">
                <a:solidFill>
                  <a:schemeClr val="tx1"/>
                </a:solidFill>
                <a:effectLst/>
                <a:latin typeface="+mn-lt"/>
                <a:ea typeface="+mn-ea"/>
                <a:cs typeface="+mn-cs"/>
              </a:rPr>
              <a:t> </a:t>
            </a:r>
          </a:p>
          <a:p>
            <a:r>
              <a:rPr lang="ru-RU" sz="1100" kern="1200" dirty="0" smtClean="0">
                <a:solidFill>
                  <a:schemeClr val="tx1"/>
                </a:solidFill>
                <a:effectLst/>
                <a:latin typeface="+mn-lt"/>
                <a:ea typeface="+mn-ea"/>
                <a:cs typeface="+mn-cs"/>
              </a:rPr>
              <a:t>Наверняка вы слышали истории, как простые люди «с улицы» заработали состояние, покупая и продавая валюту на рынке </a:t>
            </a:r>
            <a:r>
              <a:rPr lang="ru-RU" sz="1100" kern="1200" dirty="0" err="1" smtClean="0">
                <a:solidFill>
                  <a:schemeClr val="tx1"/>
                </a:solidFill>
                <a:effectLst/>
                <a:latin typeface="+mn-lt"/>
                <a:ea typeface="+mn-ea"/>
                <a:cs typeface="+mn-cs"/>
              </a:rPr>
              <a:t>Форекс</a:t>
            </a:r>
            <a:r>
              <a:rPr lang="ru-RU" sz="1100" kern="1200" dirty="0" smtClean="0">
                <a:solidFill>
                  <a:schemeClr val="tx1"/>
                </a:solidFill>
                <a:effectLst/>
                <a:latin typeface="+mn-lt"/>
                <a:ea typeface="+mn-ea"/>
                <a:cs typeface="+mn-cs"/>
              </a:rPr>
              <a:t>. Звучит заманчиво, но не спешите рисковать. Физическое лицо с небольшим стартовым капиталом не имеет доступа на реальный рынок </a:t>
            </a:r>
            <a:r>
              <a:rPr lang="ru-RU" sz="1100" kern="1200" dirty="0" err="1" smtClean="0">
                <a:solidFill>
                  <a:schemeClr val="tx1"/>
                </a:solidFill>
                <a:effectLst/>
                <a:latin typeface="+mn-lt"/>
                <a:ea typeface="+mn-ea"/>
                <a:cs typeface="+mn-cs"/>
              </a:rPr>
              <a:t>Форекс</a:t>
            </a:r>
            <a:r>
              <a:rPr lang="ru-RU" sz="1100" kern="1200" dirty="0" smtClean="0">
                <a:solidFill>
                  <a:schemeClr val="tx1"/>
                </a:solidFill>
                <a:effectLst/>
                <a:latin typeface="+mn-lt"/>
                <a:ea typeface="+mn-ea"/>
                <a:cs typeface="+mn-cs"/>
              </a:rPr>
              <a:t>, где продают и покупают валюту в основном крупные банки. Чтобы обычному человеку выйти на </a:t>
            </a:r>
            <a:r>
              <a:rPr lang="ru-RU" sz="1100" kern="1200" dirty="0" err="1" smtClean="0">
                <a:solidFill>
                  <a:schemeClr val="tx1"/>
                </a:solidFill>
                <a:effectLst/>
                <a:latin typeface="+mn-lt"/>
                <a:ea typeface="+mn-ea"/>
                <a:cs typeface="+mn-cs"/>
              </a:rPr>
              <a:t>Форекс</a:t>
            </a:r>
            <a:r>
              <a:rPr lang="ru-RU" sz="1100" kern="1200" dirty="0" smtClean="0">
                <a:solidFill>
                  <a:schemeClr val="tx1"/>
                </a:solidFill>
                <a:effectLst/>
                <a:latin typeface="+mn-lt"/>
                <a:ea typeface="+mn-ea"/>
                <a:cs typeface="+mn-cs"/>
              </a:rPr>
              <a:t>, нужно заключить договор с посредником, </a:t>
            </a:r>
            <a:r>
              <a:rPr lang="ru-RU" sz="1100" kern="1200" dirty="0" err="1" smtClean="0">
                <a:solidFill>
                  <a:schemeClr val="tx1"/>
                </a:solidFill>
                <a:effectLst/>
                <a:latin typeface="+mn-lt"/>
                <a:ea typeface="+mn-ea"/>
                <a:cs typeface="+mn-cs"/>
              </a:rPr>
              <a:t>форекс</a:t>
            </a:r>
            <a:r>
              <a:rPr lang="ru-RU" sz="1100" kern="1200" dirty="0" smtClean="0">
                <a:solidFill>
                  <a:schemeClr val="tx1"/>
                </a:solidFill>
                <a:effectLst/>
                <a:latin typeface="+mn-lt"/>
                <a:ea typeface="+mn-ea"/>
                <a:cs typeface="+mn-cs"/>
              </a:rPr>
              <a:t>-дилером, и торговать через него. </a:t>
            </a:r>
          </a:p>
          <a:p>
            <a:r>
              <a:rPr lang="ru-RU" sz="1100" kern="1200" dirty="0" smtClean="0">
                <a:solidFill>
                  <a:schemeClr val="tx1"/>
                </a:solidFill>
                <a:effectLst/>
                <a:latin typeface="+mn-lt"/>
                <a:ea typeface="+mn-ea"/>
                <a:cs typeface="+mn-cs"/>
              </a:rPr>
              <a:t> </a:t>
            </a:r>
          </a:p>
          <a:p>
            <a:r>
              <a:rPr lang="ru-RU" sz="1100" kern="1200" dirty="0" smtClean="0">
                <a:solidFill>
                  <a:schemeClr val="tx1"/>
                </a:solidFill>
                <a:effectLst/>
                <a:latin typeface="+mn-lt"/>
                <a:ea typeface="+mn-ea"/>
                <a:cs typeface="+mn-cs"/>
              </a:rPr>
              <a:t>Торговля на рынке </a:t>
            </a:r>
            <a:r>
              <a:rPr lang="ru-RU" sz="1100" kern="1200" dirty="0" err="1" smtClean="0">
                <a:solidFill>
                  <a:schemeClr val="tx1"/>
                </a:solidFill>
                <a:effectLst/>
                <a:latin typeface="+mn-lt"/>
                <a:ea typeface="+mn-ea"/>
                <a:cs typeface="+mn-cs"/>
              </a:rPr>
              <a:t>Форекс</a:t>
            </a:r>
            <a:r>
              <a:rPr lang="ru-RU" sz="1100" kern="1200" dirty="0" smtClean="0">
                <a:solidFill>
                  <a:schemeClr val="tx1"/>
                </a:solidFill>
                <a:effectLst/>
                <a:latin typeface="+mn-lt"/>
                <a:ea typeface="+mn-ea"/>
                <a:cs typeface="+mn-cs"/>
              </a:rPr>
              <a:t> сама по себе большой риск, гарантий нет, больше шансов потерять все, чем сорвать куш. Но опасность кроется и в посредниках — можно нарваться на мошенников, которые просто не вернут вам ваши деньги. Вероятен такой вариант: вам предлагают удивительно низкие комиссии, различные бонусы (сумма на вашем счете, допустим, удваивается), вы даже можете заключить с дилером договор через интернет с помощью электронного документооборота и вроде бы выиграть целый миллион! Но прибыль вы не получите и вложения потеряете. </a:t>
            </a:r>
          </a:p>
          <a:p>
            <a:endParaRPr lang="ru-RU"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100" kern="1200" dirty="0" smtClean="0">
                <a:solidFill>
                  <a:schemeClr val="tx1"/>
                </a:solidFill>
                <a:effectLst/>
                <a:latin typeface="+mn-lt"/>
                <a:ea typeface="+mn-ea"/>
                <a:cs typeface="+mn-cs"/>
              </a:rPr>
              <a:t>Не стоит связываться с так называемыми бинарными опционами. Реклама в интернете сулит вам неслыханную прибыль:</a:t>
            </a:r>
            <a:r>
              <a:rPr lang="ru-RU" sz="1100" kern="1200" baseline="0" dirty="0" smtClean="0">
                <a:solidFill>
                  <a:schemeClr val="tx1"/>
                </a:solidFill>
                <a:effectLst/>
                <a:latin typeface="+mn-lt"/>
                <a:ea typeface="+mn-ea"/>
                <a:cs typeface="+mn-cs"/>
              </a:rPr>
              <a:t> </a:t>
            </a:r>
            <a:r>
              <a:rPr lang="ru-RU" sz="1100" kern="1200" dirty="0" smtClean="0">
                <a:solidFill>
                  <a:schemeClr val="tx1"/>
                </a:solidFill>
                <a:effectLst/>
                <a:latin typeface="+mn-lt"/>
                <a:ea typeface="+mn-ea"/>
                <a:cs typeface="+mn-cs"/>
              </a:rPr>
              <a:t>откройте счет, делайте ставки на рост или падение валют или акций за определенный период. Если по истечении заявленного времени ваш прогноз оказался верен, вы получаете внушительный процент прибыли, если не угадали — теряете деньги. В реальности сегодня в интернете не существует площадок, на которых могут проводиться такие сделки, поэтому все обещания о легком заработке на бинарных опционах — это мошенничество. Вы просто потеряете свои деньги. </a:t>
            </a:r>
          </a:p>
          <a:p>
            <a:endParaRPr lang="ru-RU" sz="1100" kern="1200" dirty="0" smtClean="0">
              <a:solidFill>
                <a:schemeClr val="tx1"/>
              </a:solidFill>
              <a:effectLst/>
              <a:latin typeface="+mn-lt"/>
              <a:ea typeface="+mn-ea"/>
              <a:cs typeface="+mn-cs"/>
            </a:endParaRPr>
          </a:p>
          <a:p>
            <a:pPr lvl="0" rtl="0">
              <a:spcBef>
                <a:spcPts val="0"/>
              </a:spcBef>
              <a:buNone/>
            </a:pPr>
            <a:endParaRPr dirty="0"/>
          </a:p>
        </p:txBody>
      </p:sp>
    </p:spTree>
    <p:extLst>
      <p:ext uri="{BB962C8B-B14F-4D97-AF65-F5344CB8AC3E}">
        <p14:creationId xmlns:p14="http://schemas.microsoft.com/office/powerpoint/2010/main" val="308060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Как уберечься от обмана</a:t>
            </a:r>
          </a:p>
          <a:p>
            <a:endParaRPr lang="ru-RU" sz="1100" b="1" kern="1200" dirty="0" smtClean="0">
              <a:solidFill>
                <a:schemeClr val="tx1"/>
              </a:solidFill>
              <a:effectLst/>
              <a:latin typeface="+mn-lt"/>
              <a:ea typeface="+mn-ea"/>
              <a:cs typeface="+mn-cs"/>
            </a:endParaRPr>
          </a:p>
          <a:p>
            <a:pPr marL="171450" lvl="0" indent="-171450">
              <a:buFont typeface="Arial"/>
              <a:buChar char="•"/>
            </a:pPr>
            <a:r>
              <a:rPr lang="ru-RU" sz="1100" u="none" strike="noStrike" kern="1200" dirty="0" smtClean="0">
                <a:solidFill>
                  <a:schemeClr val="tx1"/>
                </a:solidFill>
                <a:effectLst/>
                <a:latin typeface="+mn-lt"/>
                <a:ea typeface="+mn-ea"/>
                <a:cs typeface="+mn-cs"/>
              </a:rPr>
              <a:t>Если вы все же решились выйти на рынок </a:t>
            </a:r>
            <a:r>
              <a:rPr lang="ru-RU" sz="1100" u="none" strike="noStrike" kern="1200" dirty="0" err="1" smtClean="0">
                <a:solidFill>
                  <a:schemeClr val="tx1"/>
                </a:solidFill>
                <a:effectLst/>
                <a:latin typeface="+mn-lt"/>
                <a:ea typeface="+mn-ea"/>
                <a:cs typeface="+mn-cs"/>
              </a:rPr>
              <a:t>Форекс</a:t>
            </a:r>
            <a:r>
              <a:rPr lang="ru-RU" sz="1100" u="none" strike="noStrike" kern="1200" dirty="0" smtClean="0">
                <a:solidFill>
                  <a:schemeClr val="tx1"/>
                </a:solidFill>
                <a:effectLst/>
                <a:latin typeface="+mn-lt"/>
                <a:ea typeface="+mn-ea"/>
                <a:cs typeface="+mn-cs"/>
              </a:rPr>
              <a:t>, внимательно изучите закон и «Базовый стандарт совершения операций на финансовом рынке при осуществлении деятельности </a:t>
            </a:r>
            <a:r>
              <a:rPr lang="ru-RU" sz="1100" u="none" strike="noStrike" kern="1200" dirty="0" err="1" smtClean="0">
                <a:solidFill>
                  <a:schemeClr val="tx1"/>
                </a:solidFill>
                <a:effectLst/>
                <a:latin typeface="+mn-lt"/>
                <a:ea typeface="+mn-ea"/>
                <a:cs typeface="+mn-cs"/>
              </a:rPr>
              <a:t>форекс</a:t>
            </a:r>
            <a:r>
              <a:rPr lang="ru-RU" sz="1100" u="none" strike="noStrike" kern="1200" dirty="0" smtClean="0">
                <a:solidFill>
                  <a:schemeClr val="tx1"/>
                </a:solidFill>
                <a:effectLst/>
                <a:latin typeface="+mn-lt"/>
                <a:ea typeface="+mn-ea"/>
                <a:cs typeface="+mn-cs"/>
              </a:rPr>
              <a:t>-дилера».</a:t>
            </a:r>
            <a:endParaRPr lang="ru-RU" u="none" strike="noStrike" dirty="0" smtClean="0">
              <a:effectLst/>
            </a:endParaRPr>
          </a:p>
          <a:p>
            <a:pPr marL="171450" lvl="0" indent="-171450">
              <a:buFont typeface="Arial"/>
              <a:buChar char="•"/>
            </a:pPr>
            <a:r>
              <a:rPr lang="ru-RU" sz="1100" u="none" strike="noStrike" kern="1200" dirty="0" smtClean="0">
                <a:solidFill>
                  <a:schemeClr val="tx1"/>
                </a:solidFill>
                <a:effectLst/>
                <a:latin typeface="+mn-lt"/>
                <a:ea typeface="+mn-ea"/>
                <a:cs typeface="+mn-cs"/>
              </a:rPr>
              <a:t>Проверьте </a:t>
            </a:r>
            <a:r>
              <a:rPr lang="ru-RU" sz="1100" u="none" strike="noStrike" kern="1200" dirty="0" err="1" smtClean="0">
                <a:solidFill>
                  <a:schemeClr val="tx1"/>
                </a:solidFill>
                <a:effectLst/>
                <a:latin typeface="+mn-lt"/>
                <a:ea typeface="+mn-ea"/>
                <a:cs typeface="+mn-cs"/>
              </a:rPr>
              <a:t>форекс</a:t>
            </a:r>
            <a:r>
              <a:rPr lang="ru-RU" sz="1100" u="none" strike="noStrike" kern="1200" dirty="0" smtClean="0">
                <a:solidFill>
                  <a:schemeClr val="tx1"/>
                </a:solidFill>
                <a:effectLst/>
                <a:latin typeface="+mn-lt"/>
                <a:ea typeface="+mn-ea"/>
                <a:cs typeface="+mn-cs"/>
              </a:rPr>
              <a:t>-дилера, с которым собираетесь работать. Найдите на его сайте лицензии, образцы рамочных договоров. </a:t>
            </a:r>
            <a:endParaRPr lang="ru-RU" u="none" strike="noStrike" dirty="0" smtClean="0">
              <a:effectLst/>
            </a:endParaRPr>
          </a:p>
          <a:p>
            <a:pPr marL="171450" lvl="0" indent="-171450">
              <a:buFont typeface="Arial"/>
              <a:buChar char="•"/>
            </a:pPr>
            <a:r>
              <a:rPr lang="ru-RU" sz="1100" u="none" strike="noStrike" kern="1200" dirty="0" smtClean="0">
                <a:solidFill>
                  <a:schemeClr val="tx1"/>
                </a:solidFill>
                <a:effectLst/>
                <a:latin typeface="+mn-lt"/>
                <a:ea typeface="+mn-ea"/>
                <a:cs typeface="+mn-cs"/>
              </a:rPr>
              <a:t>Если компания зарегистрирована не в России, а в офшорных зонах — насторожитесь: скорее всего, перед вами мошенники.</a:t>
            </a:r>
            <a:endParaRPr lang="ru-RU" u="none" strike="noStrike" dirty="0" smtClean="0">
              <a:effectLst/>
            </a:endParaRPr>
          </a:p>
          <a:p>
            <a:pPr marL="171450" lvl="0" indent="-171450">
              <a:buFont typeface="Arial"/>
              <a:buChar char="•"/>
            </a:pPr>
            <a:r>
              <a:rPr lang="ru-RU" sz="1100" u="none" strike="noStrike" kern="1200" dirty="0" smtClean="0">
                <a:solidFill>
                  <a:schemeClr val="tx1"/>
                </a:solidFill>
                <a:effectLst/>
                <a:latin typeface="+mn-lt"/>
                <a:ea typeface="+mn-ea"/>
                <a:cs typeface="+mn-cs"/>
              </a:rPr>
              <a:t>Предупредите пожилых родственников о том, что агрессивная реклама быстрого заработка в интернете на деле обернется не прибылью, а потерей денег. </a:t>
            </a:r>
            <a:endParaRPr lang="ru-RU" u="none" strike="noStrike" dirty="0" smtClean="0">
              <a:effectLst/>
            </a:endParaRPr>
          </a:p>
          <a:p>
            <a:pPr marL="171450" lvl="0" indent="-171450">
              <a:buFont typeface="Arial"/>
              <a:buChar char="•"/>
            </a:pPr>
            <a:r>
              <a:rPr lang="ru-RU" sz="1100" u="none" strike="noStrike" kern="1200" dirty="0" smtClean="0">
                <a:solidFill>
                  <a:schemeClr val="tx1"/>
                </a:solidFill>
                <a:effectLst/>
                <a:latin typeface="+mn-lt"/>
                <a:ea typeface="+mn-ea"/>
                <a:cs typeface="+mn-cs"/>
              </a:rPr>
              <a:t>А еще лучше не рискуйте, попробуйте начать путь инвестора</a:t>
            </a:r>
            <a:r>
              <a:rPr lang="ru-RU" sz="1100" u="none" strike="noStrike" kern="1200" baseline="0" dirty="0" smtClean="0">
                <a:solidFill>
                  <a:schemeClr val="tx1"/>
                </a:solidFill>
                <a:effectLst/>
                <a:latin typeface="+mn-lt"/>
                <a:ea typeface="+mn-ea"/>
                <a:cs typeface="+mn-cs"/>
              </a:rPr>
              <a:t> на бирже.</a:t>
            </a:r>
            <a:endParaRPr dirty="0"/>
          </a:p>
        </p:txBody>
      </p:sp>
    </p:spTree>
    <p:extLst>
      <p:ext uri="{BB962C8B-B14F-4D97-AF65-F5344CB8AC3E}">
        <p14:creationId xmlns:p14="http://schemas.microsoft.com/office/powerpoint/2010/main" val="1897631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Если вы стали жертвой мошенничества на финансовых рынках</a:t>
            </a:r>
          </a:p>
          <a:p>
            <a:r>
              <a:rPr lang="ru-RU" sz="1100" kern="1200" dirty="0" smtClean="0">
                <a:solidFill>
                  <a:schemeClr val="tx1"/>
                </a:solidFill>
                <a:effectLst/>
                <a:latin typeface="+mn-lt"/>
                <a:ea typeface="+mn-ea"/>
                <a:cs typeface="+mn-cs"/>
              </a:rPr>
              <a:t> </a:t>
            </a:r>
          </a:p>
          <a:p>
            <a:pPr marL="171450" lvl="0" indent="-171450">
              <a:buFont typeface="Arial"/>
              <a:buChar char="•"/>
            </a:pPr>
            <a:r>
              <a:rPr lang="ru-RU" u="none" strike="noStrike" smtClean="0">
                <a:effectLst/>
              </a:rPr>
              <a:t>Соберите все документы, которые у вас есть (договоры, заключенные с посредником-мошенником, чеки на перевод денег), сделайте скриншоты с сайта — и отправляйтесь в полицию писать заявление.</a:t>
            </a:r>
          </a:p>
          <a:p>
            <a:pPr marL="171450" lvl="0" indent="-171450">
              <a:buFont typeface="Arial"/>
              <a:buChar char="•"/>
            </a:pPr>
            <a:r>
              <a:rPr lang="ru-RU" u="none" strike="noStrike" smtClean="0">
                <a:effectLst/>
              </a:rPr>
              <a:t>Сообщите в Банк России. Служба по защите прав потребителей и обеспечению доступности финансовых услуг рассматривает жалобы на все финансовые организации, деятельность которых регулирует.</a:t>
            </a:r>
          </a:p>
          <a:p>
            <a:pPr lvl="0" rtl="0">
              <a:spcBef>
                <a:spcPts val="0"/>
              </a:spcBef>
              <a:buNone/>
            </a:pPr>
            <a:endParaRPr dirty="0"/>
          </a:p>
        </p:txBody>
      </p:sp>
    </p:spTree>
    <p:extLst>
      <p:ext uri="{BB962C8B-B14F-4D97-AF65-F5344CB8AC3E}">
        <p14:creationId xmlns:p14="http://schemas.microsoft.com/office/powerpoint/2010/main" val="1993718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ru-RU" b="1" dirty="0" smtClean="0"/>
              <a:t>Подведем итоги:</a:t>
            </a:r>
          </a:p>
          <a:p>
            <a:pPr lvl="0" rtl="0">
              <a:spcBef>
                <a:spcPts val="0"/>
              </a:spcBef>
              <a:buNone/>
            </a:pPr>
            <a:endParaRPr lang="ru-RU" dirty="0" smtClean="0"/>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Не принимайте поспешных решений. Насторожитесь, если вас торопят в денежном вопросе – это яркий признак мошенничества.</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Всегда проверяйте информацию в первоисточнике: если вы получили тревожный звонок от имени банка, положите трубку и сами позвоните на горячую линию (номер указан на карте и на официальном сайте банка). Самостоятельно уточните, все ли в порядке с вашими счетами</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Не сообщайте никому личные данные</a:t>
            </a:r>
            <a:r>
              <a:rPr lang="ru-RU" sz="1100" kern="1200" baseline="0" dirty="0" smtClean="0">
                <a:solidFill>
                  <a:schemeClr val="tx1"/>
                </a:solidFill>
                <a:effectLst/>
                <a:latin typeface="+mn-lt"/>
                <a:ea typeface="+mn-ea"/>
                <a:cs typeface="+mn-cs"/>
              </a:rPr>
              <a:t> и</a:t>
            </a:r>
            <a:r>
              <a:rPr lang="ru-RU" sz="1100" kern="1200" dirty="0" smtClean="0">
                <a:solidFill>
                  <a:schemeClr val="tx1"/>
                </a:solidFill>
                <a:effectLst/>
                <a:latin typeface="+mn-lt"/>
                <a:ea typeface="+mn-ea"/>
                <a:cs typeface="+mn-cs"/>
              </a:rPr>
              <a:t> данные своей карты, включая три цифры с оборота и срок действия, а также пароли и коды из уведомлений от банка</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Не вкладывайте деньги в сомнительные предприятия с якобы высокой доходностью.</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Если вас обманули, обращайтесь в полицию.</a:t>
            </a:r>
          </a:p>
          <a:p>
            <a:pPr lvl="0" rtl="0">
              <a:spcBef>
                <a:spcPts val="0"/>
              </a:spcBef>
              <a:buNone/>
            </a:pPr>
            <a:endParaRPr dirty="0"/>
          </a:p>
        </p:txBody>
      </p:sp>
    </p:spTree>
    <p:extLst>
      <p:ext uri="{BB962C8B-B14F-4D97-AF65-F5344CB8AC3E}">
        <p14:creationId xmlns:p14="http://schemas.microsoft.com/office/powerpoint/2010/main" val="17606756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42685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endParaRPr lang="ru-RU" sz="1100" kern="1200" dirty="0" smtClean="0">
              <a:solidFill>
                <a:schemeClr val="tx1"/>
              </a:solidFill>
              <a:effectLst/>
              <a:latin typeface="+mn-lt"/>
              <a:ea typeface="+mn-ea"/>
              <a:cs typeface="+mn-cs"/>
            </a:endParaRPr>
          </a:p>
          <a:p>
            <a:r>
              <a:rPr lang="ru-RU" sz="1100" kern="1200" dirty="0" smtClean="0">
                <a:solidFill>
                  <a:schemeClr val="tx1"/>
                </a:solidFill>
                <a:effectLst/>
                <a:latin typeface="+mn-lt"/>
                <a:ea typeface="+mn-ea"/>
                <a:cs typeface="+mn-cs"/>
              </a:rPr>
              <a:t>Стать жертвой преступников может каждый, и не важно, использует он банковскую карту или предпочитает рассчитываться наличными. Мошенники умеют выманивать деньги онлайн, с помощью звонков и СМС, в социальных сетях и красивых офисах. Как они это делают? </a:t>
            </a:r>
          </a:p>
          <a:p>
            <a:pPr lvl="0" rtl="0">
              <a:spcBef>
                <a:spcPts val="0"/>
              </a:spcBef>
              <a:buNone/>
            </a:pPr>
            <a:endParaRPr dirty="0"/>
          </a:p>
        </p:txBody>
      </p:sp>
    </p:spTree>
    <p:extLst>
      <p:ext uri="{BB962C8B-B14F-4D97-AF65-F5344CB8AC3E}">
        <p14:creationId xmlns:p14="http://schemas.microsoft.com/office/powerpoint/2010/main" val="1708444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ru-RU" b="1" dirty="0" smtClean="0"/>
              <a:t>Виды</a:t>
            </a:r>
            <a:r>
              <a:rPr lang="ru-RU" b="1" baseline="0" dirty="0" smtClean="0"/>
              <a:t> финансового мошенничества:</a:t>
            </a:r>
          </a:p>
          <a:p>
            <a:pPr lvl="0" rtl="0">
              <a:spcBef>
                <a:spcPts val="0"/>
              </a:spcBef>
              <a:buNone/>
            </a:pPr>
            <a:endParaRPr lang="ru-RU" baseline="0" dirty="0" smtClean="0"/>
          </a:p>
          <a:p>
            <a:pPr marL="171450" lvl="0" indent="-171450" rtl="0">
              <a:spcBef>
                <a:spcPts val="0"/>
              </a:spcBef>
              <a:buFont typeface="Arial"/>
              <a:buChar char="•"/>
            </a:pPr>
            <a:r>
              <a:rPr lang="ru-RU" baseline="0" dirty="0" smtClean="0"/>
              <a:t>мошенничество с банковскими картами;</a:t>
            </a:r>
          </a:p>
          <a:p>
            <a:pPr marL="171450" lvl="0" indent="-171450" rtl="0">
              <a:spcBef>
                <a:spcPts val="0"/>
              </a:spcBef>
              <a:buFont typeface="Arial"/>
              <a:buChar char="•"/>
            </a:pPr>
            <a:r>
              <a:rPr lang="ru-RU" baseline="0" dirty="0" err="1" smtClean="0"/>
              <a:t>кибермошенничество</a:t>
            </a:r>
            <a:r>
              <a:rPr lang="ru-RU" baseline="0" dirty="0" smtClean="0"/>
              <a:t>;</a:t>
            </a:r>
          </a:p>
          <a:p>
            <a:pPr marL="171450" lvl="0" indent="-171450" rtl="0">
              <a:spcBef>
                <a:spcPts val="0"/>
              </a:spcBef>
              <a:buFont typeface="Arial"/>
              <a:buChar char="•"/>
            </a:pPr>
            <a:r>
              <a:rPr lang="ru-RU" baseline="0" dirty="0" smtClean="0"/>
              <a:t>мошенничество на финансовых рынках;</a:t>
            </a:r>
          </a:p>
          <a:p>
            <a:pPr marL="171450" lvl="0" indent="-171450" rtl="0">
              <a:spcBef>
                <a:spcPts val="0"/>
              </a:spcBef>
              <a:buFont typeface="Arial"/>
              <a:buChar char="•"/>
            </a:pPr>
            <a:r>
              <a:rPr lang="ru-RU" baseline="0" dirty="0" smtClean="0"/>
              <a:t>финансовые пирамиды</a:t>
            </a:r>
            <a:r>
              <a:rPr lang="ru-RU" baseline="0" dirty="0"/>
              <a:t>.</a:t>
            </a:r>
            <a:endParaRPr lang="ru-RU" baseline="0" dirty="0" smtClean="0"/>
          </a:p>
        </p:txBody>
      </p:sp>
    </p:spTree>
    <p:extLst>
      <p:ext uri="{BB962C8B-B14F-4D97-AF65-F5344CB8AC3E}">
        <p14:creationId xmlns:p14="http://schemas.microsoft.com/office/powerpoint/2010/main" val="1853800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Мошенничество с банковскими картами </a:t>
            </a:r>
          </a:p>
          <a:p>
            <a:endParaRPr lang="ru-RU" sz="1100" b="1" kern="1200" dirty="0" smtClean="0">
              <a:solidFill>
                <a:schemeClr val="tx1"/>
              </a:solidFill>
              <a:effectLst/>
              <a:latin typeface="+mn-lt"/>
              <a:ea typeface="+mn-ea"/>
              <a:cs typeface="+mn-cs"/>
            </a:endParaRPr>
          </a:p>
          <a:p>
            <a:r>
              <a:rPr lang="ru-RU" sz="1100" b="0" kern="1200" dirty="0" smtClean="0">
                <a:solidFill>
                  <a:schemeClr val="tx1"/>
                </a:solidFill>
                <a:effectLst/>
                <a:latin typeface="+mn-lt"/>
                <a:ea typeface="+mn-ea"/>
                <a:cs typeface="+mn-cs"/>
              </a:rPr>
              <a:t>Чтобы использовать вашу карту в своих целях, мошенникам нужно узнать ее номер, имя владельца, срок действия, номер CVC или CVV.  </a:t>
            </a:r>
            <a:endParaRPr b="0" dirty="0"/>
          </a:p>
        </p:txBody>
      </p:sp>
    </p:spTree>
    <p:extLst>
      <p:ext uri="{BB962C8B-B14F-4D97-AF65-F5344CB8AC3E}">
        <p14:creationId xmlns:p14="http://schemas.microsoft.com/office/powerpoint/2010/main" val="976080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err="1" smtClean="0">
                <a:solidFill>
                  <a:schemeClr val="tx1"/>
                </a:solidFill>
                <a:effectLst/>
                <a:latin typeface="+mn-lt"/>
                <a:ea typeface="+mn-ea"/>
                <a:cs typeface="+mn-cs"/>
              </a:rPr>
              <a:t>Кибермошенничество</a:t>
            </a:r>
            <a:r>
              <a:rPr lang="ru-RU" sz="1100" b="1" kern="1200" dirty="0" smtClean="0">
                <a:solidFill>
                  <a:schemeClr val="tx1"/>
                </a:solidFill>
                <a:effectLst/>
                <a:latin typeface="+mn-lt"/>
                <a:ea typeface="+mn-ea"/>
                <a:cs typeface="+mn-cs"/>
              </a:rPr>
              <a:t>. Каким оно бывает?</a:t>
            </a:r>
            <a:endParaRPr lang="ru-RU" sz="1100" kern="1200" dirty="0" smtClean="0">
              <a:solidFill>
                <a:schemeClr val="tx1"/>
              </a:solidFill>
              <a:effectLst/>
              <a:latin typeface="+mn-lt"/>
              <a:ea typeface="+mn-ea"/>
              <a:cs typeface="+mn-cs"/>
            </a:endParaRPr>
          </a:p>
          <a:p>
            <a:r>
              <a:rPr lang="ru-RU" sz="1100" kern="1200" dirty="0" smtClean="0">
                <a:solidFill>
                  <a:schemeClr val="tx1"/>
                </a:solidFill>
                <a:effectLst/>
                <a:latin typeface="+mn-lt"/>
                <a:ea typeface="+mn-ea"/>
                <a:cs typeface="+mn-cs"/>
              </a:rPr>
              <a:t> </a:t>
            </a:r>
          </a:p>
          <a:p>
            <a:r>
              <a:rPr lang="ru-RU" sz="1100" kern="1200" dirty="0" smtClean="0">
                <a:solidFill>
                  <a:schemeClr val="tx1"/>
                </a:solidFill>
                <a:effectLst/>
                <a:latin typeface="+mn-lt"/>
                <a:ea typeface="+mn-ea"/>
                <a:cs typeface="+mn-cs"/>
              </a:rPr>
              <a:t>Допустим, вы всегда снимаете деньги только в кассе банка, картой и вовсе не рассчитываетесь. Чувствуете себя в безопасности. Вдруг вам звонят, присылают СМС или письмо якобы от банка. Вас пугают, что кто-то пытается сделать перевод с вашего счета или взять кредит от вашего имени. И затем вас просят перезвонить по неизвестному номеру или перейти по непонятной ссылке. Либо сразу сообщить по телефону полные реквизиты карты, логин и пароль от онлайн-банка, </a:t>
            </a:r>
            <a:r>
              <a:rPr lang="ru-RU" sz="1100" kern="1200" dirty="0" err="1" smtClean="0">
                <a:solidFill>
                  <a:schemeClr val="tx1"/>
                </a:solidFill>
                <a:effectLst/>
                <a:latin typeface="+mn-lt"/>
                <a:ea typeface="+mn-ea"/>
                <a:cs typeface="+mn-cs"/>
              </a:rPr>
              <a:t>пин</a:t>
            </a:r>
            <a:r>
              <a:rPr lang="ru-RU" sz="1100" kern="1200" dirty="0" smtClean="0">
                <a:solidFill>
                  <a:schemeClr val="tx1"/>
                </a:solidFill>
                <a:effectLst/>
                <a:latin typeface="+mn-lt"/>
                <a:ea typeface="+mn-ea"/>
                <a:cs typeface="+mn-cs"/>
              </a:rPr>
              <a:t>-код или код из банковского уведомления. </a:t>
            </a:r>
          </a:p>
          <a:p>
            <a:r>
              <a:rPr lang="ru-RU" sz="1100" kern="1200" dirty="0" smtClean="0">
                <a:solidFill>
                  <a:schemeClr val="tx1"/>
                </a:solidFill>
                <a:effectLst/>
                <a:latin typeface="+mn-lt"/>
                <a:ea typeface="+mn-ea"/>
                <a:cs typeface="+mn-cs"/>
              </a:rPr>
              <a:t>Или вам приходит сообщение в социальных сетях от имени родственников или друзей, которые якобы попали в беду - угодили в полицию, попали в аварию, потеряли кошелек. И они просят перевести энную сумму денег на неизвестный счет. </a:t>
            </a:r>
          </a:p>
          <a:p>
            <a:r>
              <a:rPr lang="ru-RU" sz="1100" kern="1200" dirty="0" smtClean="0">
                <a:solidFill>
                  <a:schemeClr val="tx1"/>
                </a:solidFill>
                <a:effectLst/>
                <a:latin typeface="+mn-lt"/>
                <a:ea typeface="+mn-ea"/>
                <a:cs typeface="+mn-cs"/>
              </a:rPr>
              <a:t>Либо вы получаете внезапную радостную весть о крупном выигрыше в лотерею – вас лишь просят оплатить небольшую комиссию. </a:t>
            </a:r>
          </a:p>
          <a:p>
            <a:r>
              <a:rPr lang="ru-RU" sz="1100" kern="1200" dirty="0" smtClean="0">
                <a:solidFill>
                  <a:schemeClr val="tx1"/>
                </a:solidFill>
                <a:effectLst/>
                <a:latin typeface="+mn-lt"/>
                <a:ea typeface="+mn-ea"/>
                <a:cs typeface="+mn-cs"/>
              </a:rPr>
              <a:t>Любой звонок, СМС, электронное письмо или сообщение в мессенджере может оказаться весточкой от мошенников. И на другом конце провода или по ту сторону экрана вас могут ждать специалисты по обману, которые всеми правдами и неправдами хотят выудить у вас информацию для доступа к вашим счетам.  </a:t>
            </a:r>
            <a:endParaRPr lang="ru-RU" sz="11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130339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Как действуют </a:t>
            </a:r>
            <a:r>
              <a:rPr lang="ru-RU" sz="1100" b="1" kern="1200" dirty="0" err="1" smtClean="0">
                <a:solidFill>
                  <a:schemeClr val="tx1"/>
                </a:solidFill>
                <a:effectLst/>
                <a:latin typeface="+mn-lt"/>
                <a:ea typeface="+mn-ea"/>
                <a:cs typeface="+mn-cs"/>
              </a:rPr>
              <a:t>кибермошенники</a:t>
            </a:r>
            <a:r>
              <a:rPr lang="ru-RU" sz="1100" b="1" kern="1200" dirty="0" smtClean="0">
                <a:solidFill>
                  <a:schemeClr val="tx1"/>
                </a:solidFill>
                <a:effectLst/>
                <a:latin typeface="+mn-lt"/>
                <a:ea typeface="+mn-ea"/>
                <a:cs typeface="+mn-cs"/>
              </a:rPr>
              <a:t>?</a:t>
            </a:r>
            <a:endParaRPr lang="ru-RU" sz="1100" kern="1200" dirty="0" smtClean="0">
              <a:solidFill>
                <a:schemeClr val="tx1"/>
              </a:solidFill>
              <a:effectLst/>
              <a:latin typeface="+mn-lt"/>
              <a:ea typeface="+mn-ea"/>
              <a:cs typeface="+mn-cs"/>
            </a:endParaRPr>
          </a:p>
          <a:p>
            <a:r>
              <a:rPr lang="ru-RU" sz="1100" kern="1200" dirty="0" smtClean="0">
                <a:solidFill>
                  <a:schemeClr val="tx1"/>
                </a:solidFill>
                <a:effectLst/>
                <a:latin typeface="+mn-lt"/>
                <a:ea typeface="+mn-ea"/>
                <a:cs typeface="+mn-cs"/>
              </a:rPr>
              <a:t> </a:t>
            </a:r>
          </a:p>
          <a:p>
            <a:r>
              <a:rPr lang="ru-RU" sz="1100" kern="1200" dirty="0" smtClean="0">
                <a:solidFill>
                  <a:schemeClr val="tx1"/>
                </a:solidFill>
                <a:effectLst/>
                <a:latin typeface="+mn-lt"/>
                <a:ea typeface="+mn-ea"/>
                <a:cs typeface="+mn-cs"/>
              </a:rPr>
              <a:t>Мошенники могут назваться кем угодно и придумать какие угодно легенды. </a:t>
            </a:r>
          </a:p>
          <a:p>
            <a:r>
              <a:rPr lang="ru-RU" sz="1100" kern="1200" dirty="0" smtClean="0">
                <a:solidFill>
                  <a:schemeClr val="tx1"/>
                </a:solidFill>
                <a:effectLst/>
                <a:latin typeface="+mn-lt"/>
                <a:ea typeface="+mn-ea"/>
                <a:cs typeface="+mn-cs"/>
              </a:rPr>
              <a:t>Они часто представляются сотрудниками банков, страховых и инвестиционных компаний; полиции, налоговой или ГИБДД, социальной службы, медицинских, благотворительных или других организаций. На сайтах объявлений они выступают как продавцы или покупатели. Бывают случаи, когда они выходят на вас как будущие работодатели или коллеги. Иногда мошенники используют даже ботов – роботизированных виртуальных помощников.</a:t>
            </a:r>
          </a:p>
          <a:p>
            <a:r>
              <a:rPr lang="ru-RU" sz="1100" kern="1200" dirty="0" smtClean="0">
                <a:solidFill>
                  <a:schemeClr val="tx1"/>
                </a:solidFill>
                <a:effectLst/>
                <a:latin typeface="+mn-lt"/>
                <a:ea typeface="+mn-ea"/>
                <a:cs typeface="+mn-cs"/>
              </a:rPr>
              <a:t>Но кем бы они ни прикидывались, их можно отличить по нескольким признакам:</a:t>
            </a:r>
          </a:p>
          <a:p>
            <a:r>
              <a:rPr lang="ru-RU" sz="1100" kern="1200" dirty="0" smtClean="0">
                <a:solidFill>
                  <a:schemeClr val="tx1"/>
                </a:solidFill>
                <a:effectLst/>
                <a:latin typeface="+mn-lt"/>
                <a:ea typeface="+mn-ea"/>
                <a:cs typeface="+mn-cs"/>
              </a:rPr>
              <a:t>- Они выходят на вас сами и речь всегда идет о деньгах.</a:t>
            </a:r>
          </a:p>
          <a:p>
            <a:r>
              <a:rPr lang="ru-RU" sz="1100" kern="1200" dirty="0" smtClean="0">
                <a:solidFill>
                  <a:schemeClr val="tx1"/>
                </a:solidFill>
                <a:effectLst/>
                <a:latin typeface="+mn-lt"/>
                <a:ea typeface="+mn-ea"/>
                <a:cs typeface="+mn-cs"/>
              </a:rPr>
              <a:t>- У вас стараются вызвать сильные эмоции: страх, радость или гнев. Так они сбивают вас с толку, чтобы не дать вам мыслить рационально.</a:t>
            </a:r>
          </a:p>
          <a:p>
            <a:r>
              <a:rPr lang="ru-RU" sz="1100" kern="1200" dirty="0" smtClean="0">
                <a:solidFill>
                  <a:schemeClr val="tx1"/>
                </a:solidFill>
                <a:effectLst/>
                <a:latin typeface="+mn-lt"/>
                <a:ea typeface="+mn-ea"/>
                <a:cs typeface="+mn-cs"/>
              </a:rPr>
              <a:t>- Вас торопят и запутывают, не давая шанса обдумать ситуацию и распознать обман.</a:t>
            </a:r>
          </a:p>
          <a:p>
            <a:r>
              <a:rPr lang="ru-RU" sz="1100" kern="1200" dirty="0" smtClean="0">
                <a:solidFill>
                  <a:schemeClr val="tx1"/>
                </a:solidFill>
                <a:effectLst/>
                <a:latin typeface="+mn-lt"/>
                <a:ea typeface="+mn-ea"/>
                <a:cs typeface="+mn-cs"/>
              </a:rPr>
              <a:t>В 99,9% таких случаев вы имеете дело с мошенниками. Они попытаются выманить у вас данные карт, например, с помощью ссылок на вирусные или </a:t>
            </a:r>
            <a:r>
              <a:rPr lang="ru-RU" sz="1100" kern="1200" dirty="0" err="1" smtClean="0">
                <a:solidFill>
                  <a:schemeClr val="tx1"/>
                </a:solidFill>
                <a:effectLst/>
                <a:latin typeface="+mn-lt"/>
                <a:ea typeface="+mn-ea"/>
                <a:cs typeface="+mn-cs"/>
              </a:rPr>
              <a:t>фишинговые</a:t>
            </a:r>
            <a:r>
              <a:rPr lang="ru-RU" sz="1100" kern="1200" dirty="0" smtClean="0">
                <a:solidFill>
                  <a:schemeClr val="tx1"/>
                </a:solidFill>
                <a:effectLst/>
                <a:latin typeface="+mn-lt"/>
                <a:ea typeface="+mn-ea"/>
                <a:cs typeface="+mn-cs"/>
              </a:rPr>
              <a:t> сайты, где нужно ввести банковские реквизиты. Или постараются выведать логины и пароли от онлайн- или мобильного банка, Портала </a:t>
            </a:r>
            <a:r>
              <a:rPr lang="ru-RU" sz="1100" kern="1200" dirty="0" err="1" smtClean="0">
                <a:solidFill>
                  <a:schemeClr val="tx1"/>
                </a:solidFill>
                <a:effectLst/>
                <a:latin typeface="+mn-lt"/>
                <a:ea typeface="+mn-ea"/>
                <a:cs typeface="+mn-cs"/>
              </a:rPr>
              <a:t>госуслуг</a:t>
            </a:r>
            <a:r>
              <a:rPr lang="ru-RU" sz="1100" kern="1200" dirty="0" smtClean="0">
                <a:solidFill>
                  <a:schemeClr val="tx1"/>
                </a:solidFill>
                <a:effectLst/>
                <a:latin typeface="+mn-lt"/>
                <a:ea typeface="+mn-ea"/>
                <a:cs typeface="+mn-cs"/>
              </a:rPr>
              <a:t> или других личных кабинетов, через которые можно добраться до ваших счетов. </a:t>
            </a:r>
          </a:p>
          <a:p>
            <a:r>
              <a:rPr lang="ru-RU" sz="1100" kern="1200" dirty="0" smtClean="0">
                <a:solidFill>
                  <a:schemeClr val="tx1"/>
                </a:solidFill>
                <a:effectLst/>
                <a:latin typeface="+mn-lt"/>
                <a:ea typeface="+mn-ea"/>
                <a:cs typeface="+mn-cs"/>
              </a:rPr>
              <a:t>Нередко преступников интересуют ваши персональные данные, паспорт, СНИЛС и ИНН. Зная эту информацию, они могут, например, попытаться взять кредит на ваше имя. Или используют эти данные в других схемах социальной инженерии. </a:t>
            </a:r>
            <a:endParaRPr lang="ru-RU" sz="11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62650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Как не стать</a:t>
            </a:r>
            <a:r>
              <a:rPr lang="ru-RU" sz="1100" b="1" kern="1200" baseline="0" dirty="0" smtClean="0">
                <a:solidFill>
                  <a:schemeClr val="tx1"/>
                </a:solidFill>
                <a:effectLst/>
                <a:latin typeface="+mn-lt"/>
                <a:ea typeface="+mn-ea"/>
                <a:cs typeface="+mn-cs"/>
              </a:rPr>
              <a:t> жертвой </a:t>
            </a:r>
            <a:r>
              <a:rPr lang="ru-RU" sz="1100" b="1" kern="1200" baseline="0" dirty="0" err="1" smtClean="0">
                <a:solidFill>
                  <a:schemeClr val="tx1"/>
                </a:solidFill>
                <a:effectLst/>
                <a:latin typeface="+mn-lt"/>
                <a:ea typeface="+mn-ea"/>
                <a:cs typeface="+mn-cs"/>
              </a:rPr>
              <a:t>кибермошенников</a:t>
            </a:r>
            <a:endParaRPr lang="ru-RU" sz="1100" b="1" kern="1200" baseline="0" dirty="0" smtClean="0">
              <a:solidFill>
                <a:schemeClr val="tx1"/>
              </a:solidFill>
              <a:effectLst/>
              <a:latin typeface="+mn-lt"/>
              <a:ea typeface="+mn-ea"/>
              <a:cs typeface="+mn-cs"/>
            </a:endParaRPr>
          </a:p>
          <a:p>
            <a:pPr marL="171450" indent="-171450">
              <a:buFont typeface="Arial"/>
              <a:buChar char="•"/>
            </a:pPr>
            <a:endParaRPr lang="ru-RU" sz="1100" b="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Не торопитесь и всегда проверяйте информацию. Если вам говорят, будто вы что-то выиграли или с вашей карты «случайно» списали деньги и нужно назвать свои данные, чтобы остановить операцию, закончите разговор и перезвоните в банк по номеру телефона, указанному на обратной стороне вашей карты. </a:t>
            </a:r>
          </a:p>
        </p:txBody>
      </p:sp>
    </p:spTree>
    <p:extLst>
      <p:ext uri="{BB962C8B-B14F-4D97-AF65-F5344CB8AC3E}">
        <p14:creationId xmlns:p14="http://schemas.microsoft.com/office/powerpoint/2010/main" val="2143195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Как не стать</a:t>
            </a:r>
            <a:r>
              <a:rPr lang="ru-RU" sz="1100" b="1" kern="1200" baseline="0" dirty="0" smtClean="0">
                <a:solidFill>
                  <a:schemeClr val="tx1"/>
                </a:solidFill>
                <a:effectLst/>
                <a:latin typeface="+mn-lt"/>
                <a:ea typeface="+mn-ea"/>
                <a:cs typeface="+mn-cs"/>
              </a:rPr>
              <a:t> жертвой </a:t>
            </a:r>
            <a:r>
              <a:rPr lang="ru-RU" sz="1100" b="1" kern="1200" baseline="0" dirty="0" err="1" smtClean="0">
                <a:solidFill>
                  <a:schemeClr val="tx1"/>
                </a:solidFill>
                <a:effectLst/>
                <a:latin typeface="+mn-lt"/>
                <a:ea typeface="+mn-ea"/>
                <a:cs typeface="+mn-cs"/>
              </a:rPr>
              <a:t>кибермошенников</a:t>
            </a:r>
            <a:endParaRPr lang="ru-RU" sz="1100" b="1" kern="1200" baseline="0" dirty="0" smtClean="0">
              <a:solidFill>
                <a:schemeClr val="tx1"/>
              </a:solidFill>
              <a:effectLst/>
              <a:latin typeface="+mn-lt"/>
              <a:ea typeface="+mn-ea"/>
              <a:cs typeface="+mn-cs"/>
            </a:endParaRPr>
          </a:p>
          <a:p>
            <a:pPr marL="171450" indent="-171450">
              <a:buFont typeface="Arial"/>
              <a:buChar char="•"/>
            </a:pPr>
            <a:endParaRPr lang="ru-RU" sz="1100" b="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Не торопитесь и всегда проверяйте информацию. Если вам говорят, будто вы что-то выиграли или с вашей карты «случайно» списали деньги и нужно назвать свои данные, чтобы остановить операцию, закончите разговор и перезвоните в банк по номеру телефона, указанному на обратной стороне вашей карты. </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Если вам сообщают, что родственники или друзья попали в беду, постарайтесь связаться с ними напрямую.</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Никому не сообщайте </a:t>
            </a:r>
            <a:r>
              <a:rPr lang="ru-RU" sz="1100" dirty="0" smtClean="0"/>
              <a:t>и не вводите на сомнительных сайтах личные данные (из паспорта и других документов)</a:t>
            </a:r>
            <a:r>
              <a:rPr lang="ru-RU" sz="1100" kern="1200" dirty="0" smtClean="0">
                <a:solidFill>
                  <a:schemeClr val="tx1"/>
                </a:solidFill>
                <a:effectLst/>
                <a:latin typeface="+mn-lt"/>
                <a:ea typeface="+mn-ea"/>
                <a:cs typeface="+mn-cs"/>
              </a:rPr>
              <a:t>, полные реквизиты карты, пароли и коды из уведомлений от банка. Не вводите их на подозрительных сайтах.</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Не переходите по неизвестным ссылкам, не перезванивайте по сомнительным номерам. Даже если ссылка кажется надежной, а телефон верным, всегда сверяйте адреса с доменными именами официальных сайтов организаций, а номера проверяйте в официальных справочниках. </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Если вам приходит сообщение о зачислении средств (и оно похоже на привычное уведомление  от банка), а затем звонит якобы растяпа, который по ошибке зачислил вам деньги и просит вернуть, не спешите ничего возвращать. Такая ситуация больше похожа на мошенническую схему: скорее всего, деньги не приходили, сообщение не от вашего банка, а звонил вам злоумышленник. Проверьте состояние вашего счета, закажите выписку в онлайн-банке или позвоните в банк, прежде чем переводить кому-то деньги. </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Если вам приходит уведомление «подтвердите покупку» и код, а следом раздается звонок — опять же от рассеянного человека, который говорит, что по ошибке указал ваш телефонный номер, и просит вас продиктовать ему код, — ни в коем случае не делайте этого. Мошенники пытаются выманить у вас код, чтобы списать с вашего счета деньги (или подписать вас на ненужный вам платный сервис).</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Сотрудникам банка они не нужны, а мошенникам откроют доступ к вашим деньгам.</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Не храните данные карт на компьютере или в смартфоне.</a:t>
            </a:r>
          </a:p>
          <a:p>
            <a:pPr marL="171450" lvl="0" indent="-171450">
              <a:buFont typeface="Arial" panose="020B0604020202020204" pitchFamily="34" charset="0"/>
              <a:buChar char="•"/>
            </a:pPr>
            <a:r>
              <a:rPr lang="ru-RU" sz="1100" kern="1200" dirty="0" smtClean="0">
                <a:solidFill>
                  <a:schemeClr val="tx1"/>
                </a:solidFill>
                <a:effectLst/>
                <a:latin typeface="+mn-lt"/>
                <a:ea typeface="+mn-ea"/>
                <a:cs typeface="+mn-cs"/>
              </a:rPr>
              <a:t>Установите антивирус на компьютер, смартфон и другие гаджеты — себе, детям и пожилым родственникам.</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100" dirty="0" smtClean="0"/>
              <a:t>Расскажите родственникам и знакомым об этих простых правилах</a:t>
            </a:r>
            <a:r>
              <a:rPr lang="ru-RU" sz="1100" kern="1200" dirty="0" smtClean="0">
                <a:solidFill>
                  <a:schemeClr val="tx1"/>
                </a:solidFill>
                <a:effectLst/>
                <a:latin typeface="+mn-lt"/>
                <a:ea typeface="+mn-ea"/>
                <a:cs typeface="+mn-cs"/>
              </a:rPr>
              <a:t>. </a:t>
            </a:r>
          </a:p>
          <a:p>
            <a:pPr marL="0" indent="0">
              <a:buFont typeface="Arial" panose="020B0604020202020204" pitchFamily="34" charset="0"/>
              <a:buNone/>
            </a:pPr>
            <a:endParaRPr lang="ru-RU" sz="1100" u="none" strike="noStrike" kern="1200" dirty="0" smtClean="0">
              <a:solidFill>
                <a:schemeClr val="tx1"/>
              </a:solidFill>
              <a:effectLst/>
              <a:latin typeface="+mn-lt"/>
              <a:ea typeface="+mn-ea"/>
              <a:cs typeface="+mn-cs"/>
            </a:endParaRPr>
          </a:p>
          <a:p>
            <a:pPr lvl="0" rtl="0">
              <a:spcBef>
                <a:spcPts val="0"/>
              </a:spcBef>
              <a:buNone/>
            </a:pPr>
            <a:endParaRPr dirty="0"/>
          </a:p>
        </p:txBody>
      </p:sp>
    </p:spTree>
    <p:extLst>
      <p:ext uri="{BB962C8B-B14F-4D97-AF65-F5344CB8AC3E}">
        <p14:creationId xmlns:p14="http://schemas.microsoft.com/office/powerpoint/2010/main" val="2617372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ru-RU" sz="1100" b="1" kern="1200" dirty="0" smtClean="0">
                <a:solidFill>
                  <a:schemeClr val="tx1"/>
                </a:solidFill>
                <a:effectLst/>
                <a:latin typeface="+mn-lt"/>
                <a:ea typeface="+mn-ea"/>
                <a:cs typeface="+mn-cs"/>
              </a:rPr>
              <a:t>С моей карты списали деньги. Что делать?</a:t>
            </a:r>
          </a:p>
          <a:p>
            <a:endParaRPr lang="ru-RU" sz="1100" b="1" u="none" strike="noStrike" kern="1200" dirty="0" smtClean="0">
              <a:solidFill>
                <a:schemeClr val="tx1"/>
              </a:solidFill>
              <a:effectLst/>
              <a:latin typeface="+mn-lt"/>
              <a:ea typeface="+mn-ea"/>
              <a:cs typeface="+mn-cs"/>
            </a:endParaRPr>
          </a:p>
          <a:p>
            <a:pPr marL="228600" indent="-228600">
              <a:buAutoNum type="arabicPeriod"/>
            </a:pPr>
            <a:r>
              <a:rPr lang="ru-RU" u="none" strike="noStrike" dirty="0" smtClean="0">
                <a:effectLst/>
              </a:rPr>
              <a:t>Позвоните в банк (номер всегда есть на обороте карты или на главной странице сайта банка), сообщите о мошеннической операции и заблокируйте карту.</a:t>
            </a:r>
          </a:p>
          <a:p>
            <a:pPr marL="228600" indent="-228600">
              <a:buAutoNum type="arabicPeriod"/>
            </a:pPr>
            <a:r>
              <a:rPr lang="ru-RU" u="none" strike="noStrike" dirty="0" smtClean="0">
                <a:effectLst/>
              </a:rPr>
              <a:t>Запросите выписку по счету и напишите заявление о несогласии с операцией. </a:t>
            </a:r>
          </a:p>
          <a:p>
            <a:pPr marL="228600" indent="-228600">
              <a:buAutoNum type="arabicPeriod"/>
            </a:pPr>
            <a:r>
              <a:rPr lang="ru-RU" u="none" strike="noStrike" dirty="0" smtClean="0">
                <a:effectLst/>
              </a:rPr>
              <a:t>Обратитесь с заявлением в отдел полиции по месту жительства или отправьте обращение в управление «К» МВД России.</a:t>
            </a:r>
          </a:p>
          <a:p>
            <a:pPr lvl="0" rtl="0">
              <a:spcBef>
                <a:spcPts val="0"/>
              </a:spcBef>
              <a:buNone/>
            </a:pPr>
            <a:endParaRPr dirty="0"/>
          </a:p>
        </p:txBody>
      </p:sp>
    </p:spTree>
    <p:extLst>
      <p:ext uri="{BB962C8B-B14F-4D97-AF65-F5344CB8AC3E}">
        <p14:creationId xmlns:p14="http://schemas.microsoft.com/office/powerpoint/2010/main" val="2858777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11" name="Прямоугольник 10"/>
          <p:cNvSpPr/>
          <p:nvPr userDrawn="1"/>
        </p:nvSpPr>
        <p:spPr>
          <a:xfrm>
            <a:off x="0" y="0"/>
            <a:ext cx="4595751" cy="5143500"/>
          </a:xfrm>
          <a:prstGeom prst="rect">
            <a:avLst/>
          </a:prstGeom>
          <a:solidFill>
            <a:srgbClr val="FCC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одзаголовок 2"/>
          <p:cNvSpPr>
            <a:spLocks noGrp="1"/>
          </p:cNvSpPr>
          <p:nvPr>
            <p:ph type="subTitle" idx="1"/>
          </p:nvPr>
        </p:nvSpPr>
        <p:spPr>
          <a:xfrm>
            <a:off x="723652" y="2939432"/>
            <a:ext cx="3872100" cy="1241425"/>
          </a:xfrm>
        </p:spPr>
        <p:txBody>
          <a:bodyPr>
            <a:normAutofit/>
          </a:bodyPr>
          <a:lstStyle>
            <a:lvl1pPr marL="0" indent="0" algn="l">
              <a:buFont typeface="Arial"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dirty="0" smtClean="0"/>
              <a:t>Образец подзаголовка</a:t>
            </a:r>
            <a:endParaRPr lang="ru-RU" dirty="0"/>
          </a:p>
        </p:txBody>
      </p:sp>
      <p:sp>
        <p:nvSpPr>
          <p:cNvPr id="8" name="Заголовок 7"/>
          <p:cNvSpPr>
            <a:spLocks noGrp="1"/>
          </p:cNvSpPr>
          <p:nvPr>
            <p:ph type="title" hasCustomPrompt="1"/>
          </p:nvPr>
        </p:nvSpPr>
        <p:spPr>
          <a:xfrm>
            <a:off x="719139" y="950027"/>
            <a:ext cx="3876612" cy="1711758"/>
          </a:xfrm>
        </p:spPr>
        <p:txBody>
          <a:bodyPr/>
          <a:lstStyle>
            <a:lvl1pPr>
              <a:defRPr>
                <a:solidFill>
                  <a:schemeClr val="tx1"/>
                </a:solidFill>
              </a:defRPr>
            </a:lvl1pPr>
          </a:lstStyle>
          <a:p>
            <a:r>
              <a:rPr lang="ru-RU" dirty="0" smtClean="0"/>
              <a:t>ОБРАЗЕЦ ЗАГОЛОВКА</a:t>
            </a:r>
            <a:endParaRPr lang="ru-RU" dirty="0"/>
          </a:p>
        </p:txBody>
      </p:sp>
      <p:sp>
        <p:nvSpPr>
          <p:cNvPr id="9" name="Номер слайда 5"/>
          <p:cNvSpPr>
            <a:spLocks noGrp="1"/>
          </p:cNvSpPr>
          <p:nvPr>
            <p:ph type="sldNum" sz="quarter" idx="12"/>
          </p:nvPr>
        </p:nvSpPr>
        <p:spPr>
          <a:xfrm>
            <a:off x="8467105" y="4612883"/>
            <a:ext cx="452005" cy="255999"/>
          </a:xfrm>
          <a:prstGeom prst="rect">
            <a:avLst/>
          </a:prstGeom>
        </p:spPr>
        <p:txBody>
          <a:bodyPr/>
          <a:lstStyle>
            <a:lvl1pPr algn="ctr">
              <a:defRPr b="0" i="0">
                <a:latin typeface="Calibri Light" charset="0"/>
                <a:ea typeface="Calibri Light" charset="0"/>
                <a:cs typeface="Calibri Light" charset="0"/>
              </a:defRPr>
            </a:lvl1pPr>
          </a:lstStyle>
          <a:p>
            <a:fld id="{9FE97546-8787-B343-92AD-F331FD1CFF0A}" type="slidenum">
              <a:rPr lang="ru-RU" smtClean="0"/>
              <a:pPr/>
              <a:t>‹#›</a:t>
            </a:fld>
            <a:endParaRPr lang="ru-RU"/>
          </a:p>
        </p:txBody>
      </p:sp>
      <p:pic>
        <p:nvPicPr>
          <p:cNvPr id="7" name="Рисунок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83378" y="42040"/>
            <a:ext cx="1518582" cy="609121"/>
          </a:xfrm>
          <a:prstGeom prst="rect">
            <a:avLst/>
          </a:prstGeom>
        </p:spPr>
      </p:pic>
    </p:spTree>
    <p:extLst>
      <p:ext uri="{BB962C8B-B14F-4D97-AF65-F5344CB8AC3E}">
        <p14:creationId xmlns:p14="http://schemas.microsoft.com/office/powerpoint/2010/main" val="196165138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extLst mod="1">
    <p:ext uri="{DCECCB84-F9BA-43D5-87BE-67443E8EF086}">
      <p15:sldGuideLst xmlns:p15="http://schemas.microsoft.com/office/powerpoint/2012/main">
        <p15:guide id="1" pos="453" userDrawn="1">
          <p15:clr>
            <a:srgbClr val="FBAE40"/>
          </p15:clr>
        </p15:guide>
        <p15:guide id="2" orient="horz" pos="105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Титульный слайд">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23651" y="1751899"/>
            <a:ext cx="4228359" cy="1241425"/>
          </a:xfrm>
        </p:spPr>
        <p:txBody>
          <a:bodyPr>
            <a:normAutofit/>
          </a:bodyPr>
          <a:lstStyle>
            <a:lvl1pPr marL="285750" indent="-285750" algn="l">
              <a:buFont typeface="Arial" charset="0"/>
              <a:buChar char="•"/>
              <a:defRPr sz="1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dirty="0" smtClean="0"/>
              <a:t>Образец подзаголовка</a:t>
            </a:r>
            <a:endParaRPr lang="ru-RU" dirty="0"/>
          </a:p>
        </p:txBody>
      </p:sp>
      <p:sp>
        <p:nvSpPr>
          <p:cNvPr id="9" name="Номер слайда 5"/>
          <p:cNvSpPr>
            <a:spLocks noGrp="1"/>
          </p:cNvSpPr>
          <p:nvPr>
            <p:ph type="sldNum" sz="quarter" idx="12"/>
          </p:nvPr>
        </p:nvSpPr>
        <p:spPr>
          <a:xfrm>
            <a:off x="8467105" y="4612883"/>
            <a:ext cx="452005" cy="255999"/>
          </a:xfrm>
          <a:prstGeom prst="rect">
            <a:avLst/>
          </a:prstGeom>
        </p:spPr>
        <p:txBody>
          <a:bodyPr/>
          <a:lstStyle>
            <a:lvl1pPr algn="ctr">
              <a:defRPr b="0" i="0">
                <a:latin typeface="Calibri Light" charset="0"/>
                <a:ea typeface="Calibri Light" charset="0"/>
                <a:cs typeface="Calibri Light" charset="0"/>
              </a:defRPr>
            </a:lvl1pPr>
          </a:lstStyle>
          <a:p>
            <a:fld id="{9FE97546-8787-B343-92AD-F331FD1CFF0A}" type="slidenum">
              <a:rPr lang="ru-RU" smtClean="0"/>
              <a:pPr/>
              <a:t>‹#›</a:t>
            </a:fld>
            <a:endParaRPr lang="ru-RU" dirty="0"/>
          </a:p>
        </p:txBody>
      </p:sp>
      <p:sp>
        <p:nvSpPr>
          <p:cNvPr id="6" name="Shape 60"/>
          <p:cNvSpPr txBox="1">
            <a:spLocks noGrp="1"/>
          </p:cNvSpPr>
          <p:nvPr>
            <p:ph type="title"/>
          </p:nvPr>
        </p:nvSpPr>
        <p:spPr>
          <a:xfrm>
            <a:off x="719138" y="452043"/>
            <a:ext cx="6138862" cy="1183075"/>
          </a:xfrm>
          <a:prstGeom prst="rect">
            <a:avLst/>
          </a:prstGeom>
        </p:spPr>
        <p:txBody>
          <a:bodyPr lIns="91425" tIns="91425" rIns="91425" bIns="91425" anchor="b" anchorCtr="0">
            <a:noAutofit/>
          </a:bodyPr>
          <a:lstStyle/>
          <a:p>
            <a:pPr lvl="0">
              <a:lnSpc>
                <a:spcPct val="100000"/>
              </a:lnSpc>
              <a:buClr>
                <a:srgbClr val="000000"/>
              </a:buClr>
              <a:buSzPct val="61111"/>
            </a:pPr>
            <a:r>
              <a:rPr lang="ru-RU" sz="3600" dirty="0" smtClean="0"/>
              <a:t>МОШЕННИЧЕСТВО </a:t>
            </a:r>
            <a:r>
              <a:rPr lang="en-US" sz="3600" dirty="0" smtClean="0"/>
              <a:t/>
            </a:r>
            <a:br>
              <a:rPr lang="en-US" sz="3600" dirty="0" smtClean="0"/>
            </a:br>
            <a:r>
              <a:rPr lang="ru-RU" sz="3600" dirty="0" smtClean="0"/>
              <a:t>С БАНКОВСКИМИ КАРТАМИ</a:t>
            </a:r>
            <a:endParaRPr lang="ru" sz="3600" dirty="0">
              <a:solidFill>
                <a:srgbClr val="E86859"/>
              </a:solidFill>
              <a:latin typeface="Calibri" charset="0"/>
              <a:ea typeface="Calibri" charset="0"/>
              <a:cs typeface="Calibri" charset="0"/>
            </a:endParaRP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extLst mod="1">
    <p:ext uri="{DCECCB84-F9BA-43D5-87BE-67443E8EF086}">
      <p15:sldGuideLst xmlns:p15="http://schemas.microsoft.com/office/powerpoint/2012/main">
        <p15:guide id="1" pos="453">
          <p15:clr>
            <a:srgbClr val="FBAE40"/>
          </p15:clr>
        </p15:guide>
        <p15:guide id="2" orient="horz" pos="554" userDrawn="1">
          <p15:clr>
            <a:srgbClr val="FBAE40"/>
          </p15:clr>
        </p15:guide>
        <p15:guide id="3" orient="horz" pos="1257" userDrawn="1">
          <p15:clr>
            <a:srgbClr val="FBAE40"/>
          </p15:clr>
        </p15:guide>
        <p15:guide id="4" orient="horz" pos="89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Титульный слайд">
    <p:spTree>
      <p:nvGrpSpPr>
        <p:cNvPr id="1" name=""/>
        <p:cNvGrpSpPr/>
        <p:nvPr/>
      </p:nvGrpSpPr>
      <p:grpSpPr>
        <a:xfrm>
          <a:off x="0" y="0"/>
          <a:ext cx="0" cy="0"/>
          <a:chOff x="0" y="0"/>
          <a:chExt cx="0" cy="0"/>
        </a:xfrm>
      </p:grpSpPr>
      <p:sp>
        <p:nvSpPr>
          <p:cNvPr id="8" name="Заголовок 7"/>
          <p:cNvSpPr>
            <a:spLocks noGrp="1"/>
          </p:cNvSpPr>
          <p:nvPr>
            <p:ph type="title" hasCustomPrompt="1"/>
          </p:nvPr>
        </p:nvSpPr>
        <p:spPr>
          <a:xfrm>
            <a:off x="0" y="2071769"/>
            <a:ext cx="9143999" cy="993775"/>
          </a:xfrm>
        </p:spPr>
        <p:txBody>
          <a:bodyPr/>
          <a:lstStyle>
            <a:lvl1pPr algn="ctr">
              <a:defRPr/>
            </a:lvl1pPr>
          </a:lstStyle>
          <a:p>
            <a:r>
              <a:rPr lang="ru-RU" dirty="0" smtClean="0"/>
              <a:t>ОБРАЗЕЦ ЗАГОЛОВКА</a:t>
            </a:r>
            <a:endParaRPr lang="ru-RU" dirty="0"/>
          </a:p>
        </p:txBody>
      </p:sp>
      <p:sp>
        <p:nvSpPr>
          <p:cNvPr id="9" name="Номер слайда 5"/>
          <p:cNvSpPr>
            <a:spLocks noGrp="1"/>
          </p:cNvSpPr>
          <p:nvPr>
            <p:ph type="sldNum" sz="quarter" idx="12"/>
          </p:nvPr>
        </p:nvSpPr>
        <p:spPr>
          <a:xfrm>
            <a:off x="8467105" y="4612883"/>
            <a:ext cx="452005" cy="255999"/>
          </a:xfrm>
          <a:prstGeom prst="rect">
            <a:avLst/>
          </a:prstGeom>
        </p:spPr>
        <p:txBody>
          <a:bodyPr/>
          <a:lstStyle>
            <a:lvl1pPr algn="ctr">
              <a:defRPr b="0" i="0">
                <a:latin typeface="Calibri Light" charset="0"/>
                <a:ea typeface="Calibri Light" charset="0"/>
                <a:cs typeface="Calibri Light" charset="0"/>
              </a:defRPr>
            </a:lvl1pPr>
          </a:lstStyle>
          <a:p>
            <a:fld id="{9FE97546-8787-B343-92AD-F331FD1CFF0A}" type="slidenum">
              <a:rPr lang="ru-RU" smtClean="0"/>
              <a:pPr/>
              <a:t>‹#›</a:t>
            </a:fld>
            <a:endParaRPr lang="ru-RU"/>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extLst mod="1">
    <p:ext uri="{DCECCB84-F9BA-43D5-87BE-67443E8EF086}">
      <p15:sldGuideLst xmlns:p15="http://schemas.microsoft.com/office/powerpoint/2012/main">
        <p15:guide id="1" pos="453">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Титульный слайд">
    <p:spTree>
      <p:nvGrpSpPr>
        <p:cNvPr id="1" name=""/>
        <p:cNvGrpSpPr/>
        <p:nvPr/>
      </p:nvGrpSpPr>
      <p:grpSpPr>
        <a:xfrm>
          <a:off x="0" y="0"/>
          <a:ext cx="0" cy="0"/>
          <a:chOff x="0" y="0"/>
          <a:chExt cx="0" cy="0"/>
        </a:xfrm>
      </p:grpSpPr>
      <p:sp>
        <p:nvSpPr>
          <p:cNvPr id="11" name="Прямоугольник 10"/>
          <p:cNvSpPr/>
          <p:nvPr userDrawn="1"/>
        </p:nvSpPr>
        <p:spPr>
          <a:xfrm>
            <a:off x="0" y="2939432"/>
            <a:ext cx="9155874" cy="2204068"/>
          </a:xfrm>
          <a:prstGeom prst="rect">
            <a:avLst/>
          </a:prstGeom>
          <a:solidFill>
            <a:srgbClr val="FCC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одзаголовок 2"/>
          <p:cNvSpPr>
            <a:spLocks noGrp="1"/>
          </p:cNvSpPr>
          <p:nvPr>
            <p:ph type="subTitle" idx="1"/>
          </p:nvPr>
        </p:nvSpPr>
        <p:spPr>
          <a:xfrm>
            <a:off x="723652" y="3253838"/>
            <a:ext cx="3598967" cy="1615043"/>
          </a:xfrm>
        </p:spPr>
        <p:txBody>
          <a:bodyPr>
            <a:normAutofit/>
          </a:bodyPr>
          <a:lstStyle>
            <a:lvl1pPr marL="0" indent="0" algn="l">
              <a:buFont typeface="Arial"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dirty="0" smtClean="0"/>
              <a:t>Образец подзаголовка</a:t>
            </a:r>
            <a:endParaRPr lang="ru-RU" dirty="0"/>
          </a:p>
        </p:txBody>
      </p:sp>
      <p:sp>
        <p:nvSpPr>
          <p:cNvPr id="9" name="Номер слайда 5"/>
          <p:cNvSpPr>
            <a:spLocks noGrp="1"/>
          </p:cNvSpPr>
          <p:nvPr>
            <p:ph type="sldNum" sz="quarter" idx="12"/>
          </p:nvPr>
        </p:nvSpPr>
        <p:spPr>
          <a:xfrm>
            <a:off x="8467105" y="4612883"/>
            <a:ext cx="452005" cy="255999"/>
          </a:xfrm>
          <a:prstGeom prst="rect">
            <a:avLst/>
          </a:prstGeom>
        </p:spPr>
        <p:txBody>
          <a:bodyPr/>
          <a:lstStyle>
            <a:lvl1pPr algn="ctr">
              <a:defRPr b="0" i="0">
                <a:latin typeface="Calibri Light" charset="0"/>
                <a:ea typeface="Calibri Light" charset="0"/>
                <a:cs typeface="Calibri Light" charset="0"/>
              </a:defRPr>
            </a:lvl1pPr>
          </a:lstStyle>
          <a:p>
            <a:fld id="{9FE97546-8787-B343-92AD-F331FD1CFF0A}" type="slidenum">
              <a:rPr lang="ru-RU" smtClean="0"/>
              <a:pPr/>
              <a:t>‹#›</a:t>
            </a:fld>
            <a:endParaRPr lang="ru-RU"/>
          </a:p>
        </p:txBody>
      </p:sp>
      <p:sp>
        <p:nvSpPr>
          <p:cNvPr id="10" name="Подзаголовок 2"/>
          <p:cNvSpPr txBox="1">
            <a:spLocks/>
          </p:cNvSpPr>
          <p:nvPr userDrawn="1"/>
        </p:nvSpPr>
        <p:spPr>
          <a:xfrm>
            <a:off x="4619500" y="3253838"/>
            <a:ext cx="3871355" cy="161504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charset="0"/>
              <a:buNone/>
              <a:defRPr sz="2400" b="0" i="0" kern="1200">
                <a:solidFill>
                  <a:schemeClr val="tx1"/>
                </a:solidFill>
                <a:latin typeface="Calibri Light" charset="0"/>
                <a:ea typeface="Calibri Light" charset="0"/>
                <a:cs typeface="Calibri Light"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ru-RU" dirty="0" smtClean="0"/>
              <a:t>Образец подзаголовка</a:t>
            </a:r>
          </a:p>
        </p:txBody>
      </p:sp>
      <p:pic>
        <p:nvPicPr>
          <p:cNvPr id="7" name="Рисунок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8698" y="747901"/>
            <a:ext cx="3878480" cy="15557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extLst mod="1">
    <p:ext uri="{DCECCB84-F9BA-43D5-87BE-67443E8EF086}">
      <p15:sldGuideLst xmlns:p15="http://schemas.microsoft.com/office/powerpoint/2012/main">
        <p15:guide id="1" pos="453">
          <p15:clr>
            <a:srgbClr val="FBAE40"/>
          </p15:clr>
        </p15:guide>
        <p15:guide id="2" orient="horz" pos="2232" userDrawn="1">
          <p15:clr>
            <a:srgbClr val="FBAE40"/>
          </p15:clr>
        </p15:guide>
        <p15:guide id="3" pos="2903"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153413"/>
            <a:ext cx="3135828" cy="993775"/>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628651" y="3040083"/>
            <a:ext cx="2292680" cy="1592242"/>
          </a:xfrm>
          <a:prstGeom prst="rect">
            <a:avLst/>
          </a:prstGeom>
        </p:spPr>
        <p:txBody>
          <a:bodyPr vert="horz" lIns="91440" tIns="45720" rIns="91440" bIns="45720" rtlCol="0">
            <a:normAutofit/>
          </a:bodyPr>
          <a:lstStyle/>
          <a:p>
            <a:pPr lvl="0"/>
            <a:r>
              <a:rPr lang="ru-RU" dirty="0" smtClean="0"/>
              <a:t>Образец текста</a:t>
            </a:r>
          </a:p>
        </p:txBody>
      </p:sp>
    </p:spTree>
    <p:extLst>
      <p:ext uri="{BB962C8B-B14F-4D97-AF65-F5344CB8AC3E}">
        <p14:creationId xmlns:p14="http://schemas.microsoft.com/office/powerpoint/2010/main" val="1562015931"/>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rgbClr val="E86859"/>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1800" b="0" i="0" kern="1200">
          <a:solidFill>
            <a:schemeClr val="tx1"/>
          </a:solidFill>
          <a:latin typeface="Calibri Light" charset="0"/>
          <a:ea typeface="Calibri Light" charset="0"/>
          <a:cs typeface="Calibri Light"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617517" y="1079405"/>
            <a:ext cx="3920211" cy="1640045"/>
          </a:xfrm>
          <a:prstGeom prst="rect">
            <a:avLst/>
          </a:prstGeom>
        </p:spPr>
        <p:txBody>
          <a:bodyPr lIns="91425" tIns="91425" rIns="91425" bIns="91425" anchor="b" anchorCtr="0">
            <a:noAutofit/>
          </a:bodyPr>
          <a:lstStyle/>
          <a:p>
            <a:pPr>
              <a:lnSpc>
                <a:spcPct val="115000"/>
              </a:lnSpc>
              <a:spcBef>
                <a:spcPts val="0"/>
              </a:spcBef>
              <a:spcAft>
                <a:spcPts val="300"/>
              </a:spcAft>
              <a:buClr>
                <a:schemeClr val="dk1"/>
              </a:buClr>
              <a:buSzPct val="42307"/>
            </a:pPr>
            <a:r>
              <a:rPr lang="ru-RU" sz="4000" dirty="0"/>
              <a:t>Защитите себя и свою семью</a:t>
            </a:r>
            <a:r>
              <a:rPr lang="ru-RU" sz="4000" dirty="0">
                <a:ea typeface="Calibri Light" charset="0"/>
                <a:cs typeface="Calibri Light" charset="0"/>
              </a:rPr>
              <a:t/>
            </a:r>
            <a:br>
              <a:rPr lang="ru-RU" sz="4000" dirty="0">
                <a:ea typeface="Calibri Light" charset="0"/>
                <a:cs typeface="Calibri Light" charset="0"/>
              </a:rPr>
            </a:br>
            <a:endParaRPr lang="ru" sz="3800" spc="-100" dirty="0">
              <a:solidFill>
                <a:schemeClr val="tx1"/>
              </a:solidFill>
              <a:latin typeface="Calibri" charset="0"/>
              <a:ea typeface="Calibri" charset="0"/>
              <a:cs typeface="Calibri" charset="0"/>
            </a:endParaRPr>
          </a:p>
        </p:txBody>
      </p:sp>
      <p:sp>
        <p:nvSpPr>
          <p:cNvPr id="7" name="Прямоугольник 6"/>
          <p:cNvSpPr/>
          <p:nvPr/>
        </p:nvSpPr>
        <p:spPr>
          <a:xfrm>
            <a:off x="617518" y="3015993"/>
            <a:ext cx="2199977" cy="830997"/>
          </a:xfrm>
          <a:prstGeom prst="rect">
            <a:avLst/>
          </a:prstGeom>
        </p:spPr>
        <p:txBody>
          <a:bodyPr wrap="square">
            <a:spAutoFit/>
          </a:bodyPr>
          <a:lstStyle/>
          <a:p>
            <a:r>
              <a:rPr lang="ru-RU" sz="2400" dirty="0">
                <a:latin typeface="+mn-lt"/>
              </a:rPr>
              <a:t>Защитите </a:t>
            </a:r>
            <a:r>
              <a:rPr lang="ru-RU" sz="2400" dirty="0" smtClean="0">
                <a:latin typeface="+mn-lt"/>
              </a:rPr>
              <a:t>себя </a:t>
            </a:r>
            <a:r>
              <a:rPr lang="ru-RU" sz="2400" dirty="0">
                <a:latin typeface="+mn-lt"/>
              </a:rPr>
              <a:t>и свою семью</a:t>
            </a:r>
            <a:endParaRPr lang="ru-RU" sz="2400" dirty="0">
              <a:solidFill>
                <a:schemeClr val="tx1"/>
              </a:solidFill>
              <a:latin typeface="+mn-lt"/>
              <a:ea typeface="Calibri Light" charset="0"/>
              <a:cs typeface="Calibri Light" charset="0"/>
            </a:endParaRP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7495" y="0"/>
            <a:ext cx="6326505" cy="51435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3" name="Подзаголовок 2"/>
          <p:cNvSpPr>
            <a:spLocks noGrp="1"/>
          </p:cNvSpPr>
          <p:nvPr>
            <p:ph type="subTitle" idx="1"/>
          </p:nvPr>
        </p:nvSpPr>
        <p:spPr>
          <a:xfrm>
            <a:off x="723651" y="2053373"/>
            <a:ext cx="3848349" cy="1668444"/>
          </a:xfrm>
        </p:spPr>
        <p:txBody>
          <a:bodyPr>
            <a:normAutofit lnSpcReduction="10000"/>
          </a:bodyPr>
          <a:lstStyle/>
          <a:p>
            <a:pPr fontAlgn="base"/>
            <a:r>
              <a:rPr lang="ru-RU" dirty="0" err="1" smtClean="0"/>
              <a:t>микрофинансовые</a:t>
            </a:r>
            <a:r>
              <a:rPr lang="ru-RU" dirty="0" smtClean="0"/>
              <a:t> </a:t>
            </a:r>
            <a:r>
              <a:rPr lang="ru-RU" dirty="0"/>
              <a:t>организации</a:t>
            </a:r>
          </a:p>
          <a:p>
            <a:pPr fontAlgn="base"/>
            <a:r>
              <a:rPr lang="ru-RU" dirty="0" smtClean="0"/>
              <a:t>инвестиционные </a:t>
            </a:r>
            <a:r>
              <a:rPr lang="ru-RU" dirty="0"/>
              <a:t>предприятия</a:t>
            </a:r>
          </a:p>
          <a:p>
            <a:pPr fontAlgn="base"/>
            <a:r>
              <a:rPr lang="ru-RU" dirty="0" smtClean="0"/>
              <a:t>«</a:t>
            </a:r>
            <a:r>
              <a:rPr lang="ru-RU" dirty="0" err="1" smtClean="0"/>
              <a:t>раздолжнителей</a:t>
            </a:r>
            <a:r>
              <a:rPr lang="ru-RU" dirty="0" smtClean="0"/>
              <a:t>», </a:t>
            </a:r>
            <a:r>
              <a:rPr lang="ru-RU" dirty="0"/>
              <a:t>которые предлагают избавить от кредита</a:t>
            </a:r>
          </a:p>
          <a:p>
            <a:pPr fontAlgn="base"/>
            <a:r>
              <a:rPr lang="ru-RU" dirty="0" smtClean="0"/>
              <a:t>онлайн-казино</a:t>
            </a:r>
            <a:endParaRPr lang="ru-RU" dirty="0"/>
          </a:p>
        </p:txBody>
      </p:sp>
      <p:sp>
        <p:nvSpPr>
          <p:cNvPr id="78" name="Shape 78"/>
          <p:cNvSpPr txBox="1">
            <a:spLocks noGrp="1"/>
          </p:cNvSpPr>
          <p:nvPr>
            <p:ph type="title"/>
          </p:nvPr>
        </p:nvSpPr>
        <p:spPr>
          <a:xfrm>
            <a:off x="730569" y="99956"/>
            <a:ext cx="5936842" cy="1033594"/>
          </a:xfrm>
          <a:prstGeom prst="rect">
            <a:avLst/>
          </a:prstGeom>
        </p:spPr>
        <p:txBody>
          <a:bodyPr lIns="91425" tIns="91425" rIns="91425" bIns="91425" anchor="b" anchorCtr="0">
            <a:noAutofit/>
          </a:bodyPr>
          <a:lstStyle/>
          <a:p>
            <a:pPr lvl="0">
              <a:lnSpc>
                <a:spcPct val="115000"/>
              </a:lnSpc>
              <a:buClr>
                <a:srgbClr val="000000"/>
              </a:buClr>
              <a:buSzPct val="61111"/>
            </a:pPr>
            <a:r>
              <a:rPr lang="ru-RU" sz="3600" dirty="0" smtClean="0"/>
              <a:t>ФИНАНСОВЫЕ ПИРАМИДЫ</a:t>
            </a:r>
            <a:endParaRPr lang="ru-RU" sz="3600" dirty="0">
              <a:solidFill>
                <a:srgbClr val="E86859"/>
              </a:solidFill>
              <a:latin typeface="Calibri" charset="0"/>
              <a:ea typeface="Calibri" charset="0"/>
              <a:cs typeface="Calibri" charset="0"/>
            </a:endParaRPr>
          </a:p>
        </p:txBody>
      </p:sp>
      <p:sp>
        <p:nvSpPr>
          <p:cNvPr id="4" name="Номер слайда 3"/>
          <p:cNvSpPr>
            <a:spLocks noGrp="1"/>
          </p:cNvSpPr>
          <p:nvPr>
            <p:ph type="sldNum" sz="quarter" idx="12"/>
          </p:nvPr>
        </p:nvSpPr>
        <p:spPr/>
        <p:txBody>
          <a:bodyPr/>
          <a:lstStyle/>
          <a:p>
            <a:fld id="{9FE97546-8787-B343-92AD-F331FD1CFF0A}" type="slidenum">
              <a:rPr lang="ru-RU" smtClean="0"/>
              <a:pPr/>
              <a:t>10</a:t>
            </a:fld>
            <a:endParaRPr lang="ru-RU" dirty="0"/>
          </a:p>
        </p:txBody>
      </p:sp>
      <p:sp>
        <p:nvSpPr>
          <p:cNvPr id="6" name="Прямоугольник 5"/>
          <p:cNvSpPr/>
          <p:nvPr/>
        </p:nvSpPr>
        <p:spPr>
          <a:xfrm>
            <a:off x="953241" y="3835289"/>
            <a:ext cx="2713606" cy="1200329"/>
          </a:xfrm>
          <a:prstGeom prst="rect">
            <a:avLst/>
          </a:prstGeom>
        </p:spPr>
        <p:txBody>
          <a:bodyPr wrap="square">
            <a:spAutoFit/>
          </a:bodyPr>
          <a:lstStyle/>
          <a:p>
            <a:r>
              <a:rPr lang="ru-RU" sz="1800" dirty="0">
                <a:solidFill>
                  <a:srgbClr val="E86859"/>
                </a:solidFill>
                <a:latin typeface="+mj-lt"/>
              </a:rPr>
              <a:t>Цель у них одна — присвоить чужие деньги. </a:t>
            </a:r>
          </a:p>
          <a:p>
            <a:r>
              <a:rPr lang="ru-RU" sz="1800" dirty="0"/>
              <a:t/>
            </a:r>
            <a:br>
              <a:rPr lang="ru-RU" sz="1800" dirty="0"/>
            </a:br>
            <a:endParaRPr lang="ru" sz="1800" dirty="0">
              <a:solidFill>
                <a:srgbClr val="E86859"/>
              </a:solidFill>
              <a:latin typeface="Calibri Light" charset="0"/>
              <a:ea typeface="Calibri Light" charset="0"/>
              <a:cs typeface="Calibri Light" charset="0"/>
            </a:endParaRP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9435" y="477680"/>
            <a:ext cx="4800258" cy="4391202"/>
          </a:xfrm>
          <a:prstGeom prst="rect">
            <a:avLst/>
          </a:prstGeom>
        </p:spPr>
      </p:pic>
      <p:sp>
        <p:nvSpPr>
          <p:cNvPr id="7" name="Прямоугольник 6"/>
          <p:cNvSpPr/>
          <p:nvPr/>
        </p:nvSpPr>
        <p:spPr>
          <a:xfrm>
            <a:off x="1027669" y="1349892"/>
            <a:ext cx="2888164" cy="646331"/>
          </a:xfrm>
          <a:prstGeom prst="rect">
            <a:avLst/>
          </a:prstGeom>
        </p:spPr>
        <p:txBody>
          <a:bodyPr wrap="square">
            <a:spAutoFit/>
          </a:bodyPr>
          <a:lstStyle/>
          <a:p>
            <a:r>
              <a:rPr lang="ru-RU" sz="1800" b="1" dirty="0">
                <a:solidFill>
                  <a:srgbClr val="E86859"/>
                </a:solidFill>
                <a:latin typeface="+mj-lt"/>
              </a:rPr>
              <a:t>Они </a:t>
            </a:r>
            <a:r>
              <a:rPr lang="ru-RU" sz="1800" b="1" dirty="0" smtClean="0">
                <a:solidFill>
                  <a:srgbClr val="E86859"/>
                </a:solidFill>
                <a:latin typeface="+mj-lt"/>
              </a:rPr>
              <a:t>маскируются под:</a:t>
            </a:r>
          </a:p>
          <a:p>
            <a:endParaRPr lang="ru" sz="1800" b="1" dirty="0">
              <a:solidFill>
                <a:srgbClr val="E86859"/>
              </a:solidFill>
              <a:latin typeface="Calibri Light" charset="0"/>
              <a:ea typeface="Calibri Light" charset="0"/>
              <a:cs typeface="Calibri Light" charset="0"/>
            </a:endParaRPr>
          </a:p>
        </p:txBody>
      </p:sp>
    </p:spTree>
    <p:extLst>
      <p:ext uri="{BB962C8B-B14F-4D97-AF65-F5344CB8AC3E}">
        <p14:creationId xmlns:p14="http://schemas.microsoft.com/office/powerpoint/2010/main" val="202607612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3" name="Подзаголовок 2"/>
          <p:cNvSpPr>
            <a:spLocks noGrp="1"/>
          </p:cNvSpPr>
          <p:nvPr>
            <p:ph type="subTitle" idx="1"/>
          </p:nvPr>
        </p:nvSpPr>
        <p:spPr>
          <a:xfrm>
            <a:off x="723651" y="1647762"/>
            <a:ext cx="4620931" cy="1821601"/>
          </a:xfrm>
        </p:spPr>
        <p:txBody>
          <a:bodyPr>
            <a:normAutofit/>
          </a:bodyPr>
          <a:lstStyle/>
          <a:p>
            <a:pPr marL="0" indent="0" fontAlgn="base">
              <a:buNone/>
            </a:pPr>
            <a:endParaRPr lang="ru-RU" dirty="0"/>
          </a:p>
          <a:p>
            <a:pPr marL="0" indent="0" fontAlgn="base">
              <a:buNone/>
            </a:pPr>
            <a:r>
              <a:rPr lang="ru-RU" dirty="0" smtClean="0"/>
              <a:t>Сверьтесь со Справочником по кредитным организациям и Справочником </a:t>
            </a:r>
            <a:r>
              <a:rPr lang="ru-RU" dirty="0"/>
              <a:t>участников финансового </a:t>
            </a:r>
            <a:r>
              <a:rPr lang="ru-RU" dirty="0" smtClean="0"/>
              <a:t>рынка </a:t>
            </a:r>
            <a:r>
              <a:rPr lang="ru-RU" dirty="0"/>
              <a:t>на сайте </a:t>
            </a:r>
            <a:r>
              <a:rPr lang="ru-RU" b="1" u="sng" dirty="0" err="1">
                <a:solidFill>
                  <a:srgbClr val="0070C0"/>
                </a:solidFill>
              </a:rPr>
              <a:t>cbr.ru</a:t>
            </a:r>
            <a:endParaRPr lang="ru-RU" b="1" u="sng" dirty="0">
              <a:solidFill>
                <a:srgbClr val="0070C0"/>
              </a:solidFill>
            </a:endParaRPr>
          </a:p>
        </p:txBody>
      </p:sp>
      <p:sp>
        <p:nvSpPr>
          <p:cNvPr id="78" name="Shape 78"/>
          <p:cNvSpPr txBox="1">
            <a:spLocks noGrp="1"/>
          </p:cNvSpPr>
          <p:nvPr>
            <p:ph type="title"/>
          </p:nvPr>
        </p:nvSpPr>
        <p:spPr>
          <a:xfrm>
            <a:off x="723651" y="65468"/>
            <a:ext cx="6255279" cy="1559434"/>
          </a:xfrm>
          <a:prstGeom prst="rect">
            <a:avLst/>
          </a:prstGeom>
        </p:spPr>
        <p:txBody>
          <a:bodyPr lIns="91425" tIns="91425" rIns="91425" bIns="91425" anchor="b" anchorCtr="0">
            <a:noAutofit/>
          </a:bodyPr>
          <a:lstStyle/>
          <a:p>
            <a:pPr lvl="0">
              <a:lnSpc>
                <a:spcPct val="100000"/>
              </a:lnSpc>
              <a:buClr>
                <a:srgbClr val="000000"/>
              </a:buClr>
              <a:buSzPct val="61111"/>
            </a:pPr>
            <a:r>
              <a:rPr lang="ru-RU" sz="3600" dirty="0" smtClean="0">
                <a:solidFill>
                  <a:srgbClr val="E86859"/>
                </a:solidFill>
                <a:latin typeface="Calibri" charset="0"/>
                <a:ea typeface="Calibri" charset="0"/>
                <a:cs typeface="Calibri" charset="0"/>
              </a:rPr>
              <a:t>ПРОВЕРЬТЕ У КОМПАНИИ ЛИЦЕНЗИЮ БАНКА РОССИИ</a:t>
            </a:r>
            <a:endParaRPr lang="ru-RU" sz="3600" dirty="0">
              <a:solidFill>
                <a:srgbClr val="E86859"/>
              </a:solidFill>
              <a:latin typeface="Calibri" charset="0"/>
              <a:ea typeface="Calibri" charset="0"/>
              <a:cs typeface="Calibri" charset="0"/>
            </a:endParaRPr>
          </a:p>
        </p:txBody>
      </p:sp>
      <p:sp>
        <p:nvSpPr>
          <p:cNvPr id="4" name="Номер слайда 3"/>
          <p:cNvSpPr>
            <a:spLocks noGrp="1"/>
          </p:cNvSpPr>
          <p:nvPr>
            <p:ph type="sldNum" sz="quarter" idx="12"/>
          </p:nvPr>
        </p:nvSpPr>
        <p:spPr/>
        <p:txBody>
          <a:bodyPr/>
          <a:lstStyle/>
          <a:p>
            <a:fld id="{9FE97546-8787-B343-92AD-F331FD1CFF0A}" type="slidenum">
              <a:rPr lang="ru-RU" smtClean="0"/>
              <a:pPr/>
              <a:t>11</a:t>
            </a:fld>
            <a:endParaRPr lang="ru-RU" dirty="0"/>
          </a:p>
        </p:txBody>
      </p:sp>
      <p:pic>
        <p:nvPicPr>
          <p:cNvPr id="6"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2296" y="1419225"/>
            <a:ext cx="3324809" cy="4698697"/>
          </a:xfrm>
          <a:prstGeom prst="rect">
            <a:avLst/>
          </a:prstGeom>
        </p:spPr>
      </p:pic>
    </p:spTree>
    <p:extLst>
      <p:ext uri="{BB962C8B-B14F-4D97-AF65-F5344CB8AC3E}">
        <p14:creationId xmlns:p14="http://schemas.microsoft.com/office/powerpoint/2010/main" val="103951145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3" name="Подзаголовок 2"/>
          <p:cNvSpPr>
            <a:spLocks noGrp="1"/>
          </p:cNvSpPr>
          <p:nvPr>
            <p:ph type="subTitle" idx="1"/>
          </p:nvPr>
        </p:nvSpPr>
        <p:spPr>
          <a:xfrm>
            <a:off x="723650" y="2041207"/>
            <a:ext cx="4716183" cy="1821601"/>
          </a:xfrm>
        </p:spPr>
        <p:txBody>
          <a:bodyPr>
            <a:normAutofit lnSpcReduction="10000"/>
          </a:bodyPr>
          <a:lstStyle/>
          <a:p>
            <a:pPr marL="342900" indent="-342900">
              <a:buFont typeface="+mj-lt"/>
              <a:buAutoNum type="arabicPeriod"/>
            </a:pPr>
            <a:r>
              <a:rPr lang="ru-RU" dirty="0" smtClean="0"/>
              <a:t>Составьте </a:t>
            </a:r>
            <a:r>
              <a:rPr lang="ru-RU" dirty="0"/>
              <a:t>претензию с требованием вернуть </a:t>
            </a:r>
            <a:r>
              <a:rPr lang="ru-RU" dirty="0" smtClean="0"/>
              <a:t>деньги.</a:t>
            </a:r>
            <a:endParaRPr lang="ru-RU" dirty="0"/>
          </a:p>
          <a:p>
            <a:pPr marL="342900" indent="-342900">
              <a:buFont typeface="+mj-lt"/>
              <a:buAutoNum type="arabicPeriod"/>
            </a:pPr>
            <a:r>
              <a:rPr lang="ru-RU" dirty="0" smtClean="0"/>
              <a:t>Если </a:t>
            </a:r>
            <a:r>
              <a:rPr lang="ru-RU" dirty="0"/>
              <a:t>деньги не </a:t>
            </a:r>
            <a:r>
              <a:rPr lang="ru-RU" dirty="0" smtClean="0"/>
              <a:t>отдают, обратитесь              </a:t>
            </a:r>
            <a:r>
              <a:rPr lang="ru-RU" dirty="0"/>
              <a:t>в </a:t>
            </a:r>
            <a:r>
              <a:rPr lang="ru-RU" dirty="0" smtClean="0"/>
              <a:t>полицию.</a:t>
            </a:r>
            <a:endParaRPr lang="ru-RU" dirty="0"/>
          </a:p>
          <a:p>
            <a:pPr marL="342900" indent="-342900">
              <a:buFont typeface="+mj-lt"/>
              <a:buAutoNum type="arabicPeriod"/>
            </a:pPr>
            <a:r>
              <a:rPr lang="ru-RU" dirty="0" smtClean="0"/>
              <a:t>Действуйте сообща — </a:t>
            </a:r>
            <a:r>
              <a:rPr lang="ru-RU" dirty="0"/>
              <a:t>найдите других жертв </a:t>
            </a:r>
            <a:r>
              <a:rPr lang="ru-RU" dirty="0" smtClean="0"/>
              <a:t>мошенников.</a:t>
            </a:r>
            <a:endParaRPr lang="ru-RU" dirty="0"/>
          </a:p>
        </p:txBody>
      </p:sp>
      <p:sp>
        <p:nvSpPr>
          <p:cNvPr id="78" name="Shape 78"/>
          <p:cNvSpPr txBox="1">
            <a:spLocks noGrp="1"/>
          </p:cNvSpPr>
          <p:nvPr>
            <p:ph type="title"/>
          </p:nvPr>
        </p:nvSpPr>
        <p:spPr>
          <a:xfrm>
            <a:off x="719139" y="436053"/>
            <a:ext cx="6521633" cy="1202742"/>
          </a:xfrm>
          <a:prstGeom prst="rect">
            <a:avLst/>
          </a:prstGeom>
        </p:spPr>
        <p:txBody>
          <a:bodyPr lIns="91425" tIns="91425" rIns="91425" bIns="91425" anchor="b" anchorCtr="0">
            <a:noAutofit/>
          </a:bodyPr>
          <a:lstStyle/>
          <a:p>
            <a:pPr lvl="0">
              <a:lnSpc>
                <a:spcPct val="100000"/>
              </a:lnSpc>
              <a:buClr>
                <a:srgbClr val="000000"/>
              </a:buClr>
              <a:buSzPct val="61111"/>
            </a:pPr>
            <a:r>
              <a:rPr lang="ru-RU" sz="3600" dirty="0" smtClean="0"/>
              <a:t>Я ВЛОЖИЛСЯ В ПИРАМИДУ       И ПРОГОРЕЛ. ЧТО ДЕЛАТЬ?</a:t>
            </a:r>
            <a:endParaRPr lang="ru-RU" sz="3600" dirty="0">
              <a:solidFill>
                <a:srgbClr val="E86859"/>
              </a:solidFill>
              <a:latin typeface="Calibri" charset="0"/>
              <a:ea typeface="Calibri" charset="0"/>
              <a:cs typeface="Calibri" charset="0"/>
            </a:endParaRPr>
          </a:p>
        </p:txBody>
      </p:sp>
      <p:sp>
        <p:nvSpPr>
          <p:cNvPr id="4" name="Номер слайда 3"/>
          <p:cNvSpPr>
            <a:spLocks noGrp="1"/>
          </p:cNvSpPr>
          <p:nvPr>
            <p:ph type="sldNum" sz="quarter" idx="12"/>
          </p:nvPr>
        </p:nvSpPr>
        <p:spPr/>
        <p:txBody>
          <a:bodyPr/>
          <a:lstStyle/>
          <a:p>
            <a:fld id="{9FE97546-8787-B343-92AD-F331FD1CFF0A}" type="slidenum">
              <a:rPr lang="ru-RU" smtClean="0"/>
              <a:pPr/>
              <a:t>12</a:t>
            </a:fld>
            <a:endParaRPr lang="ru-RU"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531746"/>
            <a:ext cx="4776845" cy="5143500"/>
          </a:xfrm>
          <a:prstGeom prst="rect">
            <a:avLst/>
          </a:prstGeom>
        </p:spPr>
      </p:pic>
    </p:spTree>
    <p:extLst>
      <p:ext uri="{BB962C8B-B14F-4D97-AF65-F5344CB8AC3E}">
        <p14:creationId xmlns:p14="http://schemas.microsoft.com/office/powerpoint/2010/main" val="161440559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3" name="Подзаголовок 2"/>
          <p:cNvSpPr>
            <a:spLocks noGrp="1"/>
          </p:cNvSpPr>
          <p:nvPr>
            <p:ph type="subTitle" idx="1"/>
          </p:nvPr>
        </p:nvSpPr>
        <p:spPr>
          <a:xfrm>
            <a:off x="723651" y="1995487"/>
            <a:ext cx="4433140" cy="2778532"/>
          </a:xfrm>
        </p:spPr>
        <p:txBody>
          <a:bodyPr>
            <a:normAutofit/>
          </a:bodyPr>
          <a:lstStyle/>
          <a:p>
            <a:pPr marL="0" indent="0">
              <a:buNone/>
            </a:pPr>
            <a:r>
              <a:rPr lang="ru-RU" b="1" dirty="0"/>
              <a:t>Как обманывают на рынке </a:t>
            </a:r>
            <a:r>
              <a:rPr lang="ru-RU" b="1" dirty="0" err="1"/>
              <a:t>Форекс</a:t>
            </a:r>
            <a:r>
              <a:rPr lang="ru-RU" b="1" dirty="0" smtClean="0"/>
              <a:t>?</a:t>
            </a:r>
            <a:endParaRPr lang="ru-RU" dirty="0" smtClean="0"/>
          </a:p>
          <a:p>
            <a:r>
              <a:rPr lang="ru-RU" dirty="0" smtClean="0"/>
              <a:t>Недобросовестные </a:t>
            </a:r>
            <a:r>
              <a:rPr lang="ru-RU" dirty="0" err="1"/>
              <a:t>ф</a:t>
            </a:r>
            <a:r>
              <a:rPr lang="ru-RU" dirty="0" err="1" smtClean="0"/>
              <a:t>орекс</a:t>
            </a:r>
            <a:r>
              <a:rPr lang="ru-RU" dirty="0"/>
              <a:t>-дилеры посулят вам </a:t>
            </a:r>
            <a:r>
              <a:rPr lang="ru-RU" dirty="0" smtClean="0"/>
              <a:t>доход, но </a:t>
            </a:r>
            <a:r>
              <a:rPr lang="ru-RU" dirty="0"/>
              <a:t>прибыль </a:t>
            </a:r>
            <a:r>
              <a:rPr lang="ru-RU" dirty="0" smtClean="0"/>
              <a:t>             вы </a:t>
            </a:r>
            <a:r>
              <a:rPr lang="ru-RU" dirty="0"/>
              <a:t>не получите и вложения </a:t>
            </a:r>
            <a:r>
              <a:rPr lang="ru-RU" dirty="0" smtClean="0"/>
              <a:t>потеряете</a:t>
            </a:r>
          </a:p>
          <a:p>
            <a:r>
              <a:rPr lang="ru-RU" dirty="0" smtClean="0"/>
              <a:t>Не </a:t>
            </a:r>
            <a:r>
              <a:rPr lang="ru-RU" dirty="0"/>
              <a:t>стоит связываться с </a:t>
            </a:r>
            <a:r>
              <a:rPr lang="ru-RU" dirty="0" smtClean="0"/>
              <a:t>бинарными опционами </a:t>
            </a:r>
            <a:r>
              <a:rPr lang="en-US" dirty="0"/>
              <a:t>—</a:t>
            </a:r>
            <a:r>
              <a:rPr lang="ru-RU" dirty="0" smtClean="0"/>
              <a:t> вы просто потеряете деньги</a:t>
            </a:r>
            <a:endParaRPr lang="ru-RU" dirty="0"/>
          </a:p>
          <a:p>
            <a:endParaRPr lang="ru-RU" b="1" dirty="0"/>
          </a:p>
          <a:p>
            <a:pPr marL="0" indent="0">
              <a:buNone/>
            </a:pPr>
            <a:endParaRPr lang="ru-RU" dirty="0"/>
          </a:p>
        </p:txBody>
      </p:sp>
      <p:sp>
        <p:nvSpPr>
          <p:cNvPr id="78" name="Shape 78"/>
          <p:cNvSpPr txBox="1">
            <a:spLocks noGrp="1"/>
          </p:cNvSpPr>
          <p:nvPr>
            <p:ph type="title"/>
          </p:nvPr>
        </p:nvSpPr>
        <p:spPr>
          <a:xfrm>
            <a:off x="719139" y="436053"/>
            <a:ext cx="6521633" cy="1202742"/>
          </a:xfrm>
          <a:prstGeom prst="rect">
            <a:avLst/>
          </a:prstGeom>
        </p:spPr>
        <p:txBody>
          <a:bodyPr lIns="91425" tIns="91425" rIns="91425" bIns="91425" anchor="b" anchorCtr="0">
            <a:noAutofit/>
          </a:bodyPr>
          <a:lstStyle/>
          <a:p>
            <a:pPr lvl="0">
              <a:lnSpc>
                <a:spcPct val="115000"/>
              </a:lnSpc>
              <a:buClr>
                <a:srgbClr val="000000"/>
              </a:buClr>
              <a:buSzPct val="61111"/>
            </a:pPr>
            <a:r>
              <a:rPr lang="ru-RU" sz="3600" dirty="0" smtClean="0"/>
              <a:t>МОШЕННИЧЕСТВО </a:t>
            </a:r>
            <a:br>
              <a:rPr lang="ru-RU" sz="3600" dirty="0" smtClean="0"/>
            </a:br>
            <a:r>
              <a:rPr lang="ru-RU" sz="3600" dirty="0" smtClean="0"/>
              <a:t>НА ФИНАНСОВЫХ РЫНКАХ</a:t>
            </a:r>
            <a:endParaRPr lang="ru-RU" sz="3600" dirty="0">
              <a:solidFill>
                <a:srgbClr val="E86859"/>
              </a:solidFill>
              <a:latin typeface="Calibri" charset="0"/>
              <a:ea typeface="Calibri" charset="0"/>
              <a:cs typeface="Calibri" charset="0"/>
            </a:endParaRPr>
          </a:p>
        </p:txBody>
      </p:sp>
      <p:sp>
        <p:nvSpPr>
          <p:cNvPr id="4" name="Номер слайда 3"/>
          <p:cNvSpPr>
            <a:spLocks noGrp="1"/>
          </p:cNvSpPr>
          <p:nvPr>
            <p:ph type="sldNum" sz="quarter" idx="12"/>
          </p:nvPr>
        </p:nvSpPr>
        <p:spPr/>
        <p:txBody>
          <a:bodyPr/>
          <a:lstStyle/>
          <a:p>
            <a:fld id="{9FE97546-8787-B343-92AD-F331FD1CFF0A}" type="slidenum">
              <a:rPr lang="ru-RU" smtClean="0"/>
              <a:pPr/>
              <a:t>13</a:t>
            </a:fld>
            <a:endParaRPr lang="ru-RU" dirty="0"/>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1215" y="808038"/>
            <a:ext cx="5059114" cy="4395272"/>
          </a:xfrm>
          <a:prstGeom prst="rect">
            <a:avLst/>
          </a:prstGeom>
        </p:spPr>
      </p:pic>
    </p:spTree>
    <p:extLst>
      <p:ext uri="{BB962C8B-B14F-4D97-AF65-F5344CB8AC3E}">
        <p14:creationId xmlns:p14="http://schemas.microsoft.com/office/powerpoint/2010/main" val="16974848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3" name="Подзаголовок 2"/>
          <p:cNvSpPr>
            <a:spLocks noGrp="1"/>
          </p:cNvSpPr>
          <p:nvPr>
            <p:ph type="subTitle" idx="1"/>
          </p:nvPr>
        </p:nvSpPr>
        <p:spPr>
          <a:xfrm>
            <a:off x="735081" y="2006917"/>
            <a:ext cx="4337448" cy="2778532"/>
          </a:xfrm>
        </p:spPr>
        <p:txBody>
          <a:bodyPr>
            <a:normAutofit/>
          </a:bodyPr>
          <a:lstStyle/>
          <a:p>
            <a:pPr fontAlgn="base"/>
            <a:r>
              <a:rPr lang="ru-RU" dirty="0"/>
              <a:t>Проверьте лицензию у </a:t>
            </a:r>
            <a:r>
              <a:rPr lang="ru-RU" dirty="0" err="1"/>
              <a:t>ф</a:t>
            </a:r>
            <a:r>
              <a:rPr lang="ru-RU" dirty="0" err="1" smtClean="0"/>
              <a:t>орекс</a:t>
            </a:r>
            <a:r>
              <a:rPr lang="ru-RU" dirty="0"/>
              <a:t>-дилера, с которым собираетесь </a:t>
            </a:r>
            <a:r>
              <a:rPr lang="ru-RU" dirty="0" smtClean="0"/>
              <a:t>работать</a:t>
            </a:r>
            <a:endParaRPr lang="ru-RU" dirty="0"/>
          </a:p>
          <a:p>
            <a:pPr fontAlgn="base"/>
            <a:r>
              <a:rPr lang="ru-RU" dirty="0"/>
              <a:t>Компания должна быть зарегистрирована в России, </a:t>
            </a:r>
            <a:r>
              <a:rPr lang="ru-RU" dirty="0" smtClean="0"/>
              <a:t>                     а не </a:t>
            </a:r>
            <a:r>
              <a:rPr lang="ru-RU" dirty="0"/>
              <a:t>в офшорных </a:t>
            </a:r>
            <a:r>
              <a:rPr lang="ru-RU" dirty="0" smtClean="0"/>
              <a:t>зонах</a:t>
            </a:r>
            <a:endParaRPr lang="ru-RU" dirty="0"/>
          </a:p>
          <a:p>
            <a:pPr fontAlgn="base"/>
            <a:r>
              <a:rPr lang="ru-RU" dirty="0"/>
              <a:t>Лучше всего </a:t>
            </a:r>
            <a:r>
              <a:rPr lang="ru-RU" dirty="0" smtClean="0"/>
              <a:t>не рискуйте, </a:t>
            </a:r>
            <a:r>
              <a:rPr lang="ru-RU" dirty="0"/>
              <a:t>попробуйте начать путь инвестора на бирже</a:t>
            </a:r>
            <a:endParaRPr lang="ru-RU" b="1" dirty="0"/>
          </a:p>
          <a:p>
            <a:pPr marL="0" indent="0">
              <a:buNone/>
            </a:pPr>
            <a:endParaRPr lang="ru-RU" dirty="0"/>
          </a:p>
        </p:txBody>
      </p:sp>
      <p:sp>
        <p:nvSpPr>
          <p:cNvPr id="78" name="Shape 78"/>
          <p:cNvSpPr txBox="1">
            <a:spLocks noGrp="1"/>
          </p:cNvSpPr>
          <p:nvPr>
            <p:ph type="title"/>
          </p:nvPr>
        </p:nvSpPr>
        <p:spPr>
          <a:xfrm>
            <a:off x="719139" y="436053"/>
            <a:ext cx="6521633" cy="1202742"/>
          </a:xfrm>
          <a:prstGeom prst="rect">
            <a:avLst/>
          </a:prstGeom>
        </p:spPr>
        <p:txBody>
          <a:bodyPr lIns="91425" tIns="91425" rIns="91425" bIns="91425" anchor="b" anchorCtr="0">
            <a:noAutofit/>
          </a:bodyPr>
          <a:lstStyle/>
          <a:p>
            <a:pPr lvl="0">
              <a:lnSpc>
                <a:spcPct val="100000"/>
              </a:lnSpc>
              <a:buClr>
                <a:srgbClr val="000000"/>
              </a:buClr>
              <a:buSzPct val="61111"/>
            </a:pPr>
            <a:r>
              <a:rPr lang="ru-RU" sz="3600" dirty="0" smtClean="0"/>
              <a:t>НЕ ПОПАДАЙТЕСЬ В СЕТИ МОШЕННИКОВ</a:t>
            </a:r>
            <a:endParaRPr lang="ru-RU" sz="3600" dirty="0">
              <a:solidFill>
                <a:srgbClr val="E86859"/>
              </a:solidFill>
              <a:latin typeface="Calibri" charset="0"/>
              <a:ea typeface="Calibri" charset="0"/>
              <a:cs typeface="Calibri" charset="0"/>
            </a:endParaRPr>
          </a:p>
        </p:txBody>
      </p:sp>
      <p:sp>
        <p:nvSpPr>
          <p:cNvPr id="4" name="Номер слайда 3"/>
          <p:cNvSpPr>
            <a:spLocks noGrp="1"/>
          </p:cNvSpPr>
          <p:nvPr>
            <p:ph type="sldNum" sz="quarter" idx="12"/>
          </p:nvPr>
        </p:nvSpPr>
        <p:spPr/>
        <p:txBody>
          <a:bodyPr/>
          <a:lstStyle/>
          <a:p>
            <a:fld id="{9FE97546-8787-B343-92AD-F331FD1CFF0A}" type="slidenum">
              <a:rPr lang="ru-RU" smtClean="0"/>
              <a:pPr/>
              <a:t>14</a:t>
            </a:fld>
            <a:endParaRPr lang="ru-RU"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1099" y="244549"/>
            <a:ext cx="4918402" cy="5143500"/>
          </a:xfrm>
          <a:prstGeom prst="rect">
            <a:avLst/>
          </a:prstGeom>
        </p:spPr>
      </p:pic>
    </p:spTree>
    <p:extLst>
      <p:ext uri="{BB962C8B-B14F-4D97-AF65-F5344CB8AC3E}">
        <p14:creationId xmlns:p14="http://schemas.microsoft.com/office/powerpoint/2010/main" val="9101134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8" name="Shape 78"/>
          <p:cNvSpPr txBox="1">
            <a:spLocks/>
          </p:cNvSpPr>
          <p:nvPr/>
        </p:nvSpPr>
        <p:spPr>
          <a:xfrm>
            <a:off x="5484780" y="2810374"/>
            <a:ext cx="2513160" cy="1777501"/>
          </a:xfrm>
          <a:prstGeom prst="rect">
            <a:avLst/>
          </a:prstGeom>
          <a:effectLst>
            <a:outerShdw sx="1000" sy="1000" algn="ctr" rotWithShape="0">
              <a:srgbClr val="000000"/>
            </a:outerShdw>
          </a:effectLst>
        </p:spPr>
        <p:txBody>
          <a:bodyPr vert="horz" lIns="91425" tIns="91425" rIns="91425" bIns="91425" rtlCol="0" anchor="b" anchorCtr="0">
            <a:noAutofit/>
          </a:bodyPr>
          <a:lstStyle>
            <a:lvl1pPr algn="l" defTabSz="914400" rtl="0" eaLnBrk="1" latinLnBrk="0" hangingPunct="1">
              <a:lnSpc>
                <a:spcPct val="90000"/>
              </a:lnSpc>
              <a:spcBef>
                <a:spcPct val="0"/>
              </a:spcBef>
              <a:buNone/>
              <a:defRPr sz="4400" kern="1200">
                <a:solidFill>
                  <a:srgbClr val="E86859"/>
                </a:solidFill>
                <a:latin typeface="+mn-lt"/>
                <a:ea typeface="+mj-ea"/>
                <a:cs typeface="+mj-cs"/>
              </a:defRPr>
            </a:lvl1pPr>
          </a:lstStyle>
          <a:p>
            <a:pPr algn="ctr"/>
            <a:r>
              <a:rPr lang="en-US" sz="15000" b="1" dirty="0">
                <a:solidFill>
                  <a:srgbClr val="FCC450">
                    <a:alpha val="75000"/>
                  </a:srgbClr>
                </a:solidFill>
              </a:rPr>
              <a:t>2</a:t>
            </a:r>
            <a:endParaRPr lang="ru-RU" sz="15000" b="1" dirty="0">
              <a:solidFill>
                <a:srgbClr val="FCC450">
                  <a:alpha val="75000"/>
                </a:srgbClr>
              </a:solidFill>
            </a:endParaRPr>
          </a:p>
        </p:txBody>
      </p:sp>
      <p:sp>
        <p:nvSpPr>
          <p:cNvPr id="7" name="Shape 78"/>
          <p:cNvSpPr txBox="1">
            <a:spLocks/>
          </p:cNvSpPr>
          <p:nvPr/>
        </p:nvSpPr>
        <p:spPr>
          <a:xfrm>
            <a:off x="953055" y="2810374"/>
            <a:ext cx="2513160" cy="1777501"/>
          </a:xfrm>
          <a:prstGeom prst="rect">
            <a:avLst/>
          </a:prstGeom>
          <a:effectLst>
            <a:outerShdw sx="1000" sy="1000" algn="ctr" rotWithShape="0">
              <a:srgbClr val="000000"/>
            </a:outerShdw>
          </a:effectLst>
        </p:spPr>
        <p:txBody>
          <a:bodyPr vert="horz" lIns="91425" tIns="91425" rIns="91425" bIns="91425" rtlCol="0" anchor="b" anchorCtr="0">
            <a:noAutofit/>
          </a:bodyPr>
          <a:lstStyle>
            <a:lvl1pPr algn="l" defTabSz="914400" rtl="0" eaLnBrk="1" latinLnBrk="0" hangingPunct="1">
              <a:lnSpc>
                <a:spcPct val="90000"/>
              </a:lnSpc>
              <a:spcBef>
                <a:spcPct val="0"/>
              </a:spcBef>
              <a:buNone/>
              <a:defRPr sz="4400" kern="1200">
                <a:solidFill>
                  <a:srgbClr val="E86859"/>
                </a:solidFill>
                <a:latin typeface="+mn-lt"/>
                <a:ea typeface="+mj-ea"/>
                <a:cs typeface="+mj-cs"/>
              </a:defRPr>
            </a:lvl1pPr>
          </a:lstStyle>
          <a:p>
            <a:pPr algn="ctr"/>
            <a:r>
              <a:rPr lang="en-US" sz="15000" b="1" dirty="0" smtClean="0">
                <a:solidFill>
                  <a:srgbClr val="FCC450">
                    <a:alpha val="75000"/>
                  </a:srgbClr>
                </a:solidFill>
              </a:rPr>
              <a:t>1</a:t>
            </a:r>
            <a:endParaRPr lang="ru-RU" sz="15000" b="1" dirty="0">
              <a:solidFill>
                <a:srgbClr val="FCC450">
                  <a:alpha val="75000"/>
                </a:srgbClr>
              </a:solidFill>
            </a:endParaRPr>
          </a:p>
        </p:txBody>
      </p:sp>
      <p:sp>
        <p:nvSpPr>
          <p:cNvPr id="3" name="Подзаголовок 2"/>
          <p:cNvSpPr>
            <a:spLocks noGrp="1"/>
          </p:cNvSpPr>
          <p:nvPr>
            <p:ph type="subTitle" idx="1"/>
          </p:nvPr>
        </p:nvSpPr>
        <p:spPr>
          <a:xfrm>
            <a:off x="723651" y="2913321"/>
            <a:ext cx="3274191" cy="925033"/>
          </a:xfrm>
        </p:spPr>
        <p:txBody>
          <a:bodyPr>
            <a:normAutofit/>
          </a:bodyPr>
          <a:lstStyle/>
          <a:p>
            <a:pPr marL="0" indent="0" algn="ctr" fontAlgn="base">
              <a:buNone/>
            </a:pPr>
            <a:r>
              <a:rPr lang="ru-RU" dirty="0"/>
              <a:t>Соберите документы, которые у вас </a:t>
            </a:r>
            <a:r>
              <a:rPr lang="ru-RU" dirty="0" smtClean="0"/>
              <a:t>есть, и </a:t>
            </a:r>
            <a:r>
              <a:rPr lang="ru-RU" dirty="0"/>
              <a:t>обратитесь  </a:t>
            </a:r>
            <a:r>
              <a:rPr lang="ru-RU" dirty="0" smtClean="0"/>
              <a:t>             в полицию</a:t>
            </a:r>
            <a:endParaRPr lang="ru-RU" dirty="0"/>
          </a:p>
        </p:txBody>
      </p:sp>
      <p:sp>
        <p:nvSpPr>
          <p:cNvPr id="78" name="Shape 78"/>
          <p:cNvSpPr txBox="1">
            <a:spLocks noGrp="1"/>
          </p:cNvSpPr>
          <p:nvPr>
            <p:ph type="title"/>
          </p:nvPr>
        </p:nvSpPr>
        <p:spPr>
          <a:xfrm>
            <a:off x="719138" y="630537"/>
            <a:ext cx="7747967" cy="1828835"/>
          </a:xfrm>
          <a:prstGeom prst="rect">
            <a:avLst/>
          </a:prstGeom>
        </p:spPr>
        <p:txBody>
          <a:bodyPr lIns="91425" tIns="91425" rIns="91425" bIns="91425" anchor="b" anchorCtr="0">
            <a:noAutofit/>
          </a:bodyPr>
          <a:lstStyle/>
          <a:p>
            <a:pPr algn="ctr">
              <a:lnSpc>
                <a:spcPct val="100000"/>
              </a:lnSpc>
            </a:pPr>
            <a:r>
              <a:rPr lang="ru-RU" sz="3600" dirty="0" smtClean="0"/>
              <a:t>ЕСЛИ ВЫ СТАЛИ ЖЕРТВОЙ МОШЕННИЧЕСТВА </a:t>
            </a:r>
            <a:br>
              <a:rPr lang="ru-RU" sz="3600" dirty="0" smtClean="0"/>
            </a:br>
            <a:r>
              <a:rPr lang="ru-RU" sz="3600" dirty="0" smtClean="0"/>
              <a:t>НА ФИНАНСОВЫХ РЫНКАХ</a:t>
            </a:r>
            <a:endParaRPr lang="ru-RU" sz="3600" dirty="0">
              <a:effectLst/>
            </a:endParaRPr>
          </a:p>
        </p:txBody>
      </p:sp>
      <p:sp>
        <p:nvSpPr>
          <p:cNvPr id="4" name="Номер слайда 3"/>
          <p:cNvSpPr>
            <a:spLocks noGrp="1"/>
          </p:cNvSpPr>
          <p:nvPr>
            <p:ph type="sldNum" sz="quarter" idx="12"/>
          </p:nvPr>
        </p:nvSpPr>
        <p:spPr/>
        <p:txBody>
          <a:bodyPr/>
          <a:lstStyle/>
          <a:p>
            <a:fld id="{9FE97546-8787-B343-92AD-F331FD1CFF0A}" type="slidenum">
              <a:rPr lang="ru-RU" smtClean="0"/>
              <a:pPr/>
              <a:t>15</a:t>
            </a:fld>
            <a:endParaRPr lang="ru-RU" dirty="0"/>
          </a:p>
        </p:txBody>
      </p:sp>
      <p:sp>
        <p:nvSpPr>
          <p:cNvPr id="6" name="Подзаголовок 2"/>
          <p:cNvSpPr txBox="1">
            <a:spLocks/>
          </p:cNvSpPr>
          <p:nvPr/>
        </p:nvSpPr>
        <p:spPr>
          <a:xfrm>
            <a:off x="5104265" y="2913321"/>
            <a:ext cx="3274191" cy="1367096"/>
          </a:xfrm>
          <a:prstGeom prst="rect">
            <a:avLst/>
          </a:prstGeom>
        </p:spPr>
        <p:txBody>
          <a:bodyPr vert="horz" lIns="91440" tIns="45720" rIns="91440" bIns="45720" rtlCol="0">
            <a:normAutofit/>
          </a:bodyPr>
          <a:lstStyle>
            <a:lvl1pPr marL="285750" indent="-285750" algn="l" defTabSz="914400" rtl="0" eaLnBrk="1" latinLnBrk="0" hangingPunct="1">
              <a:lnSpc>
                <a:spcPct val="90000"/>
              </a:lnSpc>
              <a:spcBef>
                <a:spcPts val="1000"/>
              </a:spcBef>
              <a:buFont typeface="Arial" charset="0"/>
              <a:buChar char="•"/>
              <a:defRPr sz="1800" b="0" i="0" kern="1200">
                <a:solidFill>
                  <a:schemeClr val="tx1"/>
                </a:solidFill>
                <a:latin typeface="+mn-lt"/>
                <a:ea typeface="Calibri Light" charset="0"/>
                <a:cs typeface="Calibri Light"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indent="0" algn="ctr" fontAlgn="base">
              <a:buNone/>
            </a:pPr>
            <a:r>
              <a:rPr lang="ru-RU" dirty="0"/>
              <a:t>Сообщите в Службу по защите прав потребителей </a:t>
            </a:r>
            <a:r>
              <a:rPr lang="en-US" dirty="0" smtClean="0"/>
              <a:t/>
            </a:r>
            <a:br>
              <a:rPr lang="en-US" dirty="0" smtClean="0"/>
            </a:br>
            <a:r>
              <a:rPr lang="ru-RU" dirty="0" smtClean="0"/>
              <a:t>и </a:t>
            </a:r>
            <a:r>
              <a:rPr lang="ru-RU" dirty="0"/>
              <a:t>обеспечению доступности финансовых услуг </a:t>
            </a:r>
            <a:r>
              <a:rPr lang="ru-RU" dirty="0" smtClean="0"/>
              <a:t>Банка России</a:t>
            </a:r>
            <a:endParaRPr lang="ru-RU" dirty="0"/>
          </a:p>
        </p:txBody>
      </p:sp>
    </p:spTree>
    <p:extLst>
      <p:ext uri="{BB962C8B-B14F-4D97-AF65-F5344CB8AC3E}">
        <p14:creationId xmlns:p14="http://schemas.microsoft.com/office/powerpoint/2010/main" val="11651998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3" name="Подзаголовок 2"/>
          <p:cNvSpPr>
            <a:spLocks noGrp="1"/>
          </p:cNvSpPr>
          <p:nvPr>
            <p:ph type="subTitle" idx="1"/>
          </p:nvPr>
        </p:nvSpPr>
        <p:spPr>
          <a:xfrm>
            <a:off x="735081" y="2006918"/>
            <a:ext cx="5014209" cy="2848985"/>
          </a:xfrm>
        </p:spPr>
        <p:txBody>
          <a:bodyPr>
            <a:spAutoFit/>
          </a:bodyPr>
          <a:lstStyle/>
          <a:p>
            <a:pPr lvl="0"/>
            <a:r>
              <a:rPr lang="ru-RU" dirty="0"/>
              <a:t>Не принимайте поспешных решений</a:t>
            </a:r>
          </a:p>
          <a:p>
            <a:pPr lvl="0"/>
            <a:r>
              <a:rPr lang="ru-RU" dirty="0"/>
              <a:t>Всегда будьте бдительны и перепроверяйте информацию</a:t>
            </a:r>
          </a:p>
          <a:p>
            <a:pPr lvl="0"/>
            <a:r>
              <a:rPr lang="ru-RU" dirty="0"/>
              <a:t>Не сообщайте никому </a:t>
            </a:r>
            <a:r>
              <a:rPr lang="ru-RU" dirty="0" smtClean="0"/>
              <a:t>личные данные,             а также полные </a:t>
            </a:r>
            <a:r>
              <a:rPr lang="ru-RU" dirty="0"/>
              <a:t>реквизиты карты, </a:t>
            </a:r>
            <a:r>
              <a:rPr lang="ru-RU" dirty="0" smtClean="0"/>
              <a:t>пароли       </a:t>
            </a:r>
            <a:r>
              <a:rPr lang="ru-RU" dirty="0"/>
              <a:t>и коды от банка</a:t>
            </a:r>
          </a:p>
          <a:p>
            <a:pPr lvl="0"/>
            <a:r>
              <a:rPr lang="ru-RU" dirty="0"/>
              <a:t>Не вкладывайте деньги в сомнительные предприятия с якобы высокой доходностью</a:t>
            </a:r>
          </a:p>
          <a:p>
            <a:pPr lvl="0"/>
            <a:r>
              <a:rPr lang="ru-RU" dirty="0"/>
              <a:t>Если вас обманули, обращайтесь в </a:t>
            </a:r>
            <a:r>
              <a:rPr lang="ru-RU" dirty="0" smtClean="0"/>
              <a:t>полицию</a:t>
            </a:r>
            <a:endParaRPr lang="ru-RU" dirty="0"/>
          </a:p>
        </p:txBody>
      </p:sp>
      <p:sp>
        <p:nvSpPr>
          <p:cNvPr id="2" name="Title 1"/>
          <p:cNvSpPr>
            <a:spLocks noGrp="1"/>
          </p:cNvSpPr>
          <p:nvPr>
            <p:ph type="title"/>
          </p:nvPr>
        </p:nvSpPr>
        <p:spPr>
          <a:xfrm>
            <a:off x="719139" y="468601"/>
            <a:ext cx="4035741" cy="845849"/>
          </a:xfrm>
        </p:spPr>
        <p:txBody>
          <a:bodyPr>
            <a:normAutofit fontScale="90000"/>
          </a:bodyPr>
          <a:lstStyle/>
          <a:p>
            <a:pPr lvl="0">
              <a:lnSpc>
                <a:spcPct val="115000"/>
              </a:lnSpc>
              <a:spcBef>
                <a:spcPts val="0"/>
              </a:spcBef>
              <a:spcAft>
                <a:spcPts val="1600"/>
              </a:spcAft>
            </a:pPr>
            <a:r>
              <a:rPr lang="bg-BG" sz="2400" dirty="0"/>
              <a:t/>
            </a:r>
            <a:br>
              <a:rPr lang="bg-BG" sz="2400" dirty="0"/>
            </a:br>
            <a:r>
              <a:rPr lang="bg-BG" sz="4800" b="1" dirty="0">
                <a:solidFill>
                  <a:srgbClr val="FCC450"/>
                </a:solidFill>
                <a:latin typeface="Raleway SemiBold" charset="0"/>
                <a:ea typeface="Raleway SemiBold" charset="0"/>
                <a:cs typeface="Raleway SemiBold" charset="0"/>
              </a:rPr>
              <a:t/>
            </a:r>
            <a:br>
              <a:rPr lang="bg-BG" sz="4800" b="1" dirty="0">
                <a:solidFill>
                  <a:srgbClr val="FCC450"/>
                </a:solidFill>
                <a:latin typeface="Raleway SemiBold" charset="0"/>
                <a:ea typeface="Raleway SemiBold" charset="0"/>
                <a:cs typeface="Raleway SemiBold" charset="0"/>
              </a:rPr>
            </a:br>
            <a:endParaRPr lang="en-US" dirty="0"/>
          </a:p>
        </p:txBody>
      </p:sp>
      <p:sp>
        <p:nvSpPr>
          <p:cNvPr id="4" name="Номер слайда 3"/>
          <p:cNvSpPr>
            <a:spLocks noGrp="1"/>
          </p:cNvSpPr>
          <p:nvPr>
            <p:ph type="sldNum" sz="quarter" idx="12"/>
          </p:nvPr>
        </p:nvSpPr>
        <p:spPr/>
        <p:txBody>
          <a:bodyPr/>
          <a:lstStyle/>
          <a:p>
            <a:fld id="{9FE97546-8787-B343-92AD-F331FD1CFF0A}" type="slidenum">
              <a:rPr lang="ru-RU" smtClean="0"/>
              <a:pPr/>
              <a:t>16</a:t>
            </a:fld>
            <a:endParaRPr lang="ru-RU" dirty="0"/>
          </a:p>
        </p:txBody>
      </p:sp>
      <p:sp>
        <p:nvSpPr>
          <p:cNvPr id="5" name="Прямоугольник 4"/>
          <p:cNvSpPr/>
          <p:nvPr/>
        </p:nvSpPr>
        <p:spPr>
          <a:xfrm>
            <a:off x="719138" y="899478"/>
            <a:ext cx="3852862" cy="692049"/>
          </a:xfrm>
          <a:prstGeom prst="rect">
            <a:avLst/>
          </a:prstGeom>
        </p:spPr>
        <p:txBody>
          <a:bodyPr wrap="square">
            <a:spAutoFit/>
          </a:bodyPr>
          <a:lstStyle/>
          <a:p>
            <a:pPr>
              <a:lnSpc>
                <a:spcPct val="115000"/>
              </a:lnSpc>
              <a:spcBef>
                <a:spcPct val="0"/>
              </a:spcBef>
              <a:buClr>
                <a:srgbClr val="000000"/>
              </a:buClr>
              <a:buSzPct val="61111"/>
            </a:pPr>
            <a:r>
              <a:rPr lang="bg-BG" sz="3600" kern="1200" dirty="0" smtClean="0">
                <a:solidFill>
                  <a:srgbClr val="E86859"/>
                </a:solidFill>
                <a:latin typeface="+mn-lt"/>
                <a:ea typeface="+mj-ea"/>
                <a:cs typeface="+mj-cs"/>
              </a:rPr>
              <a:t>ПОДВЕДЕМ</a:t>
            </a:r>
            <a:r>
              <a:rPr lang="bg-BG" kern="1200" dirty="0" smtClean="0">
                <a:solidFill>
                  <a:srgbClr val="E86859"/>
                </a:solidFill>
              </a:rPr>
              <a:t>  </a:t>
            </a:r>
            <a:r>
              <a:rPr lang="bg-BG" sz="3600" kern="1200" dirty="0" smtClean="0">
                <a:solidFill>
                  <a:srgbClr val="E86859"/>
                </a:solidFill>
                <a:latin typeface="+mn-lt"/>
                <a:ea typeface="+mj-ea"/>
                <a:cs typeface="+mj-cs"/>
              </a:rPr>
              <a:t>ИТОГИ</a:t>
            </a:r>
            <a:endParaRPr lang="ru-RU" sz="3600" kern="1200" dirty="0">
              <a:solidFill>
                <a:srgbClr val="E86859"/>
              </a:solidFill>
              <a:latin typeface="+mn-lt"/>
              <a:ea typeface="+mj-ea"/>
              <a:cs typeface="+mj-cs"/>
            </a:endParaRPr>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4190" y="262890"/>
            <a:ext cx="5144734" cy="5143500"/>
          </a:xfrm>
          <a:prstGeom prst="rect">
            <a:avLst/>
          </a:prstGeom>
        </p:spPr>
      </p:pic>
    </p:spTree>
    <p:extLst>
      <p:ext uri="{BB962C8B-B14F-4D97-AF65-F5344CB8AC3E}">
        <p14:creationId xmlns:p14="http://schemas.microsoft.com/office/powerpoint/2010/main" val="190608417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5" name="Прямоугольник 4"/>
          <p:cNvSpPr/>
          <p:nvPr/>
        </p:nvSpPr>
        <p:spPr>
          <a:xfrm>
            <a:off x="0" y="3004456"/>
            <a:ext cx="9144000" cy="2139043"/>
          </a:xfrm>
          <a:prstGeom prst="rect">
            <a:avLst/>
          </a:prstGeom>
          <a:solidFill>
            <a:srgbClr val="FCC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TextBox 1"/>
          <p:cNvSpPr txBox="1"/>
          <p:nvPr/>
        </p:nvSpPr>
        <p:spPr>
          <a:xfrm>
            <a:off x="719138" y="3267746"/>
            <a:ext cx="3663537" cy="1354217"/>
          </a:xfrm>
          <a:prstGeom prst="rect">
            <a:avLst/>
          </a:prstGeom>
          <a:noFill/>
        </p:spPr>
        <p:txBody>
          <a:bodyPr wrap="square" rtlCol="0">
            <a:spAutoFit/>
          </a:bodyPr>
          <a:lstStyle/>
          <a:p>
            <a:r>
              <a:rPr lang="ru-RU" sz="1800" dirty="0" smtClean="0">
                <a:solidFill>
                  <a:schemeClr val="tx1"/>
                </a:solidFill>
                <a:latin typeface="Calibri Light" charset="0"/>
                <a:ea typeface="Calibri Light" charset="0"/>
                <a:cs typeface="Calibri Light" charset="0"/>
              </a:rPr>
              <a:t>Контактный </a:t>
            </a:r>
            <a:r>
              <a:rPr lang="ru-RU" sz="1800" dirty="0">
                <a:solidFill>
                  <a:schemeClr val="tx1"/>
                </a:solidFill>
                <a:latin typeface="Calibri Light" charset="0"/>
                <a:ea typeface="Calibri Light" charset="0"/>
                <a:cs typeface="Calibri Light" charset="0"/>
              </a:rPr>
              <a:t>центр Банка России</a:t>
            </a:r>
          </a:p>
          <a:p>
            <a:r>
              <a:rPr lang="ru-RU" sz="2800" dirty="0" smtClean="0">
                <a:solidFill>
                  <a:schemeClr val="tx1"/>
                </a:solidFill>
                <a:latin typeface="Calibri" charset="0"/>
                <a:ea typeface="Calibri" charset="0"/>
                <a:cs typeface="Calibri" charset="0"/>
              </a:rPr>
              <a:t>8-800-</a:t>
            </a:r>
            <a:r>
              <a:rPr lang="en-US" sz="2800" dirty="0" smtClean="0">
                <a:solidFill>
                  <a:schemeClr val="tx1"/>
                </a:solidFill>
                <a:latin typeface="Calibri" charset="0"/>
                <a:ea typeface="Calibri" charset="0"/>
                <a:cs typeface="Calibri" charset="0"/>
              </a:rPr>
              <a:t>30</a:t>
            </a:r>
            <a:r>
              <a:rPr lang="ru-RU" sz="2800" dirty="0" smtClean="0">
                <a:solidFill>
                  <a:schemeClr val="tx1"/>
                </a:solidFill>
                <a:latin typeface="Calibri" charset="0"/>
                <a:ea typeface="Calibri" charset="0"/>
                <a:cs typeface="Calibri" charset="0"/>
              </a:rPr>
              <a:t>0-</a:t>
            </a:r>
            <a:r>
              <a:rPr lang="en-US" sz="2800" dirty="0" smtClean="0">
                <a:solidFill>
                  <a:schemeClr val="tx1"/>
                </a:solidFill>
                <a:latin typeface="Calibri" charset="0"/>
                <a:ea typeface="Calibri" charset="0"/>
                <a:cs typeface="Calibri" charset="0"/>
              </a:rPr>
              <a:t>3</a:t>
            </a:r>
            <a:r>
              <a:rPr lang="ru-RU" sz="2800" dirty="0" smtClean="0">
                <a:solidFill>
                  <a:schemeClr val="tx1"/>
                </a:solidFill>
                <a:latin typeface="Calibri" charset="0"/>
                <a:ea typeface="Calibri" charset="0"/>
                <a:cs typeface="Calibri" charset="0"/>
              </a:rPr>
              <a:t>0-</a:t>
            </a:r>
            <a:r>
              <a:rPr lang="en-US" sz="2800" dirty="0" smtClean="0">
                <a:solidFill>
                  <a:schemeClr val="tx1"/>
                </a:solidFill>
                <a:latin typeface="Calibri" charset="0"/>
                <a:ea typeface="Calibri" charset="0"/>
                <a:cs typeface="Calibri" charset="0"/>
              </a:rPr>
              <a:t>00</a:t>
            </a:r>
            <a:endParaRPr lang="ru-RU" sz="2800" dirty="0">
              <a:solidFill>
                <a:schemeClr val="tx1"/>
              </a:solidFill>
              <a:latin typeface="Calibri" charset="0"/>
              <a:ea typeface="Calibri" charset="0"/>
              <a:cs typeface="Calibri" charset="0"/>
            </a:endParaRPr>
          </a:p>
          <a:p>
            <a:r>
              <a:rPr lang="ru-RU" sz="1800" dirty="0">
                <a:solidFill>
                  <a:schemeClr val="tx1"/>
                </a:solidFill>
                <a:latin typeface="Calibri Light" charset="0"/>
                <a:ea typeface="Calibri Light" charset="0"/>
                <a:cs typeface="Calibri Light" charset="0"/>
              </a:rPr>
              <a:t>(для бесплатных звонков </a:t>
            </a:r>
            <a:endParaRPr lang="en-US" sz="1800" dirty="0" smtClean="0">
              <a:solidFill>
                <a:schemeClr val="tx1"/>
              </a:solidFill>
              <a:latin typeface="Calibri Light" charset="0"/>
              <a:ea typeface="Calibri Light" charset="0"/>
              <a:cs typeface="Calibri Light" charset="0"/>
            </a:endParaRPr>
          </a:p>
          <a:p>
            <a:r>
              <a:rPr lang="ru-RU" sz="1800" dirty="0" smtClean="0">
                <a:solidFill>
                  <a:schemeClr val="tx1"/>
                </a:solidFill>
                <a:latin typeface="Calibri Light" charset="0"/>
                <a:ea typeface="Calibri Light" charset="0"/>
                <a:cs typeface="Calibri Light" charset="0"/>
              </a:rPr>
              <a:t>из </a:t>
            </a:r>
            <a:r>
              <a:rPr lang="ru-RU" sz="1800" dirty="0">
                <a:solidFill>
                  <a:schemeClr val="tx1"/>
                </a:solidFill>
                <a:latin typeface="Calibri Light" charset="0"/>
                <a:ea typeface="Calibri Light" charset="0"/>
                <a:cs typeface="Calibri Light" charset="0"/>
              </a:rPr>
              <a:t>регионов России</a:t>
            </a:r>
            <a:r>
              <a:rPr lang="ru-RU" sz="1800" dirty="0" smtClean="0">
                <a:solidFill>
                  <a:schemeClr val="tx1"/>
                </a:solidFill>
                <a:latin typeface="Calibri Light" charset="0"/>
                <a:ea typeface="Calibri Light" charset="0"/>
                <a:cs typeface="Calibri Light" charset="0"/>
              </a:rPr>
              <a:t>)</a:t>
            </a:r>
            <a:endParaRPr lang="ru-RU" dirty="0">
              <a:latin typeface="Calibri Light" charset="0"/>
              <a:ea typeface="Calibri Light" charset="0"/>
              <a:cs typeface="Calibri Light" charset="0"/>
            </a:endParaRPr>
          </a:p>
        </p:txBody>
      </p:sp>
      <p:sp>
        <p:nvSpPr>
          <p:cNvPr id="9" name="TextBox 8"/>
          <p:cNvSpPr txBox="1"/>
          <p:nvPr/>
        </p:nvSpPr>
        <p:spPr>
          <a:xfrm>
            <a:off x="5118264" y="3272593"/>
            <a:ext cx="3663537" cy="646331"/>
          </a:xfrm>
          <a:prstGeom prst="rect">
            <a:avLst/>
          </a:prstGeom>
          <a:noFill/>
        </p:spPr>
        <p:txBody>
          <a:bodyPr wrap="square" rtlCol="0">
            <a:spAutoFit/>
          </a:bodyPr>
          <a:lstStyle/>
          <a:p>
            <a:r>
              <a:rPr lang="ru-RU" sz="1800" dirty="0">
                <a:solidFill>
                  <a:schemeClr val="tx1"/>
                </a:solidFill>
                <a:latin typeface="Calibri Light" charset="0"/>
                <a:ea typeface="Calibri Light" charset="0"/>
                <a:cs typeface="Calibri Light" charset="0"/>
              </a:rPr>
              <a:t>Интернет-приемная Банка России</a:t>
            </a:r>
          </a:p>
          <a:p>
            <a:r>
              <a:rPr lang="ru-RU" sz="1800" b="1" dirty="0" err="1" smtClean="0">
                <a:solidFill>
                  <a:schemeClr val="tx1"/>
                </a:solidFill>
                <a:latin typeface="Calibri Light" charset="0"/>
                <a:ea typeface="Calibri Light" charset="0"/>
                <a:cs typeface="Calibri Light" charset="0"/>
              </a:rPr>
              <a:t>cbr.ru</a:t>
            </a:r>
            <a:r>
              <a:rPr lang="ru-RU" sz="1800" b="1" dirty="0" smtClean="0">
                <a:solidFill>
                  <a:schemeClr val="tx1"/>
                </a:solidFill>
                <a:latin typeface="Calibri Light" charset="0"/>
                <a:ea typeface="Calibri Light" charset="0"/>
                <a:cs typeface="Calibri Light" charset="0"/>
              </a:rPr>
              <a:t>/</a:t>
            </a:r>
            <a:r>
              <a:rPr lang="ru-RU" sz="1800" b="1" dirty="0" err="1" smtClean="0">
                <a:solidFill>
                  <a:schemeClr val="tx1"/>
                </a:solidFill>
                <a:latin typeface="Calibri Light" charset="0"/>
                <a:ea typeface="Calibri Light" charset="0"/>
                <a:cs typeface="Calibri Light" charset="0"/>
              </a:rPr>
              <a:t>reception</a:t>
            </a:r>
            <a:endParaRPr lang="en-US" sz="1800" b="1" dirty="0" smtClean="0">
              <a:solidFill>
                <a:schemeClr val="tx1"/>
              </a:solidFill>
              <a:latin typeface="Calibri Light" charset="0"/>
              <a:ea typeface="Calibri Light" charset="0"/>
              <a:cs typeface="Calibri Light" charset="0"/>
            </a:endParaRPr>
          </a:p>
        </p:txBody>
      </p:sp>
      <p:sp>
        <p:nvSpPr>
          <p:cNvPr id="3" name="Прямоугольник 2"/>
          <p:cNvSpPr/>
          <p:nvPr/>
        </p:nvSpPr>
        <p:spPr>
          <a:xfrm>
            <a:off x="5118264" y="4113211"/>
            <a:ext cx="2401004" cy="523220"/>
          </a:xfrm>
          <a:prstGeom prst="rect">
            <a:avLst/>
          </a:prstGeom>
        </p:spPr>
        <p:txBody>
          <a:bodyPr wrap="square">
            <a:spAutoFit/>
          </a:bodyPr>
          <a:lstStyle/>
          <a:p>
            <a:pPr lvl="0"/>
            <a:r>
              <a:rPr lang="en-US" sz="2800" dirty="0" err="1">
                <a:solidFill>
                  <a:schemeClr val="tx1"/>
                </a:solidFill>
                <a:latin typeface="Calibri" charset="0"/>
                <a:ea typeface="Calibri" charset="0"/>
                <a:cs typeface="Calibri" charset="0"/>
              </a:rPr>
              <a:t>fincult.info</a:t>
            </a:r>
            <a:endParaRPr lang="ru-RU" sz="2800" dirty="0">
              <a:solidFill>
                <a:schemeClr val="tx1"/>
              </a:solidFill>
              <a:latin typeface="Calibri" charset="0"/>
              <a:ea typeface="Calibri" charset="0"/>
              <a:cs typeface="Calibri" charset="0"/>
            </a:endParaRPr>
          </a:p>
        </p:txBody>
      </p:sp>
      <p:sp>
        <p:nvSpPr>
          <p:cNvPr id="4" name="Номер слайда 3"/>
          <p:cNvSpPr>
            <a:spLocks noGrp="1"/>
          </p:cNvSpPr>
          <p:nvPr>
            <p:ph type="sldNum" sz="quarter" idx="12"/>
          </p:nvPr>
        </p:nvSpPr>
        <p:spPr/>
        <p:txBody>
          <a:bodyPr/>
          <a:lstStyle/>
          <a:p>
            <a:fld id="{9FE97546-8787-B343-92AD-F331FD1CFF0A}" type="slidenum">
              <a:rPr lang="ru-RU" smtClean="0"/>
              <a:pPr/>
              <a:t>17</a:t>
            </a:fld>
            <a:endParaRPr lang="ru-RU"/>
          </a:p>
        </p:txBody>
      </p:sp>
    </p:spTree>
    <p:extLst>
      <p:ext uri="{BB962C8B-B14F-4D97-AF65-F5344CB8AC3E}">
        <p14:creationId xmlns:p14="http://schemas.microsoft.com/office/powerpoint/2010/main" val="86593915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719138" y="399608"/>
            <a:ext cx="6479104" cy="1786129"/>
          </a:xfrm>
          <a:prstGeom prst="rect">
            <a:avLst/>
          </a:prstGeom>
        </p:spPr>
        <p:txBody>
          <a:bodyPr lIns="91425" tIns="91425" rIns="91425" bIns="91425" anchor="b" anchorCtr="0">
            <a:noAutofit/>
          </a:bodyPr>
          <a:lstStyle/>
          <a:p>
            <a:pPr>
              <a:lnSpc>
                <a:spcPct val="100000"/>
              </a:lnSpc>
            </a:pPr>
            <a:r>
              <a:rPr lang="ru-RU" sz="3600" dirty="0" smtClean="0"/>
              <a:t>КАК РАСПОЗНАТЬ МОШЕННИКА </a:t>
            </a:r>
            <a:br>
              <a:rPr lang="ru-RU" sz="3600" dirty="0" smtClean="0"/>
            </a:br>
            <a:r>
              <a:rPr lang="ru-RU" sz="3600" dirty="0" smtClean="0"/>
              <a:t>И ЧТО ДЕЛАТЬ, ЕСЛИ ВАС ОБМАНУЛИ</a:t>
            </a:r>
            <a:endParaRPr lang="ru" sz="3600" dirty="0">
              <a:solidFill>
                <a:srgbClr val="E86859"/>
              </a:solidFill>
              <a:latin typeface="Calibri" charset="0"/>
              <a:ea typeface="Calibri" charset="0"/>
              <a:cs typeface="Calibri" charset="0"/>
            </a:endParaRPr>
          </a:p>
        </p:txBody>
      </p:sp>
      <p:sp>
        <p:nvSpPr>
          <p:cNvPr id="2" name="Прямоугольник 1"/>
          <p:cNvSpPr/>
          <p:nvPr/>
        </p:nvSpPr>
        <p:spPr>
          <a:xfrm>
            <a:off x="719139" y="2214922"/>
            <a:ext cx="4032778" cy="1200329"/>
          </a:xfrm>
          <a:prstGeom prst="rect">
            <a:avLst/>
          </a:prstGeom>
        </p:spPr>
        <p:txBody>
          <a:bodyPr wrap="square">
            <a:spAutoFit/>
          </a:bodyPr>
          <a:lstStyle/>
          <a:p>
            <a:r>
              <a:rPr lang="ru-RU" sz="1800" dirty="0">
                <a:latin typeface="+mn-lt"/>
              </a:rPr>
              <a:t>Мошенники выманивают деньги </a:t>
            </a:r>
            <a:endParaRPr lang="en-US" sz="1800" dirty="0" smtClean="0">
              <a:latin typeface="+mn-lt"/>
            </a:endParaRPr>
          </a:p>
          <a:p>
            <a:r>
              <a:rPr lang="ru-RU" sz="1800" dirty="0" smtClean="0">
                <a:latin typeface="+mn-lt"/>
              </a:rPr>
              <a:t>с </a:t>
            </a:r>
            <a:r>
              <a:rPr lang="ru-RU" sz="1800" dirty="0">
                <a:latin typeface="+mn-lt"/>
              </a:rPr>
              <a:t>помощью звонков и </a:t>
            </a:r>
            <a:r>
              <a:rPr lang="ru-RU" sz="1800" dirty="0" smtClean="0">
                <a:latin typeface="+mn-lt"/>
              </a:rPr>
              <a:t>СМС, </a:t>
            </a:r>
          </a:p>
          <a:p>
            <a:r>
              <a:rPr lang="ru-RU" sz="1800" dirty="0" smtClean="0">
                <a:latin typeface="+mn-lt"/>
              </a:rPr>
              <a:t>в социальных сетях </a:t>
            </a:r>
            <a:r>
              <a:rPr lang="ru-RU" sz="1800" dirty="0">
                <a:latin typeface="+mn-lt"/>
              </a:rPr>
              <a:t>и </a:t>
            </a:r>
            <a:r>
              <a:rPr lang="ru-RU" sz="1800" dirty="0" smtClean="0">
                <a:latin typeface="+mn-lt"/>
              </a:rPr>
              <a:t>офисах</a:t>
            </a:r>
            <a:r>
              <a:rPr lang="ru-RU" sz="1800" dirty="0">
                <a:latin typeface="+mn-lt"/>
              </a:rPr>
              <a:t>. </a:t>
            </a:r>
            <a:endParaRPr lang="ru-RU" sz="1800" dirty="0" smtClean="0">
              <a:latin typeface="+mn-lt"/>
            </a:endParaRPr>
          </a:p>
          <a:p>
            <a:r>
              <a:rPr lang="ru-RU" sz="1800" dirty="0" smtClean="0">
                <a:latin typeface="+mn-lt"/>
              </a:rPr>
              <a:t>Какие виды мошенничества бывают?</a:t>
            </a:r>
            <a:endParaRPr lang="ru-RU" sz="1800" kern="1200" dirty="0">
              <a:solidFill>
                <a:schemeClr val="tx1"/>
              </a:solidFill>
              <a:latin typeface="+mn-lt"/>
              <a:ea typeface="Calibri Light" charset="0"/>
              <a:cs typeface="Calibri Light" charset="0"/>
            </a:endParaRPr>
          </a:p>
        </p:txBody>
      </p:sp>
      <p:sp>
        <p:nvSpPr>
          <p:cNvPr id="5" name="Номер слайда 4"/>
          <p:cNvSpPr>
            <a:spLocks noGrp="1"/>
          </p:cNvSpPr>
          <p:nvPr>
            <p:ph type="sldNum" sz="quarter" idx="12"/>
          </p:nvPr>
        </p:nvSpPr>
        <p:spPr/>
        <p:txBody>
          <a:bodyPr/>
          <a:lstStyle/>
          <a:p>
            <a:fld id="{9FE97546-8787-B343-92AD-F331FD1CFF0A}" type="slidenum">
              <a:rPr lang="ru-RU" smtClean="0"/>
              <a:pPr/>
              <a:t>2</a:t>
            </a:fld>
            <a:endParaRPr lang="ru-RU" dirty="0"/>
          </a:p>
        </p:txBody>
      </p:sp>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5666" y="1324755"/>
            <a:ext cx="5478923" cy="3711688"/>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3" name="Прямоугольник 2"/>
          <p:cNvSpPr/>
          <p:nvPr/>
        </p:nvSpPr>
        <p:spPr>
          <a:xfrm>
            <a:off x="6262355" y="3455650"/>
            <a:ext cx="2446421" cy="710707"/>
          </a:xfrm>
          <a:prstGeom prst="rect">
            <a:avLst/>
          </a:prstGeom>
        </p:spPr>
        <p:txBody>
          <a:bodyPr wrap="square">
            <a:spAutoFit/>
          </a:bodyPr>
          <a:lstStyle/>
          <a:p>
            <a:pPr marL="158750" lvl="0">
              <a:lnSpc>
                <a:spcPct val="115000"/>
              </a:lnSpc>
              <a:buSzPct val="100000"/>
            </a:pPr>
            <a:r>
              <a:rPr lang="ru-RU" sz="1800" dirty="0" smtClean="0">
                <a:latin typeface="Calibri Light" charset="0"/>
                <a:ea typeface="Calibri Light" charset="0"/>
                <a:cs typeface="Calibri Light" charset="0"/>
              </a:rPr>
              <a:t>ФИНАНСОВЫЕ ПИРАМИДЫ</a:t>
            </a:r>
            <a:endParaRPr lang="ru-RU" sz="1800" dirty="0">
              <a:latin typeface="Calibri Light" charset="0"/>
              <a:ea typeface="Calibri Light" charset="0"/>
              <a:cs typeface="Calibri Light" charset="0"/>
            </a:endParaRPr>
          </a:p>
        </p:txBody>
      </p:sp>
      <p:sp>
        <p:nvSpPr>
          <p:cNvPr id="9" name="Прямоугольник 8"/>
          <p:cNvSpPr/>
          <p:nvPr/>
        </p:nvSpPr>
        <p:spPr>
          <a:xfrm>
            <a:off x="1908942" y="1978381"/>
            <a:ext cx="2087857" cy="729430"/>
          </a:xfrm>
          <a:prstGeom prst="rect">
            <a:avLst/>
          </a:prstGeom>
        </p:spPr>
        <p:txBody>
          <a:bodyPr wrap="square">
            <a:spAutoFit/>
          </a:bodyPr>
          <a:lstStyle/>
          <a:p>
            <a:pPr marL="158750" lvl="0">
              <a:lnSpc>
                <a:spcPct val="115000"/>
              </a:lnSpc>
              <a:buSzPct val="100000"/>
            </a:pPr>
            <a:r>
              <a:rPr lang="ru-RU" sz="1800" smtClean="0">
                <a:latin typeface="Calibri Light" charset="0"/>
                <a:ea typeface="Calibri Light" charset="0"/>
                <a:cs typeface="Calibri Light" charset="0"/>
              </a:rPr>
              <a:t>С БАНКОВСКИМИ</a:t>
            </a:r>
            <a:br>
              <a:rPr lang="ru-RU" sz="1800" smtClean="0">
                <a:latin typeface="Calibri Light" charset="0"/>
                <a:ea typeface="Calibri Light" charset="0"/>
                <a:cs typeface="Calibri Light" charset="0"/>
              </a:rPr>
            </a:br>
            <a:r>
              <a:rPr lang="ru-RU" sz="1800" smtClean="0">
                <a:latin typeface="Calibri Light" charset="0"/>
                <a:ea typeface="Calibri Light" charset="0"/>
                <a:cs typeface="Calibri Light" charset="0"/>
              </a:rPr>
              <a:t>КАРТАМИ</a:t>
            </a:r>
            <a:endParaRPr lang="ru" sz="1800" dirty="0">
              <a:latin typeface="Calibri Light" charset="0"/>
              <a:ea typeface="Calibri Light" charset="0"/>
              <a:cs typeface="Calibri Light" charset="0"/>
            </a:endParaRPr>
          </a:p>
        </p:txBody>
      </p:sp>
      <p:sp>
        <p:nvSpPr>
          <p:cNvPr id="10" name="Прямоугольник 9"/>
          <p:cNvSpPr/>
          <p:nvPr/>
        </p:nvSpPr>
        <p:spPr>
          <a:xfrm>
            <a:off x="6253323" y="1981644"/>
            <a:ext cx="2687053" cy="729430"/>
          </a:xfrm>
          <a:prstGeom prst="rect">
            <a:avLst/>
          </a:prstGeom>
        </p:spPr>
        <p:txBody>
          <a:bodyPr wrap="square">
            <a:spAutoFit/>
          </a:bodyPr>
          <a:lstStyle/>
          <a:p>
            <a:pPr marL="158750" lvl="0">
              <a:lnSpc>
                <a:spcPct val="115000"/>
              </a:lnSpc>
              <a:buSzPct val="100000"/>
            </a:pPr>
            <a:r>
              <a:rPr lang="ru-RU" sz="1800" dirty="0" smtClean="0">
                <a:latin typeface="Calibri Light" charset="0"/>
                <a:ea typeface="Calibri Light" charset="0"/>
                <a:cs typeface="Calibri Light" charset="0"/>
              </a:rPr>
              <a:t>НА ФИНАНСОВЫХ РЫНКАХ</a:t>
            </a:r>
            <a:endParaRPr lang="ru-RU" sz="1800" dirty="0">
              <a:latin typeface="Calibri Light" charset="0"/>
              <a:ea typeface="Calibri Light" charset="0"/>
              <a:cs typeface="Calibri Light" charset="0"/>
            </a:endParaRPr>
          </a:p>
        </p:txBody>
      </p:sp>
      <p:sp>
        <p:nvSpPr>
          <p:cNvPr id="108" name="Shape 108"/>
          <p:cNvSpPr txBox="1">
            <a:spLocks noGrp="1"/>
          </p:cNvSpPr>
          <p:nvPr>
            <p:ph type="title"/>
          </p:nvPr>
        </p:nvSpPr>
        <p:spPr>
          <a:xfrm>
            <a:off x="728866" y="305384"/>
            <a:ext cx="7462337" cy="1329279"/>
          </a:xfrm>
          <a:prstGeom prst="rect">
            <a:avLst/>
          </a:prstGeom>
        </p:spPr>
        <p:txBody>
          <a:bodyPr lIns="91425" tIns="91425" rIns="91425" bIns="91425" anchor="b" anchorCtr="0">
            <a:noAutofit/>
          </a:bodyPr>
          <a:lstStyle/>
          <a:p>
            <a:pPr lvl="0" algn="ctr" rtl="0">
              <a:lnSpc>
                <a:spcPct val="115000"/>
              </a:lnSpc>
              <a:spcBef>
                <a:spcPts val="0"/>
              </a:spcBef>
              <a:buNone/>
            </a:pPr>
            <a:endParaRPr sz="1100" dirty="0"/>
          </a:p>
          <a:p>
            <a:pPr lvl="0" algn="ctr" rtl="0">
              <a:lnSpc>
                <a:spcPct val="115000"/>
              </a:lnSpc>
              <a:spcBef>
                <a:spcPts val="0"/>
              </a:spcBef>
              <a:buNone/>
            </a:pPr>
            <a:endParaRPr sz="1100" dirty="0"/>
          </a:p>
          <a:p>
            <a:pPr lvl="0" algn="ctr" rtl="0">
              <a:lnSpc>
                <a:spcPct val="115000"/>
              </a:lnSpc>
              <a:spcBef>
                <a:spcPts val="0"/>
              </a:spcBef>
              <a:buNone/>
            </a:pPr>
            <a:endParaRPr sz="1100" dirty="0"/>
          </a:p>
          <a:p>
            <a:pPr lvl="0" algn="ctr" rtl="0">
              <a:lnSpc>
                <a:spcPct val="115000"/>
              </a:lnSpc>
              <a:spcBef>
                <a:spcPts val="1800"/>
              </a:spcBef>
              <a:spcAft>
                <a:spcPts val="600"/>
              </a:spcAft>
              <a:buNone/>
            </a:pPr>
            <a:endParaRPr sz="1600" dirty="0"/>
          </a:p>
          <a:p>
            <a:pPr lvl="0" algn="ctr" rtl="0">
              <a:lnSpc>
                <a:spcPct val="115000"/>
              </a:lnSpc>
              <a:spcBef>
                <a:spcPts val="1800"/>
              </a:spcBef>
              <a:spcAft>
                <a:spcPts val="600"/>
              </a:spcAft>
              <a:buNone/>
            </a:pPr>
            <a:endParaRPr sz="1600" dirty="0"/>
          </a:p>
          <a:p>
            <a:pPr lvl="0" algn="ctr" rtl="0">
              <a:lnSpc>
                <a:spcPct val="115000"/>
              </a:lnSpc>
              <a:spcBef>
                <a:spcPts val="1800"/>
              </a:spcBef>
              <a:spcAft>
                <a:spcPts val="600"/>
              </a:spcAft>
              <a:buNone/>
            </a:pPr>
            <a:endParaRPr sz="1600" dirty="0"/>
          </a:p>
          <a:p>
            <a:pPr lvl="0" algn="ctr" rtl="0">
              <a:lnSpc>
                <a:spcPct val="115000"/>
              </a:lnSpc>
              <a:spcBef>
                <a:spcPts val="1800"/>
              </a:spcBef>
              <a:spcAft>
                <a:spcPts val="600"/>
              </a:spcAft>
              <a:buNone/>
            </a:pPr>
            <a:endParaRPr sz="1100" b="1" dirty="0"/>
          </a:p>
          <a:p>
            <a:pPr lvl="0" algn="ctr" rtl="0">
              <a:lnSpc>
                <a:spcPct val="115000"/>
              </a:lnSpc>
              <a:spcBef>
                <a:spcPts val="0"/>
              </a:spcBef>
              <a:buNone/>
            </a:pPr>
            <a:endParaRPr sz="1800" b="1" dirty="0"/>
          </a:p>
          <a:p>
            <a:pPr lvl="0" algn="ctr" rtl="0">
              <a:lnSpc>
                <a:spcPct val="115000"/>
              </a:lnSpc>
              <a:spcBef>
                <a:spcPts val="0"/>
              </a:spcBef>
              <a:buNone/>
            </a:pPr>
            <a:endParaRPr sz="1800" dirty="0"/>
          </a:p>
          <a:p>
            <a:pPr lvl="0" algn="ctr">
              <a:lnSpc>
                <a:spcPct val="100000"/>
              </a:lnSpc>
              <a:spcBef>
                <a:spcPts val="0"/>
              </a:spcBef>
            </a:pPr>
            <a:r>
              <a:rPr lang="ru-RU" sz="3600" dirty="0"/>
              <a:t>ВИДЫ ФИНАНСОВОГО МОШЕННИЧЕСТВА</a:t>
            </a:r>
            <a:endParaRPr lang="ru-RU" sz="3600" dirty="0">
              <a:solidFill>
                <a:srgbClr val="E86859"/>
              </a:solidFill>
              <a:latin typeface="Calibri" charset="0"/>
              <a:ea typeface="Calibri" charset="0"/>
              <a:cs typeface="Calibri" charset="0"/>
            </a:endParaRPr>
          </a:p>
        </p:txBody>
      </p:sp>
      <p:sp>
        <p:nvSpPr>
          <p:cNvPr id="14" name="Номер слайда 13"/>
          <p:cNvSpPr>
            <a:spLocks noGrp="1"/>
          </p:cNvSpPr>
          <p:nvPr>
            <p:ph type="sldNum" sz="quarter" idx="12"/>
          </p:nvPr>
        </p:nvSpPr>
        <p:spPr>
          <a:xfrm>
            <a:off x="8467105" y="4612883"/>
            <a:ext cx="452005" cy="255999"/>
          </a:xfrm>
        </p:spPr>
        <p:txBody>
          <a:bodyPr/>
          <a:lstStyle/>
          <a:p>
            <a:fld id="{9FE97546-8787-B343-92AD-F331FD1CFF0A}" type="slidenum">
              <a:rPr lang="ru-RU" smtClean="0"/>
              <a:pPr/>
              <a:t>3</a:t>
            </a:fld>
            <a:endParaRPr lang="ru-RU" dirty="0"/>
          </a:p>
        </p:txBody>
      </p:sp>
      <p:sp>
        <p:nvSpPr>
          <p:cNvPr id="16" name="Прямоугольник 15"/>
          <p:cNvSpPr/>
          <p:nvPr/>
        </p:nvSpPr>
        <p:spPr>
          <a:xfrm>
            <a:off x="1897375" y="3716168"/>
            <a:ext cx="2700766" cy="722506"/>
          </a:xfrm>
          <a:prstGeom prst="rect">
            <a:avLst/>
          </a:prstGeom>
        </p:spPr>
        <p:txBody>
          <a:bodyPr wrap="square">
            <a:spAutoFit/>
          </a:bodyPr>
          <a:lstStyle/>
          <a:p>
            <a:pPr marL="158750" lvl="0">
              <a:lnSpc>
                <a:spcPct val="115000"/>
              </a:lnSpc>
              <a:buSzPct val="100000"/>
            </a:pPr>
            <a:r>
              <a:rPr lang="ru-RU" sz="1800" dirty="0" smtClean="0">
                <a:latin typeface="Calibri Light" charset="0"/>
                <a:ea typeface="Calibri Light" charset="0"/>
                <a:cs typeface="Calibri Light" charset="0"/>
              </a:rPr>
              <a:t>КИБЕРМОШЕН-НИЧЕСТВО</a:t>
            </a:r>
            <a:endParaRPr lang="ru-RU" sz="1800" dirty="0">
              <a:latin typeface="Calibri Light" charset="0"/>
              <a:ea typeface="Calibri Light" charset="0"/>
              <a:cs typeface="Calibri Light"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286" y="1653844"/>
            <a:ext cx="1365731" cy="1309088"/>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4781" y="3245917"/>
            <a:ext cx="1365731" cy="1309088"/>
          </a:xfrm>
          <a:prstGeom prst="rect">
            <a:avLst/>
          </a:prstGeom>
        </p:spPr>
      </p:pic>
      <p:pic>
        <p:nvPicPr>
          <p:cNvPr id="12" name="Рисунок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76602" y="1681180"/>
            <a:ext cx="1365731" cy="1309088"/>
          </a:xfrm>
          <a:prstGeom prst="rect">
            <a:avLst/>
          </a:prstGeom>
        </p:spPr>
      </p:pic>
      <p:pic>
        <p:nvPicPr>
          <p:cNvPr id="13" name="Рисунок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24217" y="3245917"/>
            <a:ext cx="1365731" cy="1309088"/>
          </a:xfrm>
          <a:prstGeom prst="rect">
            <a:avLst/>
          </a:prstGeom>
        </p:spPr>
      </p:pic>
    </p:spTree>
    <p:extLst>
      <p:ext uri="{BB962C8B-B14F-4D97-AF65-F5344CB8AC3E}">
        <p14:creationId xmlns:p14="http://schemas.microsoft.com/office/powerpoint/2010/main" val="154309908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9289" y="475122"/>
            <a:ext cx="5537068" cy="4853923"/>
          </a:xfrm>
          <a:prstGeom prst="rect">
            <a:avLst/>
          </a:prstGeom>
        </p:spPr>
      </p:pic>
      <p:sp>
        <p:nvSpPr>
          <p:cNvPr id="60" name="Shape 60"/>
          <p:cNvSpPr txBox="1">
            <a:spLocks noGrp="1"/>
          </p:cNvSpPr>
          <p:nvPr>
            <p:ph type="title"/>
          </p:nvPr>
        </p:nvSpPr>
        <p:spPr>
          <a:xfrm>
            <a:off x="728866" y="452043"/>
            <a:ext cx="6138862" cy="1183075"/>
          </a:xfrm>
          <a:prstGeom prst="rect">
            <a:avLst/>
          </a:prstGeom>
        </p:spPr>
        <p:txBody>
          <a:bodyPr lIns="91425" tIns="91425" rIns="91425" bIns="91425" anchor="b" anchorCtr="0">
            <a:noAutofit/>
          </a:bodyPr>
          <a:lstStyle/>
          <a:p>
            <a:pPr lvl="0">
              <a:lnSpc>
                <a:spcPct val="100000"/>
              </a:lnSpc>
              <a:buClr>
                <a:srgbClr val="000000"/>
              </a:buClr>
              <a:buSzPct val="61111"/>
            </a:pPr>
            <a:r>
              <a:rPr lang="ru-RU" sz="3600" dirty="0" smtClean="0"/>
              <a:t>МОШЕННИЧЕСТВО </a:t>
            </a:r>
            <a:r>
              <a:rPr lang="en-US" sz="3600" dirty="0" smtClean="0"/>
              <a:t/>
            </a:r>
            <a:br>
              <a:rPr lang="en-US" sz="3600" dirty="0" smtClean="0"/>
            </a:br>
            <a:r>
              <a:rPr lang="ru-RU" sz="3600" dirty="0" smtClean="0"/>
              <a:t>С БАНКОВСКИМИ КАРТАМИ</a:t>
            </a:r>
            <a:endParaRPr lang="ru" sz="3600" dirty="0">
              <a:solidFill>
                <a:srgbClr val="E86859"/>
              </a:solidFill>
              <a:latin typeface="Calibri" charset="0"/>
              <a:ea typeface="Calibri" charset="0"/>
              <a:cs typeface="Calibri" charset="0"/>
            </a:endParaRPr>
          </a:p>
        </p:txBody>
      </p:sp>
      <p:sp>
        <p:nvSpPr>
          <p:cNvPr id="2" name="Прямоугольник 1"/>
          <p:cNvSpPr/>
          <p:nvPr/>
        </p:nvSpPr>
        <p:spPr>
          <a:xfrm>
            <a:off x="4205442" y="3690628"/>
            <a:ext cx="1503066" cy="369332"/>
          </a:xfrm>
          <a:prstGeom prst="rect">
            <a:avLst/>
          </a:prstGeom>
        </p:spPr>
        <p:txBody>
          <a:bodyPr wrap="square">
            <a:spAutoFit/>
          </a:bodyPr>
          <a:lstStyle/>
          <a:p>
            <a:r>
              <a:rPr lang="ru-RU" sz="1800" dirty="0" smtClean="0">
                <a:latin typeface="+mn-lt"/>
              </a:rPr>
              <a:t>Номер карты</a:t>
            </a:r>
            <a:endParaRPr lang="ru-RU" sz="1800" kern="1200" dirty="0">
              <a:solidFill>
                <a:schemeClr val="tx1"/>
              </a:solidFill>
              <a:latin typeface="+mn-lt"/>
              <a:ea typeface="Calibri Light" charset="0"/>
              <a:cs typeface="Calibri Light" charset="0"/>
            </a:endParaRPr>
          </a:p>
        </p:txBody>
      </p:sp>
      <p:sp>
        <p:nvSpPr>
          <p:cNvPr id="5" name="Номер слайда 4"/>
          <p:cNvSpPr>
            <a:spLocks noGrp="1"/>
          </p:cNvSpPr>
          <p:nvPr>
            <p:ph type="sldNum" sz="quarter" idx="12"/>
          </p:nvPr>
        </p:nvSpPr>
        <p:spPr/>
        <p:txBody>
          <a:bodyPr/>
          <a:lstStyle/>
          <a:p>
            <a:fld id="{9FE97546-8787-B343-92AD-F331FD1CFF0A}" type="slidenum">
              <a:rPr lang="ru-RU" smtClean="0"/>
              <a:pPr/>
              <a:t>4</a:t>
            </a:fld>
            <a:endParaRPr lang="ru-RU" dirty="0"/>
          </a:p>
        </p:txBody>
      </p:sp>
      <p:sp>
        <p:nvSpPr>
          <p:cNvPr id="7" name="Прямоугольник 6"/>
          <p:cNvSpPr/>
          <p:nvPr/>
        </p:nvSpPr>
        <p:spPr>
          <a:xfrm>
            <a:off x="3672499" y="4072746"/>
            <a:ext cx="1662554" cy="369332"/>
          </a:xfrm>
          <a:prstGeom prst="rect">
            <a:avLst/>
          </a:prstGeom>
        </p:spPr>
        <p:txBody>
          <a:bodyPr wrap="square">
            <a:spAutoFit/>
          </a:bodyPr>
          <a:lstStyle/>
          <a:p>
            <a:r>
              <a:rPr lang="ru-RU" sz="1800" dirty="0" smtClean="0">
                <a:latin typeface="+mn-lt"/>
              </a:rPr>
              <a:t>Срок действия</a:t>
            </a:r>
            <a:endParaRPr lang="ru-RU" sz="1800" kern="1200" dirty="0">
              <a:solidFill>
                <a:schemeClr val="tx1"/>
              </a:solidFill>
              <a:latin typeface="+mn-lt"/>
              <a:ea typeface="Calibri Light" charset="0"/>
              <a:cs typeface="Calibri Light" charset="0"/>
            </a:endParaRPr>
          </a:p>
        </p:txBody>
      </p:sp>
      <p:sp>
        <p:nvSpPr>
          <p:cNvPr id="8" name="Прямоугольник 7"/>
          <p:cNvSpPr/>
          <p:nvPr/>
        </p:nvSpPr>
        <p:spPr>
          <a:xfrm>
            <a:off x="3130239" y="4488917"/>
            <a:ext cx="2109120" cy="369332"/>
          </a:xfrm>
          <a:prstGeom prst="rect">
            <a:avLst/>
          </a:prstGeom>
        </p:spPr>
        <p:txBody>
          <a:bodyPr wrap="square">
            <a:spAutoFit/>
          </a:bodyPr>
          <a:lstStyle/>
          <a:p>
            <a:r>
              <a:rPr lang="ru-RU" sz="1800" dirty="0" smtClean="0">
                <a:latin typeface="+mn-lt"/>
              </a:rPr>
              <a:t>Имя владельца</a:t>
            </a:r>
            <a:endParaRPr lang="ru-RU" sz="1800" kern="1200" dirty="0">
              <a:solidFill>
                <a:schemeClr val="tx1"/>
              </a:solidFill>
              <a:latin typeface="+mn-lt"/>
              <a:ea typeface="Calibri Light" charset="0"/>
              <a:cs typeface="Calibri Light" charset="0"/>
            </a:endParaRPr>
          </a:p>
        </p:txBody>
      </p:sp>
      <p:sp>
        <p:nvSpPr>
          <p:cNvPr id="9" name="Прямоугольник 8"/>
          <p:cNvSpPr/>
          <p:nvPr/>
        </p:nvSpPr>
        <p:spPr>
          <a:xfrm>
            <a:off x="6704908" y="3690631"/>
            <a:ext cx="2109120" cy="646331"/>
          </a:xfrm>
          <a:prstGeom prst="rect">
            <a:avLst/>
          </a:prstGeom>
        </p:spPr>
        <p:txBody>
          <a:bodyPr wrap="square">
            <a:spAutoFit/>
          </a:bodyPr>
          <a:lstStyle/>
          <a:p>
            <a:r>
              <a:rPr lang="ru-RU" sz="1800" dirty="0" smtClean="0">
                <a:latin typeface="+mn-lt"/>
              </a:rPr>
              <a:t>Номер </a:t>
            </a:r>
            <a:r>
              <a:rPr lang="en-US" sz="1800" dirty="0" smtClean="0">
                <a:latin typeface="+mn-lt"/>
              </a:rPr>
              <a:t>CVC </a:t>
            </a:r>
            <a:r>
              <a:rPr lang="ru-RU" sz="1800" dirty="0" smtClean="0">
                <a:latin typeface="+mn-lt"/>
              </a:rPr>
              <a:t>или С</a:t>
            </a:r>
            <a:r>
              <a:rPr lang="en-US" sz="1800" dirty="0" smtClean="0">
                <a:latin typeface="+mn-lt"/>
              </a:rPr>
              <a:t>VV</a:t>
            </a:r>
            <a:endParaRPr lang="ru-RU" sz="1800" kern="1200" dirty="0">
              <a:solidFill>
                <a:schemeClr val="tx1"/>
              </a:solidFill>
              <a:latin typeface="+mn-lt"/>
              <a:ea typeface="Calibri Light" charset="0"/>
              <a:cs typeface="Calibri Light" charset="0"/>
            </a:endParaRPr>
          </a:p>
        </p:txBody>
      </p:sp>
      <p:sp>
        <p:nvSpPr>
          <p:cNvPr id="10" name="Прямоугольник 9"/>
          <p:cNvSpPr/>
          <p:nvPr/>
        </p:nvSpPr>
        <p:spPr>
          <a:xfrm>
            <a:off x="719138" y="1995488"/>
            <a:ext cx="1779513" cy="646331"/>
          </a:xfrm>
          <a:prstGeom prst="rect">
            <a:avLst/>
          </a:prstGeom>
        </p:spPr>
        <p:txBody>
          <a:bodyPr wrap="square">
            <a:spAutoFit/>
          </a:bodyPr>
          <a:lstStyle/>
          <a:p>
            <a:r>
              <a:rPr lang="ru-RU" sz="1800" dirty="0">
                <a:latin typeface="+mn-lt"/>
              </a:rPr>
              <a:t>Мошенникам нужны:</a:t>
            </a:r>
            <a:endParaRPr lang="ru-RU" sz="1800" kern="1200" dirty="0">
              <a:solidFill>
                <a:schemeClr val="tx1"/>
              </a:solidFill>
              <a:latin typeface="+mn-lt"/>
              <a:ea typeface="Calibri Light" charset="0"/>
              <a:cs typeface="Calibri Light" charset="0"/>
            </a:endParaRPr>
          </a:p>
        </p:txBody>
      </p:sp>
    </p:spTree>
    <p:extLst>
      <p:ext uri="{BB962C8B-B14F-4D97-AF65-F5344CB8AC3E}">
        <p14:creationId xmlns:p14="http://schemas.microsoft.com/office/powerpoint/2010/main" val="3846783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3" name="Подзаголовок 2"/>
          <p:cNvSpPr>
            <a:spLocks noGrp="1"/>
          </p:cNvSpPr>
          <p:nvPr>
            <p:ph type="subTitle" idx="1"/>
          </p:nvPr>
        </p:nvSpPr>
        <p:spPr>
          <a:xfrm>
            <a:off x="723652" y="1735357"/>
            <a:ext cx="4928286" cy="3046988"/>
          </a:xfrm>
        </p:spPr>
        <p:txBody>
          <a:bodyPr wrap="square">
            <a:spAutoFit/>
          </a:bodyPr>
          <a:lstStyle/>
          <a:p>
            <a:pPr marL="0" indent="0">
              <a:buNone/>
            </a:pPr>
            <a:r>
              <a:rPr lang="ru-RU" b="1" dirty="0">
                <a:sym typeface="Arial"/>
              </a:rPr>
              <a:t>Легенды могут быть какими угодно:</a:t>
            </a:r>
          </a:p>
          <a:p>
            <a:pPr lvl="0">
              <a:spcBef>
                <a:spcPts val="600"/>
              </a:spcBef>
            </a:pPr>
            <a:r>
              <a:rPr lang="ru-RU" dirty="0"/>
              <a:t>Сообщение о подозрительной операции </a:t>
            </a:r>
            <a:r>
              <a:rPr lang="ru-RU" dirty="0" smtClean="0"/>
              <a:t/>
            </a:r>
            <a:br>
              <a:rPr lang="ru-RU" dirty="0" smtClean="0"/>
            </a:br>
            <a:r>
              <a:rPr lang="ru-RU" dirty="0" smtClean="0"/>
              <a:t>по </a:t>
            </a:r>
            <a:r>
              <a:rPr lang="ru-RU" dirty="0"/>
              <a:t>счету или карте</a:t>
            </a:r>
          </a:p>
          <a:p>
            <a:pPr lvl="0">
              <a:spcBef>
                <a:spcPts val="600"/>
              </a:spcBef>
            </a:pPr>
            <a:r>
              <a:rPr lang="ru-RU" dirty="0"/>
              <a:t>Известие о выигрыше в лотерею</a:t>
            </a:r>
          </a:p>
          <a:p>
            <a:pPr lvl="0">
              <a:spcBef>
                <a:spcPts val="600"/>
              </a:spcBef>
            </a:pPr>
            <a:r>
              <a:rPr lang="ru-RU" dirty="0"/>
              <a:t>Уведомление о штрафе или выплате социального пособия</a:t>
            </a:r>
          </a:p>
          <a:p>
            <a:pPr lvl="0">
              <a:spcBef>
                <a:spcPts val="600"/>
              </a:spcBef>
            </a:pPr>
            <a:r>
              <a:rPr lang="ru-RU" dirty="0"/>
              <a:t>Реклама суперскидок на популярные товары</a:t>
            </a:r>
          </a:p>
          <a:p>
            <a:pPr lvl="0">
              <a:spcBef>
                <a:spcPts val="600"/>
              </a:spcBef>
            </a:pPr>
            <a:r>
              <a:rPr lang="ru-RU" dirty="0"/>
              <a:t>Просьба о помощи от друга</a:t>
            </a:r>
          </a:p>
          <a:p>
            <a:pPr lvl="0">
              <a:spcBef>
                <a:spcPts val="600"/>
              </a:spcBef>
            </a:pPr>
            <a:r>
              <a:rPr lang="ru-RU" dirty="0"/>
              <a:t>Приглашение вложиться в сверхдоходный </a:t>
            </a:r>
            <a:r>
              <a:rPr lang="ru-RU" dirty="0" smtClean="0"/>
              <a:t>проект</a:t>
            </a:r>
            <a:endParaRPr lang="ru-RU" dirty="0"/>
          </a:p>
        </p:txBody>
      </p:sp>
      <p:sp>
        <p:nvSpPr>
          <p:cNvPr id="78" name="Shape 78"/>
          <p:cNvSpPr txBox="1">
            <a:spLocks noGrp="1"/>
          </p:cNvSpPr>
          <p:nvPr>
            <p:ph type="title"/>
          </p:nvPr>
        </p:nvSpPr>
        <p:spPr>
          <a:xfrm>
            <a:off x="730570" y="383570"/>
            <a:ext cx="5575334" cy="1254641"/>
          </a:xfrm>
          <a:prstGeom prst="rect">
            <a:avLst/>
          </a:prstGeom>
        </p:spPr>
        <p:txBody>
          <a:bodyPr lIns="91425" tIns="91425" rIns="91425" bIns="91425" anchor="b" anchorCtr="0">
            <a:noAutofit/>
          </a:bodyPr>
          <a:lstStyle/>
          <a:p>
            <a:pPr>
              <a:lnSpc>
                <a:spcPct val="100000"/>
              </a:lnSpc>
            </a:pPr>
            <a:r>
              <a:rPr lang="ru-RU" sz="3600" dirty="0" smtClean="0"/>
              <a:t>КИБЕРМОШЕННИЧЕСТВО. КАКИМ ОНО БЫВАЕТ?</a:t>
            </a:r>
            <a:endParaRPr lang="ru-RU" sz="3600" dirty="0">
              <a:effectLst/>
            </a:endParaRPr>
          </a:p>
        </p:txBody>
      </p:sp>
      <p:sp>
        <p:nvSpPr>
          <p:cNvPr id="4" name="Номер слайда 3"/>
          <p:cNvSpPr>
            <a:spLocks noGrp="1"/>
          </p:cNvSpPr>
          <p:nvPr>
            <p:ph type="sldNum" sz="quarter" idx="12"/>
          </p:nvPr>
        </p:nvSpPr>
        <p:spPr/>
        <p:txBody>
          <a:bodyPr/>
          <a:lstStyle/>
          <a:p>
            <a:fld id="{9FE97546-8787-B343-92AD-F331FD1CFF0A}" type="slidenum">
              <a:rPr lang="ru-RU" smtClean="0"/>
              <a:pPr/>
              <a:t>5</a:t>
            </a:fld>
            <a:endParaRPr lang="ru-RU" dirty="0"/>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0173" y="0"/>
            <a:ext cx="4046599" cy="3501902"/>
          </a:xfrm>
          <a:prstGeom prst="rect">
            <a:avLst/>
          </a:prstGeom>
        </p:spPr>
      </p:pic>
      <p:sp>
        <p:nvSpPr>
          <p:cNvPr id="7" name="Подзаголовок 2"/>
          <p:cNvSpPr txBox="1">
            <a:spLocks noChangeAspect="1"/>
          </p:cNvSpPr>
          <p:nvPr/>
        </p:nvSpPr>
        <p:spPr>
          <a:xfrm>
            <a:off x="6008145" y="3443517"/>
            <a:ext cx="3095126" cy="1338828"/>
          </a:xfrm>
          <a:prstGeom prst="rect">
            <a:avLst/>
          </a:prstGeom>
        </p:spPr>
        <p:txBody>
          <a:bodyPr vert="horz" wrap="square" lIns="91440" tIns="45720" rIns="91440" bIns="45720" rtlCol="0">
            <a:spAutoFit/>
          </a:bodyPr>
          <a:lstStyle>
            <a:lvl1pPr marL="285750" indent="-285750" algn="l" defTabSz="914400" rtl="0" eaLnBrk="1" latinLnBrk="0" hangingPunct="1">
              <a:lnSpc>
                <a:spcPct val="90000"/>
              </a:lnSpc>
              <a:spcBef>
                <a:spcPts val="1000"/>
              </a:spcBef>
              <a:buFont typeface="Arial" charset="0"/>
              <a:buChar char="•"/>
              <a:defRPr sz="1800" b="0" i="0" kern="1200">
                <a:solidFill>
                  <a:schemeClr val="tx1"/>
                </a:solidFill>
                <a:latin typeface="+mn-lt"/>
                <a:ea typeface="Calibri Light" charset="0"/>
                <a:cs typeface="Calibri Light"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indent="0">
              <a:buNone/>
            </a:pPr>
            <a:r>
              <a:rPr lang="ru-RU" dirty="0">
                <a:solidFill>
                  <a:srgbClr val="E86859"/>
                </a:solidFill>
              </a:rPr>
              <a:t>Любые звонки, СМС, электронные письма </a:t>
            </a:r>
            <a:r>
              <a:rPr lang="ru-RU" dirty="0" smtClean="0">
                <a:solidFill>
                  <a:srgbClr val="E86859"/>
                </a:solidFill>
              </a:rPr>
              <a:t/>
            </a:r>
            <a:br>
              <a:rPr lang="ru-RU" dirty="0" smtClean="0">
                <a:solidFill>
                  <a:srgbClr val="E86859"/>
                </a:solidFill>
              </a:rPr>
            </a:br>
            <a:r>
              <a:rPr lang="ru-RU" dirty="0" smtClean="0">
                <a:solidFill>
                  <a:srgbClr val="E86859"/>
                </a:solidFill>
              </a:rPr>
              <a:t>или </a:t>
            </a:r>
            <a:r>
              <a:rPr lang="ru-RU" dirty="0">
                <a:solidFill>
                  <a:srgbClr val="E86859"/>
                </a:solidFill>
              </a:rPr>
              <a:t>сообщения в </a:t>
            </a:r>
            <a:r>
              <a:rPr lang="ru-RU" dirty="0" err="1">
                <a:solidFill>
                  <a:srgbClr val="E86859"/>
                </a:solidFill>
              </a:rPr>
              <a:t>соцсетях</a:t>
            </a:r>
            <a:r>
              <a:rPr lang="ru-RU" dirty="0">
                <a:solidFill>
                  <a:srgbClr val="E86859"/>
                </a:solidFill>
              </a:rPr>
              <a:t> могут </a:t>
            </a:r>
            <a:r>
              <a:rPr lang="ru-RU" dirty="0" smtClean="0">
                <a:solidFill>
                  <a:srgbClr val="E86859"/>
                </a:solidFill>
              </a:rPr>
              <a:t>оказаться </a:t>
            </a:r>
            <a:br>
              <a:rPr lang="ru-RU" dirty="0" smtClean="0">
                <a:solidFill>
                  <a:srgbClr val="E86859"/>
                </a:solidFill>
              </a:rPr>
            </a:br>
            <a:r>
              <a:rPr lang="ru-RU" dirty="0" smtClean="0">
                <a:solidFill>
                  <a:srgbClr val="E86859"/>
                </a:solidFill>
              </a:rPr>
              <a:t>от </a:t>
            </a:r>
            <a:r>
              <a:rPr lang="ru-RU" dirty="0">
                <a:solidFill>
                  <a:srgbClr val="E86859"/>
                </a:solidFill>
              </a:rPr>
              <a:t>мошенников.</a:t>
            </a:r>
          </a:p>
        </p:txBody>
      </p:sp>
    </p:spTree>
    <p:extLst>
      <p:ext uri="{BB962C8B-B14F-4D97-AF65-F5344CB8AC3E}">
        <p14:creationId xmlns:p14="http://schemas.microsoft.com/office/powerpoint/2010/main" val="82694692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3" name="Подзаголовок 2"/>
          <p:cNvSpPr>
            <a:spLocks noGrp="1"/>
          </p:cNvSpPr>
          <p:nvPr>
            <p:ph type="subTitle" idx="1"/>
          </p:nvPr>
        </p:nvSpPr>
        <p:spPr>
          <a:xfrm>
            <a:off x="723652" y="1735357"/>
            <a:ext cx="3688328" cy="2394502"/>
          </a:xfrm>
        </p:spPr>
        <p:txBody>
          <a:bodyPr wrap="square">
            <a:spAutoFit/>
          </a:bodyPr>
          <a:lstStyle/>
          <a:p>
            <a:pPr marL="0" indent="0">
              <a:buNone/>
            </a:pPr>
            <a:r>
              <a:rPr lang="ru-RU" b="1" dirty="0"/>
              <a:t>Представляются кем-то </a:t>
            </a:r>
            <a:r>
              <a:rPr lang="ru-RU" b="1" dirty="0" smtClean="0"/>
              <a:t>другим</a:t>
            </a:r>
            <a:r>
              <a:rPr lang="ru-RU" b="1" dirty="0" smtClean="0">
                <a:sym typeface="Arial"/>
              </a:rPr>
              <a:t>:</a:t>
            </a:r>
            <a:endParaRPr lang="ru-RU" b="1" dirty="0">
              <a:sym typeface="Arial"/>
            </a:endParaRPr>
          </a:p>
          <a:p>
            <a:pPr>
              <a:spcBef>
                <a:spcPts val="600"/>
              </a:spcBef>
            </a:pPr>
            <a:r>
              <a:rPr lang="ru-RU" dirty="0" smtClean="0"/>
              <a:t>сотрудниками </a:t>
            </a:r>
            <a:r>
              <a:rPr lang="ru-RU" dirty="0"/>
              <a:t>банков, полиции, социальной службы или других организаций</a:t>
            </a:r>
          </a:p>
          <a:p>
            <a:pPr>
              <a:spcBef>
                <a:spcPts val="600"/>
              </a:spcBef>
            </a:pPr>
            <a:r>
              <a:rPr lang="ru-RU" dirty="0" smtClean="0"/>
              <a:t>покупателями </a:t>
            </a:r>
            <a:r>
              <a:rPr lang="ru-RU" dirty="0"/>
              <a:t>или продавцами </a:t>
            </a:r>
            <a:r>
              <a:rPr lang="ru-RU" dirty="0" smtClean="0"/>
              <a:t/>
            </a:r>
            <a:br>
              <a:rPr lang="ru-RU" dirty="0" smtClean="0"/>
            </a:br>
            <a:r>
              <a:rPr lang="ru-RU" dirty="0" smtClean="0"/>
              <a:t>с </a:t>
            </a:r>
            <a:r>
              <a:rPr lang="ru-RU" dirty="0"/>
              <a:t>сайтов объявлений</a:t>
            </a:r>
          </a:p>
          <a:p>
            <a:pPr>
              <a:spcBef>
                <a:spcPts val="600"/>
              </a:spcBef>
            </a:pPr>
            <a:r>
              <a:rPr lang="ru-RU" dirty="0" smtClean="0"/>
              <a:t>работодателями </a:t>
            </a:r>
            <a:r>
              <a:rPr lang="ru-RU" dirty="0"/>
              <a:t>или коллегами</a:t>
            </a:r>
          </a:p>
          <a:p>
            <a:pPr>
              <a:spcBef>
                <a:spcPts val="600"/>
              </a:spcBef>
            </a:pPr>
            <a:r>
              <a:rPr lang="ru-RU" dirty="0" smtClean="0"/>
              <a:t>роботами-помощниками</a:t>
            </a:r>
            <a:endParaRPr lang="ru-RU" dirty="0"/>
          </a:p>
        </p:txBody>
      </p:sp>
      <p:sp>
        <p:nvSpPr>
          <p:cNvPr id="78" name="Shape 78"/>
          <p:cNvSpPr txBox="1">
            <a:spLocks noGrp="1"/>
          </p:cNvSpPr>
          <p:nvPr>
            <p:ph type="title"/>
          </p:nvPr>
        </p:nvSpPr>
        <p:spPr>
          <a:xfrm>
            <a:off x="730570" y="383570"/>
            <a:ext cx="6462710" cy="1254641"/>
          </a:xfrm>
          <a:prstGeom prst="rect">
            <a:avLst/>
          </a:prstGeom>
        </p:spPr>
        <p:txBody>
          <a:bodyPr lIns="91425" tIns="91425" rIns="91425" bIns="91425" anchor="b" anchorCtr="0">
            <a:noAutofit/>
          </a:bodyPr>
          <a:lstStyle/>
          <a:p>
            <a:pPr>
              <a:lnSpc>
                <a:spcPct val="100000"/>
              </a:lnSpc>
            </a:pPr>
            <a:r>
              <a:rPr lang="ru-RU" sz="3600" dirty="0"/>
              <a:t>КАК ДЕЙСТВУЮТ КИБЕРМОШЕННИКИ?</a:t>
            </a:r>
            <a:endParaRPr lang="ru-RU" sz="3600" dirty="0">
              <a:effectLst/>
            </a:endParaRPr>
          </a:p>
        </p:txBody>
      </p:sp>
      <p:sp>
        <p:nvSpPr>
          <p:cNvPr id="4" name="Номер слайда 3"/>
          <p:cNvSpPr>
            <a:spLocks noGrp="1"/>
          </p:cNvSpPr>
          <p:nvPr>
            <p:ph type="sldNum" sz="quarter" idx="12"/>
          </p:nvPr>
        </p:nvSpPr>
        <p:spPr/>
        <p:txBody>
          <a:bodyPr/>
          <a:lstStyle/>
          <a:p>
            <a:fld id="{9FE97546-8787-B343-92AD-F331FD1CFF0A}" type="slidenum">
              <a:rPr lang="ru-RU" smtClean="0"/>
              <a:pPr/>
              <a:t>6</a:t>
            </a:fld>
            <a:endParaRPr lang="ru-RU" dirty="0"/>
          </a:p>
        </p:txBody>
      </p:sp>
      <p:sp>
        <p:nvSpPr>
          <p:cNvPr id="8" name="Подзаголовок 2"/>
          <p:cNvSpPr txBox="1">
            <a:spLocks/>
          </p:cNvSpPr>
          <p:nvPr/>
        </p:nvSpPr>
        <p:spPr>
          <a:xfrm>
            <a:off x="4610100" y="1735357"/>
            <a:ext cx="4160519" cy="3219343"/>
          </a:xfrm>
          <a:prstGeom prst="rect">
            <a:avLst/>
          </a:prstGeom>
        </p:spPr>
        <p:txBody>
          <a:bodyPr vert="horz" wrap="square" lIns="91440" tIns="45720" rIns="91440" bIns="45720" rtlCol="0">
            <a:spAutoFit/>
          </a:bodyPr>
          <a:lstStyle>
            <a:lvl1pPr marL="285750" indent="-285750" algn="l" defTabSz="914400" rtl="0" eaLnBrk="1" latinLnBrk="0" hangingPunct="1">
              <a:lnSpc>
                <a:spcPct val="90000"/>
              </a:lnSpc>
              <a:spcBef>
                <a:spcPts val="1000"/>
              </a:spcBef>
              <a:buFont typeface="Arial" charset="0"/>
              <a:buChar char="•"/>
              <a:defRPr sz="1800" b="0" i="0" kern="1200">
                <a:solidFill>
                  <a:schemeClr val="tx1"/>
                </a:solidFill>
                <a:latin typeface="+mn-lt"/>
                <a:ea typeface="Calibri Light" charset="0"/>
                <a:cs typeface="Calibri Light"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indent="0">
              <a:buNone/>
            </a:pPr>
            <a:r>
              <a:rPr lang="ru-RU" b="1" dirty="0"/>
              <a:t>Играют на эмоциях: </a:t>
            </a:r>
            <a:r>
              <a:rPr lang="ru-RU" dirty="0"/>
              <a:t>стараются вызвать испуг, радость, гнев или </a:t>
            </a:r>
            <a:r>
              <a:rPr lang="ru-RU" dirty="0" smtClean="0"/>
              <a:t>любопытство</a:t>
            </a:r>
          </a:p>
          <a:p>
            <a:pPr marL="0" indent="0">
              <a:buNone/>
            </a:pPr>
            <a:r>
              <a:rPr lang="ru-RU" b="1" dirty="0" smtClean="0"/>
              <a:t>Торопят </a:t>
            </a:r>
            <a:r>
              <a:rPr lang="ru-RU" b="1" dirty="0"/>
              <a:t>и давят: </a:t>
            </a:r>
            <a:r>
              <a:rPr lang="ru-RU" dirty="0"/>
              <a:t>не дают времени обдумать ситуацию и распознать обман</a:t>
            </a:r>
            <a:r>
              <a:rPr lang="ru-RU" dirty="0" smtClean="0"/>
              <a:t>.</a:t>
            </a:r>
            <a:r>
              <a:rPr lang="ru-RU" dirty="0"/>
              <a:t> </a:t>
            </a:r>
          </a:p>
          <a:p>
            <a:pPr marL="0" indent="0">
              <a:buNone/>
            </a:pPr>
            <a:r>
              <a:rPr lang="ru-RU" b="1" dirty="0"/>
              <a:t>Выманивают деньги или данные:</a:t>
            </a:r>
            <a:r>
              <a:rPr lang="ru-RU" dirty="0"/>
              <a:t> реквизиты карт, логины и пароли </a:t>
            </a:r>
            <a:r>
              <a:rPr lang="ru-RU" dirty="0" smtClean="0"/>
              <a:t/>
            </a:r>
            <a:br>
              <a:rPr lang="ru-RU" dirty="0" smtClean="0"/>
            </a:br>
            <a:r>
              <a:rPr lang="ru-RU" dirty="0" smtClean="0"/>
              <a:t>от </a:t>
            </a:r>
            <a:r>
              <a:rPr lang="ru-RU" dirty="0"/>
              <a:t>личных кабинетов, данные паспорта, СНИЛС или другую информацию для доступа к вашим счетам.</a:t>
            </a:r>
          </a:p>
          <a:p>
            <a:pPr marL="0" indent="0">
              <a:buNone/>
            </a:pPr>
            <a:endParaRPr lang="ru-RU" dirty="0"/>
          </a:p>
        </p:txBody>
      </p:sp>
    </p:spTree>
    <p:extLst>
      <p:ext uri="{BB962C8B-B14F-4D97-AF65-F5344CB8AC3E}">
        <p14:creationId xmlns:p14="http://schemas.microsoft.com/office/powerpoint/2010/main" val="282588181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3" name="Подзаголовок 2"/>
          <p:cNvSpPr>
            <a:spLocks noGrp="1"/>
          </p:cNvSpPr>
          <p:nvPr>
            <p:ph type="subTitle" idx="1"/>
          </p:nvPr>
        </p:nvSpPr>
        <p:spPr>
          <a:xfrm>
            <a:off x="1872055" y="2256686"/>
            <a:ext cx="6143626" cy="757130"/>
          </a:xfrm>
        </p:spPr>
        <p:txBody>
          <a:bodyPr wrap="square">
            <a:spAutoFit/>
          </a:bodyPr>
          <a:lstStyle/>
          <a:p>
            <a:pPr marL="0" indent="0">
              <a:buNone/>
            </a:pPr>
            <a:r>
              <a:rPr lang="ru-RU" sz="2400" dirty="0" smtClean="0"/>
              <a:t>Главное правило </a:t>
            </a:r>
            <a:r>
              <a:rPr lang="ru-RU" dirty="0" smtClean="0"/>
              <a:t>— </a:t>
            </a:r>
            <a:r>
              <a:rPr lang="ru-RU" sz="2400" dirty="0" smtClean="0"/>
              <a:t>не </a:t>
            </a:r>
            <a:r>
              <a:rPr lang="ru-RU" sz="2400" dirty="0"/>
              <a:t>торопитесь </a:t>
            </a:r>
            <a:r>
              <a:rPr lang="ru-RU" sz="2400" dirty="0" smtClean="0"/>
              <a:t>и всегда </a:t>
            </a:r>
            <a:r>
              <a:rPr lang="ru-RU" sz="2400" dirty="0"/>
              <a:t>проверяйте информацию.</a:t>
            </a:r>
          </a:p>
        </p:txBody>
      </p:sp>
      <p:sp>
        <p:nvSpPr>
          <p:cNvPr id="78" name="Shape 78"/>
          <p:cNvSpPr txBox="1">
            <a:spLocks noGrp="1"/>
          </p:cNvSpPr>
          <p:nvPr>
            <p:ph type="title"/>
          </p:nvPr>
        </p:nvSpPr>
        <p:spPr>
          <a:xfrm>
            <a:off x="730569" y="448373"/>
            <a:ext cx="5895417" cy="1202742"/>
          </a:xfrm>
          <a:prstGeom prst="rect">
            <a:avLst/>
          </a:prstGeom>
        </p:spPr>
        <p:txBody>
          <a:bodyPr lIns="91425" tIns="91425" rIns="91425" bIns="91425" anchor="b" anchorCtr="0">
            <a:noAutofit/>
          </a:bodyPr>
          <a:lstStyle/>
          <a:p>
            <a:pPr lvl="0">
              <a:lnSpc>
                <a:spcPct val="100000"/>
              </a:lnSpc>
              <a:buClr>
                <a:srgbClr val="000000"/>
              </a:buClr>
              <a:buSzPct val="61111"/>
            </a:pPr>
            <a:r>
              <a:rPr lang="ru-RU" sz="3600" dirty="0" smtClean="0"/>
              <a:t>КАК НЕ СТАТЬ ЖЕРТВОЙ КИБЕРМОШЕННИКОВ?</a:t>
            </a:r>
            <a:endParaRPr lang="ru-RU" sz="3600" dirty="0">
              <a:solidFill>
                <a:srgbClr val="E86859"/>
              </a:solidFill>
              <a:latin typeface="Calibri" charset="0"/>
              <a:ea typeface="Calibri" charset="0"/>
              <a:cs typeface="Calibri" charset="0"/>
            </a:endParaRPr>
          </a:p>
        </p:txBody>
      </p:sp>
      <p:sp>
        <p:nvSpPr>
          <p:cNvPr id="4" name="Номер слайда 3"/>
          <p:cNvSpPr>
            <a:spLocks noGrp="1"/>
          </p:cNvSpPr>
          <p:nvPr>
            <p:ph type="sldNum" sz="quarter" idx="12"/>
          </p:nvPr>
        </p:nvSpPr>
        <p:spPr/>
        <p:txBody>
          <a:bodyPr/>
          <a:lstStyle/>
          <a:p>
            <a:fld id="{9FE97546-8787-B343-92AD-F331FD1CFF0A}" type="slidenum">
              <a:rPr lang="ru-RU" smtClean="0"/>
              <a:pPr/>
              <a:t>7</a:t>
            </a:fld>
            <a:endParaRPr lang="ru-RU" dirty="0"/>
          </a:p>
        </p:txBody>
      </p:sp>
      <p:sp>
        <p:nvSpPr>
          <p:cNvPr id="2" name="Прямоугольник 1"/>
          <p:cNvSpPr/>
          <p:nvPr/>
        </p:nvSpPr>
        <p:spPr>
          <a:xfrm>
            <a:off x="942975" y="1943102"/>
            <a:ext cx="6990292" cy="1384298"/>
          </a:xfrm>
          <a:prstGeom prst="rect">
            <a:avLst/>
          </a:prstGeom>
          <a:noFill/>
          <a:ln w="28575">
            <a:solidFill>
              <a:srgbClr val="E868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Рисунок 10"/>
          <p:cNvPicPr>
            <a:picLocks noChangeAspect="1"/>
          </p:cNvPicPr>
          <p:nvPr/>
        </p:nvPicPr>
        <p:blipFill>
          <a:blip r:embed="rId3"/>
          <a:stretch>
            <a:fillRect/>
          </a:stretch>
        </p:blipFill>
        <p:spPr>
          <a:xfrm rot="631636">
            <a:off x="805643" y="1854729"/>
            <a:ext cx="893771" cy="990485"/>
          </a:xfrm>
          <a:prstGeom prst="rect">
            <a:avLst/>
          </a:prstGeom>
        </p:spPr>
      </p:pic>
    </p:spTree>
    <p:extLst>
      <p:ext uri="{BB962C8B-B14F-4D97-AF65-F5344CB8AC3E}">
        <p14:creationId xmlns:p14="http://schemas.microsoft.com/office/powerpoint/2010/main" val="55364088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3" name="Подзаголовок 2"/>
          <p:cNvSpPr>
            <a:spLocks noGrp="1"/>
          </p:cNvSpPr>
          <p:nvPr>
            <p:ph type="subTitle" idx="1"/>
          </p:nvPr>
        </p:nvSpPr>
        <p:spPr>
          <a:xfrm>
            <a:off x="514350" y="1690681"/>
            <a:ext cx="4140629" cy="2786404"/>
          </a:xfrm>
        </p:spPr>
        <p:txBody>
          <a:bodyPr wrap="square">
            <a:spAutoFit/>
          </a:bodyPr>
          <a:lstStyle/>
          <a:p>
            <a:pPr lvl="0"/>
            <a:r>
              <a:rPr lang="ru-RU" sz="1600" dirty="0" smtClean="0"/>
              <a:t>По </a:t>
            </a:r>
            <a:r>
              <a:rPr lang="ru-RU" sz="1600" dirty="0"/>
              <a:t>любым вопросам о картах </a:t>
            </a:r>
            <a:r>
              <a:rPr lang="ru-RU" sz="1600" dirty="0" smtClean="0"/>
              <a:t/>
            </a:r>
            <a:br>
              <a:rPr lang="ru-RU" sz="1600" dirty="0" smtClean="0"/>
            </a:br>
            <a:r>
              <a:rPr lang="ru-RU" sz="1600" dirty="0" smtClean="0"/>
              <a:t>и </a:t>
            </a:r>
            <a:r>
              <a:rPr lang="ru-RU" sz="1600" dirty="0"/>
              <a:t>счетах сами звоните на горячую линию своего банка </a:t>
            </a:r>
          </a:p>
          <a:p>
            <a:pPr lvl="0"/>
            <a:r>
              <a:rPr lang="ru-RU" sz="1600" dirty="0"/>
              <a:t>Если вам сообщают, будто что-то случилось с родственниками, срочно свяжитесь с ними </a:t>
            </a:r>
            <a:r>
              <a:rPr lang="ru-RU" sz="1600" dirty="0" smtClean="0"/>
              <a:t>напрямую</a:t>
            </a:r>
          </a:p>
          <a:p>
            <a:pPr lvl="0"/>
            <a:r>
              <a:rPr lang="ru-RU" sz="1600" dirty="0"/>
              <a:t>Никому не сообщайте и не </a:t>
            </a:r>
            <a:r>
              <a:rPr lang="ru-RU" sz="1600" dirty="0" smtClean="0"/>
              <a:t>вводите         на сомнительных </a:t>
            </a:r>
            <a:r>
              <a:rPr lang="ru-RU" sz="1600" dirty="0"/>
              <a:t>сайтах личные данные (из паспорта и других документов</a:t>
            </a:r>
            <a:r>
              <a:rPr lang="ru-RU" sz="1600" dirty="0" smtClean="0"/>
              <a:t>)             </a:t>
            </a:r>
            <a:r>
              <a:rPr lang="ru-RU" sz="1600" dirty="0"/>
              <a:t>и полные данные карты, включая три цифры с оборота и срок действия</a:t>
            </a:r>
          </a:p>
        </p:txBody>
      </p:sp>
      <p:sp>
        <p:nvSpPr>
          <p:cNvPr id="78" name="Shape 78"/>
          <p:cNvSpPr txBox="1">
            <a:spLocks noGrp="1"/>
          </p:cNvSpPr>
          <p:nvPr>
            <p:ph type="title"/>
          </p:nvPr>
        </p:nvSpPr>
        <p:spPr>
          <a:xfrm>
            <a:off x="730569" y="448373"/>
            <a:ext cx="5895417" cy="1202742"/>
          </a:xfrm>
          <a:prstGeom prst="rect">
            <a:avLst/>
          </a:prstGeom>
        </p:spPr>
        <p:txBody>
          <a:bodyPr lIns="91425" tIns="91425" rIns="91425" bIns="91425" anchor="b" anchorCtr="0">
            <a:noAutofit/>
          </a:bodyPr>
          <a:lstStyle/>
          <a:p>
            <a:pPr lvl="0">
              <a:lnSpc>
                <a:spcPct val="100000"/>
              </a:lnSpc>
              <a:buClr>
                <a:srgbClr val="000000"/>
              </a:buClr>
              <a:buSzPct val="61111"/>
            </a:pPr>
            <a:r>
              <a:rPr lang="ru-RU" sz="3600" dirty="0" smtClean="0"/>
              <a:t>КАК НЕ СТАТЬ ЖЕРТВОЙ КИБЕРМОШЕННИКОВ?</a:t>
            </a:r>
            <a:endParaRPr lang="ru-RU" sz="3600" dirty="0">
              <a:solidFill>
                <a:srgbClr val="E86859"/>
              </a:solidFill>
              <a:latin typeface="Calibri" charset="0"/>
              <a:ea typeface="Calibri" charset="0"/>
              <a:cs typeface="Calibri" charset="0"/>
            </a:endParaRPr>
          </a:p>
        </p:txBody>
      </p:sp>
      <p:sp>
        <p:nvSpPr>
          <p:cNvPr id="4" name="Номер слайда 3"/>
          <p:cNvSpPr>
            <a:spLocks noGrp="1"/>
          </p:cNvSpPr>
          <p:nvPr>
            <p:ph type="sldNum" sz="quarter" idx="12"/>
          </p:nvPr>
        </p:nvSpPr>
        <p:spPr/>
        <p:txBody>
          <a:bodyPr/>
          <a:lstStyle/>
          <a:p>
            <a:fld id="{9FE97546-8787-B343-92AD-F331FD1CFF0A}" type="slidenum">
              <a:rPr lang="ru-RU" smtClean="0"/>
              <a:pPr/>
              <a:t>8</a:t>
            </a:fld>
            <a:endParaRPr lang="ru-RU" dirty="0"/>
          </a:p>
        </p:txBody>
      </p:sp>
      <p:sp>
        <p:nvSpPr>
          <p:cNvPr id="6" name="Подзаголовок 2"/>
          <p:cNvSpPr txBox="1">
            <a:spLocks/>
          </p:cNvSpPr>
          <p:nvPr/>
        </p:nvSpPr>
        <p:spPr>
          <a:xfrm>
            <a:off x="4654979" y="1690681"/>
            <a:ext cx="4038128" cy="3264483"/>
          </a:xfrm>
          <a:prstGeom prst="rect">
            <a:avLst/>
          </a:prstGeom>
        </p:spPr>
        <p:txBody>
          <a:bodyPr vert="horz" lIns="91440" tIns="45720" rIns="91440" bIns="45720" rtlCol="0">
            <a:spAutoFit/>
          </a:bodyPr>
          <a:lstStyle>
            <a:lvl1pPr marL="285750" indent="-285750" algn="l" defTabSz="914400" rtl="0" eaLnBrk="1" latinLnBrk="0" hangingPunct="1">
              <a:lnSpc>
                <a:spcPct val="90000"/>
              </a:lnSpc>
              <a:spcBef>
                <a:spcPts val="1000"/>
              </a:spcBef>
              <a:buFont typeface="Arial" charset="0"/>
              <a:buChar char="•"/>
              <a:defRPr sz="1800" b="0" i="0" kern="1200">
                <a:solidFill>
                  <a:schemeClr val="tx1"/>
                </a:solidFill>
                <a:latin typeface="+mn-lt"/>
                <a:ea typeface="Calibri Light" charset="0"/>
                <a:cs typeface="Calibri Light"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lvl="0"/>
            <a:r>
              <a:rPr lang="ru-RU" sz="1600" dirty="0" smtClean="0"/>
              <a:t>Не </a:t>
            </a:r>
            <a:r>
              <a:rPr lang="ru-RU" sz="1600" dirty="0"/>
              <a:t>переходите по ссылкам </a:t>
            </a:r>
            <a:r>
              <a:rPr lang="ru-RU" sz="1600" dirty="0" smtClean="0"/>
              <a:t/>
            </a:r>
            <a:br>
              <a:rPr lang="ru-RU" sz="1600" dirty="0" smtClean="0"/>
            </a:br>
            <a:r>
              <a:rPr lang="ru-RU" sz="1600" dirty="0" smtClean="0"/>
              <a:t>от </a:t>
            </a:r>
            <a:r>
              <a:rPr lang="ru-RU" sz="1600" dirty="0"/>
              <a:t>незнакомцев и не перезванивайте </a:t>
            </a:r>
            <a:r>
              <a:rPr lang="ru-RU" sz="1600" dirty="0" smtClean="0"/>
              <a:t/>
            </a:r>
            <a:br>
              <a:rPr lang="ru-RU" sz="1600" dirty="0" smtClean="0"/>
            </a:br>
            <a:r>
              <a:rPr lang="ru-RU" sz="1600" dirty="0" smtClean="0"/>
              <a:t>по </a:t>
            </a:r>
            <a:r>
              <a:rPr lang="ru-RU" sz="1600" dirty="0"/>
              <a:t>неизвестным номерам</a:t>
            </a:r>
          </a:p>
          <a:p>
            <a:pPr lvl="0"/>
            <a:r>
              <a:rPr lang="ru-RU" sz="1600" dirty="0"/>
              <a:t>Скачивайте приложения и программы только в официальных онлайн-магазинах </a:t>
            </a:r>
          </a:p>
          <a:p>
            <a:pPr lvl="0"/>
            <a:r>
              <a:rPr lang="ru-RU" sz="1600" dirty="0"/>
              <a:t>Не храните данные карт на компьютере или в смартфоне</a:t>
            </a:r>
          </a:p>
          <a:p>
            <a:pPr lvl="0"/>
            <a:r>
              <a:rPr lang="ru-RU" sz="1600" dirty="0"/>
              <a:t>Установите на всех своих гаджетах антивирус и регулярно его обновляйте</a:t>
            </a:r>
          </a:p>
          <a:p>
            <a:pPr lvl="0"/>
            <a:r>
              <a:rPr lang="ru-RU" sz="1600" dirty="0" smtClean="0"/>
              <a:t>Расскажите родственникам и знакомым об этих простых правилах</a:t>
            </a:r>
            <a:endParaRPr lang="ru-RU" sz="1600" dirty="0"/>
          </a:p>
        </p:txBody>
      </p:sp>
    </p:spTree>
    <p:extLst>
      <p:ext uri="{BB962C8B-B14F-4D97-AF65-F5344CB8AC3E}">
        <p14:creationId xmlns:p14="http://schemas.microsoft.com/office/powerpoint/2010/main" val="617393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3" name="Подзаголовок 2"/>
          <p:cNvSpPr>
            <a:spLocks noGrp="1"/>
          </p:cNvSpPr>
          <p:nvPr>
            <p:ph type="subTitle" idx="1"/>
          </p:nvPr>
        </p:nvSpPr>
        <p:spPr>
          <a:xfrm>
            <a:off x="723651" y="1995487"/>
            <a:ext cx="4656423" cy="2778394"/>
          </a:xfrm>
        </p:spPr>
        <p:txBody>
          <a:bodyPr>
            <a:normAutofit/>
          </a:bodyPr>
          <a:lstStyle/>
          <a:p>
            <a:pPr marL="342900" indent="-342900">
              <a:buFont typeface="+mj-lt"/>
              <a:buAutoNum type="arabicPeriod"/>
            </a:pPr>
            <a:r>
              <a:rPr lang="ru-RU" dirty="0" smtClean="0"/>
              <a:t>Позвоните </a:t>
            </a:r>
            <a:r>
              <a:rPr lang="ru-RU" dirty="0"/>
              <a:t>в банк и заблокируйте </a:t>
            </a:r>
            <a:r>
              <a:rPr lang="ru-RU" dirty="0" smtClean="0"/>
              <a:t>карту.</a:t>
            </a:r>
            <a:endParaRPr lang="ru-RU" dirty="0"/>
          </a:p>
          <a:p>
            <a:pPr marL="342900" indent="-342900">
              <a:buFont typeface="+mj-lt"/>
              <a:buAutoNum type="arabicPeriod"/>
            </a:pPr>
            <a:r>
              <a:rPr lang="ru-RU" dirty="0" smtClean="0"/>
              <a:t>Запросите </a:t>
            </a:r>
            <a:r>
              <a:rPr lang="ru-RU" dirty="0"/>
              <a:t>выписку по счету </a:t>
            </a:r>
            <a:r>
              <a:rPr lang="ru-RU" dirty="0" smtClean="0"/>
              <a:t>и </a:t>
            </a:r>
            <a:r>
              <a:rPr lang="ru-RU" dirty="0"/>
              <a:t>напишите заявление о несогласии с </a:t>
            </a:r>
            <a:r>
              <a:rPr lang="ru-RU" dirty="0" smtClean="0"/>
              <a:t>операцией.</a:t>
            </a:r>
            <a:endParaRPr lang="ru-RU" dirty="0"/>
          </a:p>
          <a:p>
            <a:pPr marL="342900" indent="-342900">
              <a:buFont typeface="+mj-lt"/>
              <a:buAutoNum type="arabicPeriod"/>
            </a:pPr>
            <a:r>
              <a:rPr lang="ru-RU" dirty="0" smtClean="0"/>
              <a:t>Обратитесь </a:t>
            </a:r>
            <a:r>
              <a:rPr lang="ru-RU" dirty="0"/>
              <a:t>в </a:t>
            </a:r>
            <a:r>
              <a:rPr lang="ru-RU" dirty="0" smtClean="0"/>
              <a:t>полицию.</a:t>
            </a:r>
            <a:endParaRPr lang="ru-RU" dirty="0"/>
          </a:p>
        </p:txBody>
      </p:sp>
      <p:sp>
        <p:nvSpPr>
          <p:cNvPr id="78" name="Shape 78"/>
          <p:cNvSpPr txBox="1">
            <a:spLocks noGrp="1"/>
          </p:cNvSpPr>
          <p:nvPr>
            <p:ph type="title"/>
          </p:nvPr>
        </p:nvSpPr>
        <p:spPr>
          <a:xfrm>
            <a:off x="730569" y="319774"/>
            <a:ext cx="5978544" cy="1307805"/>
          </a:xfrm>
          <a:prstGeom prst="rect">
            <a:avLst/>
          </a:prstGeom>
        </p:spPr>
        <p:txBody>
          <a:bodyPr lIns="91425" tIns="91425" rIns="91425" bIns="91425" anchor="b" anchorCtr="0">
            <a:noAutofit/>
          </a:bodyPr>
          <a:lstStyle/>
          <a:p>
            <a:pPr>
              <a:lnSpc>
                <a:spcPct val="100000"/>
              </a:lnSpc>
            </a:pPr>
            <a:r>
              <a:rPr lang="ru-RU" sz="3600" dirty="0"/>
              <a:t>С МОЕЙ КАРТЫ СПИСАЛИ ДЕНЬГИ. ЧТО ДЕЛАТЬ?</a:t>
            </a:r>
          </a:p>
        </p:txBody>
      </p:sp>
      <p:sp>
        <p:nvSpPr>
          <p:cNvPr id="4" name="Номер слайда 3"/>
          <p:cNvSpPr>
            <a:spLocks noGrp="1"/>
          </p:cNvSpPr>
          <p:nvPr>
            <p:ph type="sldNum" sz="quarter" idx="12"/>
          </p:nvPr>
        </p:nvSpPr>
        <p:spPr/>
        <p:txBody>
          <a:bodyPr/>
          <a:lstStyle/>
          <a:p>
            <a:fld id="{9FE97546-8787-B343-92AD-F331FD1CFF0A}" type="slidenum">
              <a:rPr lang="ru-RU" smtClean="0"/>
              <a:pPr/>
              <a:t>9</a:t>
            </a:fld>
            <a:endParaRPr lang="ru-RU" dirty="0"/>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3814" y="0"/>
            <a:ext cx="3448852" cy="5143500"/>
          </a:xfrm>
          <a:prstGeom prst="rect">
            <a:avLst/>
          </a:prstGeom>
        </p:spPr>
      </p:pic>
    </p:spTree>
    <p:extLst>
      <p:ext uri="{BB962C8B-B14F-4D97-AF65-F5344CB8AC3E}">
        <p14:creationId xmlns:p14="http://schemas.microsoft.com/office/powerpoint/2010/main" val="1162905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theme/theme1.xml><?xml version="1.0" encoding="utf-8"?>
<a:theme xmlns:a="http://schemas.openxmlformats.org/drawingml/2006/main" name="Специальное оформление">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13350</TotalTime>
  <Words>1539</Words>
  <Application>Microsoft Office PowerPoint</Application>
  <PresentationFormat>Экран (16:9)</PresentationFormat>
  <Paragraphs>212</Paragraphs>
  <Slides>17</Slides>
  <Notes>17</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17</vt:i4>
      </vt:variant>
    </vt:vector>
  </HeadingPairs>
  <TitlesOfParts>
    <vt:vector size="22" baseType="lpstr">
      <vt:lpstr>Arial</vt:lpstr>
      <vt:lpstr>Calibri</vt:lpstr>
      <vt:lpstr>Calibri Light</vt:lpstr>
      <vt:lpstr>Raleway SemiBold</vt:lpstr>
      <vt:lpstr>Специальное оформление</vt:lpstr>
      <vt:lpstr>Защитите себя и свою семью </vt:lpstr>
      <vt:lpstr>КАК РАСПОЗНАТЬ МОШЕННИКА  И ЧТО ДЕЛАТЬ, ЕСЛИ ВАС ОБМАНУЛИ</vt:lpstr>
      <vt:lpstr>         ВИДЫ ФИНАНСОВОГО МОШЕННИЧЕСТВА</vt:lpstr>
      <vt:lpstr>МОШЕННИЧЕСТВО  С БАНКОВСКИМИ КАРТАМИ</vt:lpstr>
      <vt:lpstr>КИБЕРМОШЕННИЧЕСТВО. КАКИМ ОНО БЫВАЕТ?</vt:lpstr>
      <vt:lpstr>КАК ДЕЙСТВУЮТ КИБЕРМОШЕННИКИ?</vt:lpstr>
      <vt:lpstr>КАК НЕ СТАТЬ ЖЕРТВОЙ КИБЕРМОШЕННИКОВ?</vt:lpstr>
      <vt:lpstr>КАК НЕ СТАТЬ ЖЕРТВОЙ КИБЕРМОШЕННИКОВ?</vt:lpstr>
      <vt:lpstr>С МОЕЙ КАРТЫ СПИСАЛИ ДЕНЬГИ. ЧТО ДЕЛАТЬ?</vt:lpstr>
      <vt:lpstr>ФИНАНСОВЫЕ ПИРАМИДЫ</vt:lpstr>
      <vt:lpstr>ПРОВЕРЬТЕ У КОМПАНИИ ЛИЦЕНЗИЮ БАНКА РОССИИ</vt:lpstr>
      <vt:lpstr>Я ВЛОЖИЛСЯ В ПИРАМИДУ       И ПРОГОРЕЛ. ЧТО ДЕЛАТЬ?</vt:lpstr>
      <vt:lpstr>МОШЕННИЧЕСТВО  НА ФИНАНСОВЫХ РЫНКАХ</vt:lpstr>
      <vt:lpstr>НЕ ПОПАДАЙТЕСЬ В СЕТИ МОШЕННИКОВ</vt:lpstr>
      <vt:lpstr>ЕСЛИ ВЫ СТАЛИ ЖЕРТВОЙ МОШЕННИЧЕСТВА  НА ФИНАНСОВЫХ РЫНКАХ</vt:lpstr>
      <vt:lpstr>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КАРМАННЫЕ ДЕНЬГИ Научите детей правильно распоряжаться финансами</dc:title>
  <dc:creator>Надежда Чижова</dc:creator>
  <cp:lastModifiedBy>Крыксин Геннадий Владимирович</cp:lastModifiedBy>
  <cp:revision>196</cp:revision>
  <dcterms:modified xsi:type="dcterms:W3CDTF">2024-08-07T14:59:17Z</dcterms:modified>
</cp:coreProperties>
</file>