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1"/>
  </p:notesMasterIdLst>
  <p:handoutMasterIdLst>
    <p:handoutMasterId r:id="rId22"/>
  </p:handoutMasterIdLst>
  <p:sldIdLst>
    <p:sldId id="256" r:id="rId2"/>
    <p:sldId id="257" r:id="rId3"/>
    <p:sldId id="277" r:id="rId4"/>
    <p:sldId id="287" r:id="rId5"/>
    <p:sldId id="260" r:id="rId6"/>
    <p:sldId id="280" r:id="rId7"/>
    <p:sldId id="282" r:id="rId8"/>
    <p:sldId id="294" r:id="rId9"/>
    <p:sldId id="284" r:id="rId10"/>
    <p:sldId id="295" r:id="rId11"/>
    <p:sldId id="281" r:id="rId12"/>
    <p:sldId id="285" r:id="rId13"/>
    <p:sldId id="288" r:id="rId14"/>
    <p:sldId id="291" r:id="rId15"/>
    <p:sldId id="290" r:id="rId16"/>
    <p:sldId id="292" r:id="rId17"/>
    <p:sldId id="293" r:id="rId18"/>
    <p:sldId id="286" r:id="rId19"/>
    <p:sldId id="276"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Microsoft Office" initials="Office" lastIdx="1" clrIdx="0">
    <p:extLst/>
  </p:cmAuthor>
  <p:cmAuthor id="2" name="пользователь Microsoft Office" initials="Office [2]" lastIdx="1" clrIdx="1">
    <p:extLst/>
  </p:cmAuthor>
  <p:cmAuthor id="3" name="пользователь Microsoft Office" initials="Office [3]" lastIdx="1" clrIdx="2">
    <p:extLst/>
  </p:cmAuthor>
  <p:cmAuthor id="4" name="пользователь Microsoft Office" initials="Office [4]" lastIdx="1" clrIdx="3">
    <p:extLst/>
  </p:cmAuthor>
  <p:cmAuthor id="5" name="пользователь Microsoft Office" initials="Office [5]" lastIdx="1" clrIdx="4">
    <p:extLst/>
  </p:cmAuthor>
  <p:cmAuthor id="6" name="пользователь Microsoft Office" initials="Office [6]" lastIdx="1" clrIdx="5">
    <p:extLst/>
  </p:cmAuthor>
  <p:cmAuthor id="7" name=" Olesya" initials="" lastIdx="4" clrIdx="6"/>
  <p:cmAuthor id="8" name="Rustam Gabbasov" initials="RG" lastIdx="1" clrIdx="7">
    <p:extLst/>
  </p:cmAuthor>
  <p:cmAuthor id="9" name="Rustam Gabbasov" initials="RG [2]" lastIdx="1" clrIdx="8">
    <p:extLst/>
  </p:cmAuthor>
  <p:cmAuthor id="10" name="Rustam Gabbasov" initials="RG [3]" lastIdx="1" clrIdx="9">
    <p:extLst/>
  </p:cmAuthor>
  <p:cmAuthor id="11" name="Пользователь Microsoft Office" initials="Office" lastIdx="1" clrIdx="10">
    <p:extLst/>
  </p:cmAuthor>
  <p:cmAuthor id="12" name="Damir" initials="D" lastIdx="4" clrIdx="11">
    <p:extLst/>
  </p:cmAuthor>
  <p:cmAuthor id="13" name="Чагина Ольга Викторовна" initials="ЧОВ" lastIdx="4" clrIdx="12">
    <p:extLst/>
  </p:cmAuthor>
  <p:cmAuthor id="14" name="Раудина Ольга Николаевна" initials="РОН" lastIdx="1" clrIdx="1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859"/>
    <a:srgbClr val="FCC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5147" autoAdjust="0"/>
  </p:normalViewPr>
  <p:slideViewPr>
    <p:cSldViewPr snapToGrid="0" snapToObjects="1">
      <p:cViewPr>
        <p:scale>
          <a:sx n="70" d="100"/>
          <a:sy n="70" d="100"/>
        </p:scale>
        <p:origin x="-1668" y="-1014"/>
      </p:cViewPr>
      <p:guideLst>
        <p:guide orient="horz" pos="2845"/>
        <p:guide orient="horz" pos="1416"/>
        <p:guide pos="410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вам сообщают, что родственники или друзья попали в беду, постарайтесь связаться с ними напрямую.</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Никому не сообщайте </a:t>
            </a:r>
            <a:r>
              <a:rPr lang="ru-RU" sz="1100" dirty="0" smtClean="0"/>
              <a:t>и не вводите на сомнительных сайтах личные данные (из паспорта и других документов)</a:t>
            </a:r>
            <a:r>
              <a:rPr lang="ru-RU" sz="1100" kern="1200" dirty="0" smtClean="0">
                <a:solidFill>
                  <a:schemeClr val="tx1"/>
                </a:solidFill>
                <a:effectLst/>
                <a:latin typeface="+mn-lt"/>
                <a:ea typeface="+mn-ea"/>
                <a:cs typeface="+mn-cs"/>
              </a:rPr>
              <a:t>, полные реквизиты карты, пароли и коды из уведомлений от банка. Не вводите их на подозрительных сайтах.</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вам приходит сообщение о зачислении средств (и оно похоже на привычное уведомление  от 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сообщение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Сотрудникам банка они не нужны, а мошенникам откроют доступ к вашим деньгам.</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Установите антивирус на компьютер, смартфон и другие гаджеты — себе, детям и пожилым родственникам.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smtClean="0"/>
              <a:t>Расскажите родственникам и знакомым об этих простых правилах</a:t>
            </a:r>
            <a:r>
              <a:rPr lang="ru-RU" sz="1100" kern="1200" dirty="0" smtClean="0">
                <a:solidFill>
                  <a:schemeClr val="tx1"/>
                </a:solidFill>
                <a:effectLst/>
                <a:latin typeface="+mn-lt"/>
                <a:ea typeface="+mn-ea"/>
                <a:cs typeface="+mn-cs"/>
              </a:rPr>
              <a:t>. </a:t>
            </a:r>
          </a:p>
          <a:p>
            <a:pPr marL="0" indent="0">
              <a:buFont typeface="Arial" panose="020B0604020202020204" pitchFamily="34" charset="0"/>
              <a:buNone/>
            </a:pPr>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61737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принимайте поспешных решений. Насторожитесь, если вас торопят в денежном вопросе – это яркий признак мошенничества.</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Всегда проверяйте информацию в первоисточнике: если вы получили тревожный звонок от имени банка, положите трубку и сами позвоните на горячую линию (номер указан на карте и на официальном сайте банка). Самостоятельно уточните, все ли в порядке с вашими счетами</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сообщайте никому личные данные</a:t>
            </a:r>
            <a:r>
              <a:rPr lang="ru-RU" sz="1100" kern="1200" baseline="0" dirty="0" smtClean="0">
                <a:solidFill>
                  <a:schemeClr val="tx1"/>
                </a:solidFill>
                <a:effectLst/>
                <a:latin typeface="+mn-lt"/>
                <a:ea typeface="+mn-ea"/>
                <a:cs typeface="+mn-cs"/>
              </a:rPr>
              <a:t> и</a:t>
            </a:r>
            <a:r>
              <a:rPr lang="ru-RU" sz="1100" kern="1200" dirty="0" smtClean="0">
                <a:solidFill>
                  <a:schemeClr val="tx1"/>
                </a:solidFill>
                <a:effectLst/>
                <a:latin typeface="+mn-lt"/>
                <a:ea typeface="+mn-ea"/>
                <a:cs typeface="+mn-cs"/>
              </a:rPr>
              <a:t> данные своей карты, включая три цифры с оборота и срок действия, а также пароли и коды из уведомлений от банка</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вкладывайте деньги в сомнительные предприятия с якобы высокой доходностью.</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r>
              <a:rPr lang="ru-RU" sz="1100" b="1" kern="1200" dirty="0" smtClean="0">
                <a:solidFill>
                  <a:schemeClr val="tx1"/>
                </a:solidFill>
                <a:effectLst/>
                <a:latin typeface="+mn-lt"/>
                <a:ea typeface="+mn-ea"/>
                <a:cs typeface="+mn-cs"/>
              </a:rPr>
              <a:t>. Каким оно бывает?</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Чувствуете себя в безопасности. Вдруг вам звонят, присылают СМС или письмо якобы от банка. Вас пугают, что кто-то пытается сделать перевод с вашего счета или взять кредит от вашего имени. И затем вас просят перезвонить по неизвестному номеру или перейти по непонятной ссылке. Либо сразу сообщить по телефону полные реквизиты карты, логин и пароль от онлайн-банка,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или код из банковского уведомления. </a:t>
            </a:r>
          </a:p>
          <a:p>
            <a:r>
              <a:rPr lang="ru-RU" sz="1100" kern="1200" dirty="0" smtClean="0">
                <a:solidFill>
                  <a:schemeClr val="tx1"/>
                </a:solidFill>
                <a:effectLst/>
                <a:latin typeface="+mn-lt"/>
                <a:ea typeface="+mn-ea"/>
                <a:cs typeface="+mn-cs"/>
              </a:rPr>
              <a:t>Или вам приходит сообщение в социальных сетях от имени родственников или друзей, которые якобы попали в беду - угодили в полицию, попали в аварию, потеряли кошелек. И они просят перевести энную сумму денег на неизвестный счет. </a:t>
            </a:r>
          </a:p>
          <a:p>
            <a:r>
              <a:rPr lang="ru-RU" sz="1100" kern="1200" dirty="0" smtClean="0">
                <a:solidFill>
                  <a:schemeClr val="tx1"/>
                </a:solidFill>
                <a:effectLst/>
                <a:latin typeface="+mn-lt"/>
                <a:ea typeface="+mn-ea"/>
                <a:cs typeface="+mn-cs"/>
              </a:rPr>
              <a:t>Либо вы получаете внезапную радостную весть о крупном выигрыше в лотерею – вас лишь просят оплатить небольшую комиссию. </a:t>
            </a:r>
          </a:p>
          <a:p>
            <a:r>
              <a:rPr lang="ru-RU" sz="1100" kern="1200" dirty="0" smtClean="0">
                <a:solidFill>
                  <a:schemeClr val="tx1"/>
                </a:solidFill>
                <a:effectLst/>
                <a:latin typeface="+mn-lt"/>
                <a:ea typeface="+mn-ea"/>
                <a:cs typeface="+mn-cs"/>
              </a:rPr>
              <a:t>Любой звонок, СМС, электронное письмо или сообщение в мессенджере может оказаться весточкой от мошенников. И на другом конце провода или по ту сторону экрана вас могут ждать специалисты по обману, которые всеми правдами и неправдами хотят выудить у вас информацию для доступа к вашим счетам.  </a:t>
            </a:r>
            <a:endParaRPr lang="ru-RU"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3033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действуют </a:t>
            </a:r>
            <a:r>
              <a:rPr lang="ru-RU" sz="1100" b="1" kern="1200" dirty="0" err="1" smtClean="0">
                <a:solidFill>
                  <a:schemeClr val="tx1"/>
                </a:solidFill>
                <a:effectLst/>
                <a:latin typeface="+mn-lt"/>
                <a:ea typeface="+mn-ea"/>
                <a:cs typeface="+mn-cs"/>
              </a:rPr>
              <a:t>кибермошенники</a:t>
            </a:r>
            <a:r>
              <a:rPr lang="ru-RU" sz="1100" b="1" kern="1200" dirty="0" smtClean="0">
                <a:solidFill>
                  <a:schemeClr val="tx1"/>
                </a:solidFill>
                <a:effectLst/>
                <a:latin typeface="+mn-lt"/>
                <a:ea typeface="+mn-ea"/>
                <a:cs typeface="+mn-cs"/>
              </a:rPr>
              <a:t>?</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Мошенники могут назваться кем угодно и придумать какие угодно легенды. </a:t>
            </a:r>
          </a:p>
          <a:p>
            <a:r>
              <a:rPr lang="ru-RU" sz="1100" kern="1200" dirty="0" smtClean="0">
                <a:solidFill>
                  <a:schemeClr val="tx1"/>
                </a:solidFill>
                <a:effectLst/>
                <a:latin typeface="+mn-lt"/>
                <a:ea typeface="+mn-ea"/>
                <a:cs typeface="+mn-cs"/>
              </a:rPr>
              <a:t>Они часто представляются сотрудниками банков, страховых и инвестиционных компаний; полиции, налоговой или ГИБДД, социальной службы, медицинских, благотворительных или других организаций. На сайтах объявлений они выступают как продавцы или покупатели. Бывают случаи, когда они выходят на вас как будущие работодатели или коллеги. Иногда мошенники используют даже ботов – роботизированных виртуальных помощников.</a:t>
            </a:r>
          </a:p>
          <a:p>
            <a:r>
              <a:rPr lang="ru-RU" sz="1100" kern="1200" dirty="0" smtClean="0">
                <a:solidFill>
                  <a:schemeClr val="tx1"/>
                </a:solidFill>
                <a:effectLst/>
                <a:latin typeface="+mn-lt"/>
                <a:ea typeface="+mn-ea"/>
                <a:cs typeface="+mn-cs"/>
              </a:rPr>
              <a:t>Но кем бы они ни прикидывались, их можно отличить по нескольким признакам:</a:t>
            </a:r>
          </a:p>
          <a:p>
            <a:r>
              <a:rPr lang="ru-RU" sz="1100" kern="1200" dirty="0" smtClean="0">
                <a:solidFill>
                  <a:schemeClr val="tx1"/>
                </a:solidFill>
                <a:effectLst/>
                <a:latin typeface="+mn-lt"/>
                <a:ea typeface="+mn-ea"/>
                <a:cs typeface="+mn-cs"/>
              </a:rPr>
              <a:t>- Они выходят на вас сами и речь всегда идет о деньгах.</a:t>
            </a:r>
          </a:p>
          <a:p>
            <a:r>
              <a:rPr lang="ru-RU" sz="1100" kern="1200" dirty="0" smtClean="0">
                <a:solidFill>
                  <a:schemeClr val="tx1"/>
                </a:solidFill>
                <a:effectLst/>
                <a:latin typeface="+mn-lt"/>
                <a:ea typeface="+mn-ea"/>
                <a:cs typeface="+mn-cs"/>
              </a:rPr>
              <a:t>- У вас стараются вызвать сильные эмоции: страх, радость или гнев. Так они сбивают вас с толку, чтобы не дать вам мыслить рационально.</a:t>
            </a:r>
          </a:p>
          <a:p>
            <a:r>
              <a:rPr lang="ru-RU" sz="1100" kern="1200" dirty="0" smtClean="0">
                <a:solidFill>
                  <a:schemeClr val="tx1"/>
                </a:solidFill>
                <a:effectLst/>
                <a:latin typeface="+mn-lt"/>
                <a:ea typeface="+mn-ea"/>
                <a:cs typeface="+mn-cs"/>
              </a:rPr>
              <a:t>- Вас торопят и запутывают, не давая шанса обдумать ситуацию и распознать обман.</a:t>
            </a:r>
          </a:p>
          <a:p>
            <a:r>
              <a:rPr lang="ru-RU" sz="1100" kern="1200" dirty="0" smtClean="0">
                <a:solidFill>
                  <a:schemeClr val="tx1"/>
                </a:solidFill>
                <a:effectLst/>
                <a:latin typeface="+mn-lt"/>
                <a:ea typeface="+mn-ea"/>
                <a:cs typeface="+mn-cs"/>
              </a:rPr>
              <a:t>В 99,9% таких случаев вы имеете дело с мошенниками. Они попытаются выманить у вас данные карт, например, с помощью ссылок на вирусные или </a:t>
            </a:r>
            <a:r>
              <a:rPr lang="ru-RU" sz="1100" kern="1200" dirty="0" err="1" smtClean="0">
                <a:solidFill>
                  <a:schemeClr val="tx1"/>
                </a:solidFill>
                <a:effectLst/>
                <a:latin typeface="+mn-lt"/>
                <a:ea typeface="+mn-ea"/>
                <a:cs typeface="+mn-cs"/>
              </a:rPr>
              <a:t>фишинговые</a:t>
            </a:r>
            <a:r>
              <a:rPr lang="ru-RU" sz="1100" kern="1200" dirty="0" smtClean="0">
                <a:solidFill>
                  <a:schemeClr val="tx1"/>
                </a:solidFill>
                <a:effectLst/>
                <a:latin typeface="+mn-lt"/>
                <a:ea typeface="+mn-ea"/>
                <a:cs typeface="+mn-cs"/>
              </a:rPr>
              <a:t> сайты, где нужно ввести банковские реквизиты. Или постараются выведать логины и пароли от онлайн- или мобильного банка, Портала </a:t>
            </a:r>
            <a:r>
              <a:rPr lang="ru-RU" sz="1100" kern="1200" dirty="0" err="1" smtClean="0">
                <a:solidFill>
                  <a:schemeClr val="tx1"/>
                </a:solidFill>
                <a:effectLst/>
                <a:latin typeface="+mn-lt"/>
                <a:ea typeface="+mn-ea"/>
                <a:cs typeface="+mn-cs"/>
              </a:rPr>
              <a:t>госуслуг</a:t>
            </a:r>
            <a:r>
              <a:rPr lang="ru-RU" sz="1100" kern="1200" dirty="0" smtClean="0">
                <a:solidFill>
                  <a:schemeClr val="tx1"/>
                </a:solidFill>
                <a:effectLst/>
                <a:latin typeface="+mn-lt"/>
                <a:ea typeface="+mn-ea"/>
                <a:cs typeface="+mn-cs"/>
              </a:rPr>
              <a:t> или других личных кабинетов, через которые можно добраться до ваших счетов. </a:t>
            </a:r>
          </a:p>
          <a:p>
            <a:r>
              <a:rPr lang="ru-RU" sz="1100" kern="1200" dirty="0" smtClean="0">
                <a:solidFill>
                  <a:schemeClr val="tx1"/>
                </a:solidFill>
                <a:effectLst/>
                <a:latin typeface="+mn-lt"/>
                <a:ea typeface="+mn-ea"/>
                <a:cs typeface="+mn-cs"/>
              </a:rPr>
              <a:t>Нередко преступников интересуют ваши персональные данные, паспорт, СНИЛС и ИНН. Зная эту информацию, они могут, например, попытаться взять кредит на ваше имя. Или используют эти данные в других схемах социальной инженерии. </a:t>
            </a:r>
            <a:endParaRPr lang="ru-RU"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65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 xmlns:p15="http://schemas.microsoft.com/office/powerpoint/2012/main">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a:lnSpc>
                <a:spcPct val="115000"/>
              </a:lnSpc>
              <a:spcBef>
                <a:spcPts val="0"/>
              </a:spcBef>
              <a:spcAft>
                <a:spcPts val="300"/>
              </a:spcAft>
              <a:buClr>
                <a:schemeClr val="dk1"/>
              </a:buClr>
              <a:buSzPct val="42307"/>
            </a:pPr>
            <a:r>
              <a:rPr lang="ru-RU" sz="4000" dirty="0"/>
              <a:t>Защитите себя и свою семью</a:t>
            </a:r>
            <a:r>
              <a:rPr lang="ru-RU" sz="4000" dirty="0">
                <a:ea typeface="Calibri Light" charset="0"/>
                <a:cs typeface="Calibri Light" charset="0"/>
              </a:rPr>
              <a:t/>
            </a:r>
            <a:br>
              <a:rPr lang="ru-RU" sz="4000" dirty="0">
                <a:ea typeface="Calibri Light" charset="0"/>
                <a:cs typeface="Calibri Light" charset="0"/>
              </a:rPr>
            </a:b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514350" y="1690681"/>
            <a:ext cx="4140629" cy="2786404"/>
          </a:xfrm>
        </p:spPr>
        <p:txBody>
          <a:bodyPr wrap="square">
            <a:spAutoFit/>
          </a:bodyPr>
          <a:lstStyle/>
          <a:p>
            <a:pPr lvl="0"/>
            <a:r>
              <a:rPr lang="ru-RU" sz="1600" dirty="0" smtClean="0"/>
              <a:t>По </a:t>
            </a:r>
            <a:r>
              <a:rPr lang="ru-RU" sz="1600" dirty="0"/>
              <a:t>любым вопросам о картах </a:t>
            </a:r>
            <a:r>
              <a:rPr lang="ru-RU" sz="1600" dirty="0" smtClean="0"/>
              <a:t/>
            </a:r>
            <a:br>
              <a:rPr lang="ru-RU" sz="1600" dirty="0" smtClean="0"/>
            </a:br>
            <a:r>
              <a:rPr lang="ru-RU" sz="1600" dirty="0" smtClean="0"/>
              <a:t>и </a:t>
            </a:r>
            <a:r>
              <a:rPr lang="ru-RU" sz="1600" dirty="0"/>
              <a:t>счетах сами звоните на горячую линию своего банка </a:t>
            </a:r>
          </a:p>
          <a:p>
            <a:pPr lvl="0"/>
            <a:r>
              <a:rPr lang="ru-RU" sz="1600" dirty="0"/>
              <a:t>Если вам сообщают, будто что-то случилось с родственниками, срочно свяжитесь с ними </a:t>
            </a:r>
            <a:r>
              <a:rPr lang="ru-RU" sz="1600" dirty="0" smtClean="0"/>
              <a:t>напрямую</a:t>
            </a:r>
          </a:p>
          <a:p>
            <a:pPr lvl="0"/>
            <a:r>
              <a:rPr lang="ru-RU" sz="1600" dirty="0"/>
              <a:t>Никому не сообщайте и не </a:t>
            </a:r>
            <a:r>
              <a:rPr lang="ru-RU" sz="1600" dirty="0" smtClean="0"/>
              <a:t>вводите         на сомнительных </a:t>
            </a:r>
            <a:r>
              <a:rPr lang="ru-RU" sz="1600" dirty="0"/>
              <a:t>сайтах личные данные (из паспорта и других документов</a:t>
            </a:r>
            <a:r>
              <a:rPr lang="ru-RU" sz="1600" dirty="0" smtClean="0"/>
              <a:t>)             </a:t>
            </a:r>
            <a:r>
              <a:rPr lang="ru-RU" sz="1600" dirty="0"/>
              <a:t>и полные данные карты, включая три цифры с оборота и срок действия</a:t>
            </a:r>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одзаголовок 2"/>
          <p:cNvSpPr txBox="1">
            <a:spLocks/>
          </p:cNvSpPr>
          <p:nvPr/>
        </p:nvSpPr>
        <p:spPr>
          <a:xfrm>
            <a:off x="4654979" y="1690681"/>
            <a:ext cx="4038128" cy="3264483"/>
          </a:xfrm>
          <a:prstGeom prst="rect">
            <a:avLst/>
          </a:prstGeom>
        </p:spPr>
        <p:txBody>
          <a:bodyPr vert="horz"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r>
              <a:rPr lang="ru-RU" sz="1600" dirty="0" smtClean="0"/>
              <a:t>Не </a:t>
            </a:r>
            <a:r>
              <a:rPr lang="ru-RU" sz="1600" dirty="0"/>
              <a:t>переходите по ссылкам </a:t>
            </a:r>
            <a:r>
              <a:rPr lang="ru-RU" sz="1600" dirty="0" smtClean="0"/>
              <a:t/>
            </a:r>
            <a:br>
              <a:rPr lang="ru-RU" sz="1600" dirty="0" smtClean="0"/>
            </a:br>
            <a:r>
              <a:rPr lang="ru-RU" sz="1600" dirty="0" smtClean="0"/>
              <a:t>от </a:t>
            </a:r>
            <a:r>
              <a:rPr lang="ru-RU" sz="1600" dirty="0"/>
              <a:t>незнакомцев и не перезванивайте </a:t>
            </a:r>
            <a:r>
              <a:rPr lang="ru-RU" sz="1600" dirty="0" smtClean="0"/>
              <a:t/>
            </a:r>
            <a:br>
              <a:rPr lang="ru-RU" sz="1600" dirty="0" smtClean="0"/>
            </a:br>
            <a:r>
              <a:rPr lang="ru-RU" sz="1600" dirty="0" smtClean="0"/>
              <a:t>по </a:t>
            </a:r>
            <a:r>
              <a:rPr lang="ru-RU" sz="1600" dirty="0"/>
              <a:t>неизвестным номерам</a:t>
            </a:r>
          </a:p>
          <a:p>
            <a:pPr lvl="0"/>
            <a:r>
              <a:rPr lang="ru-RU" sz="1600" dirty="0"/>
              <a:t>Скачивайте приложения и программы только в официальных онлайн-магазинах </a:t>
            </a:r>
          </a:p>
          <a:p>
            <a:pPr lvl="0"/>
            <a:r>
              <a:rPr lang="ru-RU" sz="1600" dirty="0"/>
              <a:t>Не храните данные карт на компьютере или в смартфоне</a:t>
            </a:r>
          </a:p>
          <a:p>
            <a:pPr lvl="0"/>
            <a:r>
              <a:rPr lang="ru-RU" sz="1600" dirty="0"/>
              <a:t>Установите на всех своих гаджетах антивирус и регулярно его обновляйте</a:t>
            </a:r>
          </a:p>
          <a:p>
            <a:pPr lvl="0"/>
            <a:r>
              <a:rPr lang="ru-RU" sz="1600" dirty="0" smtClean="0"/>
              <a:t>Расскажите родственникам и знакомым об этих простых правилах</a:t>
            </a:r>
            <a:endParaRPr lang="ru-RU" sz="1600" dirty="0"/>
          </a:p>
        </p:txBody>
      </p:sp>
    </p:spTree>
    <p:extLst>
      <p:ext uri="{BB962C8B-B14F-4D97-AF65-F5344CB8AC3E}">
        <p14:creationId xmlns:p14="http://schemas.microsoft.com/office/powerpoint/2010/main" val="61739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848985"/>
          </a:xfrm>
        </p:spPr>
        <p:txBody>
          <a:bodyPr>
            <a:spAutoFit/>
          </a:bodyPr>
          <a:lstStyle/>
          <a:p>
            <a:pPr lvl="0"/>
            <a:r>
              <a:rPr lang="ru-RU" dirty="0"/>
              <a:t>Не принимайте поспешных решений</a:t>
            </a:r>
          </a:p>
          <a:p>
            <a:pPr lvl="0"/>
            <a:r>
              <a:rPr lang="ru-RU" dirty="0"/>
              <a:t>Всегда будьте бдительны и перепроверяйте информацию</a:t>
            </a:r>
          </a:p>
          <a:p>
            <a:pPr lvl="0"/>
            <a:r>
              <a:rPr lang="ru-RU" dirty="0"/>
              <a:t>Не сообщайте никому </a:t>
            </a:r>
            <a:r>
              <a:rPr lang="ru-RU" dirty="0" smtClean="0"/>
              <a:t>личные данные,             а также полные </a:t>
            </a:r>
            <a:r>
              <a:rPr lang="ru-RU" dirty="0"/>
              <a:t>реквизиты карты, </a:t>
            </a:r>
            <a:r>
              <a:rPr lang="ru-RU" dirty="0" smtClean="0"/>
              <a:t>пароли       </a:t>
            </a:r>
            <a:r>
              <a:rPr lang="ru-RU" dirty="0"/>
              <a:t>и коды от банка</a:t>
            </a:r>
          </a:p>
          <a:p>
            <a:pPr lvl="0"/>
            <a:r>
              <a:rPr lang="ru-RU" dirty="0"/>
              <a:t>Не вкладывайте деньги в сомнительные предприятия с якобы высокой доходностью</a:t>
            </a:r>
          </a:p>
          <a:p>
            <a:pPr lvl="0"/>
            <a:r>
              <a:rPr lang="ru-RU" dirty="0"/>
              <a:t>Если вас обманули, обращайтесь в </a:t>
            </a:r>
            <a:r>
              <a:rPr lang="ru-RU" dirty="0" smtClean="0"/>
              <a:t>полицию</a:t>
            </a: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18</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19</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735357"/>
            <a:ext cx="4928286" cy="3046988"/>
          </a:xfrm>
        </p:spPr>
        <p:txBody>
          <a:bodyPr wrap="square">
            <a:spAutoFit/>
          </a:bodyPr>
          <a:lstStyle/>
          <a:p>
            <a:pPr marL="0" indent="0">
              <a:buNone/>
            </a:pPr>
            <a:r>
              <a:rPr lang="ru-RU" b="1" dirty="0">
                <a:sym typeface="Arial"/>
              </a:rPr>
              <a:t>Легенды могут быть какими угодно:</a:t>
            </a:r>
          </a:p>
          <a:p>
            <a:pPr lvl="0">
              <a:spcBef>
                <a:spcPts val="600"/>
              </a:spcBef>
            </a:pPr>
            <a:r>
              <a:rPr lang="ru-RU" dirty="0"/>
              <a:t>Сообщение о подозрительной операции </a:t>
            </a:r>
            <a:r>
              <a:rPr lang="ru-RU" dirty="0" smtClean="0"/>
              <a:t/>
            </a:r>
            <a:br>
              <a:rPr lang="ru-RU" dirty="0" smtClean="0"/>
            </a:br>
            <a:r>
              <a:rPr lang="ru-RU" dirty="0" smtClean="0"/>
              <a:t>по </a:t>
            </a:r>
            <a:r>
              <a:rPr lang="ru-RU" dirty="0"/>
              <a:t>счету или карте</a:t>
            </a:r>
          </a:p>
          <a:p>
            <a:pPr lvl="0">
              <a:spcBef>
                <a:spcPts val="600"/>
              </a:spcBef>
            </a:pPr>
            <a:r>
              <a:rPr lang="ru-RU" dirty="0"/>
              <a:t>Известие о выигрыше в лотерею</a:t>
            </a:r>
          </a:p>
          <a:p>
            <a:pPr lvl="0">
              <a:spcBef>
                <a:spcPts val="600"/>
              </a:spcBef>
            </a:pPr>
            <a:r>
              <a:rPr lang="ru-RU" dirty="0"/>
              <a:t>Уведомление о штрафе или выплате социального пособия</a:t>
            </a:r>
          </a:p>
          <a:p>
            <a:pPr lvl="0">
              <a:spcBef>
                <a:spcPts val="600"/>
              </a:spcBef>
            </a:pPr>
            <a:r>
              <a:rPr lang="ru-RU" dirty="0"/>
              <a:t>Реклама суперскидок на популярные товары</a:t>
            </a:r>
          </a:p>
          <a:p>
            <a:pPr lvl="0">
              <a:spcBef>
                <a:spcPts val="600"/>
              </a:spcBef>
            </a:pPr>
            <a:r>
              <a:rPr lang="ru-RU" dirty="0"/>
              <a:t>Просьба о помощи от друга</a:t>
            </a:r>
          </a:p>
          <a:p>
            <a:pPr lvl="0">
              <a:spcBef>
                <a:spcPts val="600"/>
              </a:spcBef>
            </a:pPr>
            <a:r>
              <a:rPr lang="ru-RU" dirty="0"/>
              <a:t>Приглашение вложиться в сверхдоходный </a:t>
            </a:r>
            <a:r>
              <a:rPr lang="ru-RU" dirty="0" smtClean="0"/>
              <a:t>проект</a:t>
            </a: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173" y="0"/>
            <a:ext cx="4046599" cy="3501902"/>
          </a:xfrm>
          <a:prstGeom prst="rect">
            <a:avLst/>
          </a:prstGeom>
        </p:spPr>
      </p:pic>
      <p:sp>
        <p:nvSpPr>
          <p:cNvPr id="7" name="Подзаголовок 2"/>
          <p:cNvSpPr txBox="1">
            <a:spLocks noChangeAspect="1"/>
          </p:cNvSpPr>
          <p:nvPr/>
        </p:nvSpPr>
        <p:spPr>
          <a:xfrm>
            <a:off x="6008145" y="3443517"/>
            <a:ext cx="3095126" cy="1338828"/>
          </a:xfrm>
          <a:prstGeom prst="rect">
            <a:avLst/>
          </a:prstGeom>
        </p:spPr>
        <p:txBody>
          <a:bodyPr vert="horz" wrap="square"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ru-RU" dirty="0">
                <a:solidFill>
                  <a:srgbClr val="E86859"/>
                </a:solidFill>
              </a:rPr>
              <a:t>Любые звонки, СМС, электронные письма </a:t>
            </a:r>
            <a:r>
              <a:rPr lang="ru-RU" dirty="0" smtClean="0">
                <a:solidFill>
                  <a:srgbClr val="E86859"/>
                </a:solidFill>
              </a:rPr>
              <a:t/>
            </a:r>
            <a:br>
              <a:rPr lang="ru-RU" dirty="0" smtClean="0">
                <a:solidFill>
                  <a:srgbClr val="E86859"/>
                </a:solidFill>
              </a:rPr>
            </a:br>
            <a:r>
              <a:rPr lang="ru-RU" dirty="0" smtClean="0">
                <a:solidFill>
                  <a:srgbClr val="E86859"/>
                </a:solidFill>
              </a:rPr>
              <a:t>или </a:t>
            </a:r>
            <a:r>
              <a:rPr lang="ru-RU" dirty="0">
                <a:solidFill>
                  <a:srgbClr val="E86859"/>
                </a:solidFill>
              </a:rPr>
              <a:t>сообщения в </a:t>
            </a:r>
            <a:r>
              <a:rPr lang="ru-RU" dirty="0" err="1">
                <a:solidFill>
                  <a:srgbClr val="E86859"/>
                </a:solidFill>
              </a:rPr>
              <a:t>соцсетях</a:t>
            </a:r>
            <a:r>
              <a:rPr lang="ru-RU" dirty="0">
                <a:solidFill>
                  <a:srgbClr val="E86859"/>
                </a:solidFill>
              </a:rPr>
              <a:t> могут </a:t>
            </a:r>
            <a:r>
              <a:rPr lang="ru-RU" dirty="0" smtClean="0">
                <a:solidFill>
                  <a:srgbClr val="E86859"/>
                </a:solidFill>
              </a:rPr>
              <a:t>оказаться </a:t>
            </a:r>
            <a:br>
              <a:rPr lang="ru-RU" dirty="0" smtClean="0">
                <a:solidFill>
                  <a:srgbClr val="E86859"/>
                </a:solidFill>
              </a:rPr>
            </a:br>
            <a:r>
              <a:rPr lang="ru-RU" dirty="0" smtClean="0">
                <a:solidFill>
                  <a:srgbClr val="E86859"/>
                </a:solidFill>
              </a:rPr>
              <a:t>от </a:t>
            </a:r>
            <a:r>
              <a:rPr lang="ru-RU" dirty="0">
                <a:solidFill>
                  <a:srgbClr val="E86859"/>
                </a:solidFill>
              </a:rPr>
              <a:t>мошенников.</a:t>
            </a:r>
          </a:p>
        </p:txBody>
      </p:sp>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735357"/>
            <a:ext cx="3688328" cy="2394502"/>
          </a:xfrm>
        </p:spPr>
        <p:txBody>
          <a:bodyPr wrap="square">
            <a:spAutoFit/>
          </a:bodyPr>
          <a:lstStyle/>
          <a:p>
            <a:pPr marL="0" indent="0">
              <a:buNone/>
            </a:pPr>
            <a:r>
              <a:rPr lang="ru-RU" b="1" dirty="0"/>
              <a:t>Представляются кем-то </a:t>
            </a:r>
            <a:r>
              <a:rPr lang="ru-RU" b="1" dirty="0" smtClean="0"/>
              <a:t>другим</a:t>
            </a:r>
            <a:r>
              <a:rPr lang="ru-RU" b="1" dirty="0" smtClean="0">
                <a:sym typeface="Arial"/>
              </a:rPr>
              <a:t>:</a:t>
            </a:r>
            <a:endParaRPr lang="ru-RU" b="1" dirty="0">
              <a:sym typeface="Arial"/>
            </a:endParaRPr>
          </a:p>
          <a:p>
            <a:pPr>
              <a:spcBef>
                <a:spcPts val="600"/>
              </a:spcBef>
            </a:pPr>
            <a:r>
              <a:rPr lang="ru-RU" dirty="0" smtClean="0"/>
              <a:t>сотрудниками </a:t>
            </a:r>
            <a:r>
              <a:rPr lang="ru-RU" dirty="0"/>
              <a:t>банков, полиции, социальной службы или других организаций</a:t>
            </a:r>
          </a:p>
          <a:p>
            <a:pPr>
              <a:spcBef>
                <a:spcPts val="600"/>
              </a:spcBef>
            </a:pPr>
            <a:r>
              <a:rPr lang="ru-RU" dirty="0" smtClean="0"/>
              <a:t>покупателями </a:t>
            </a:r>
            <a:r>
              <a:rPr lang="ru-RU" dirty="0"/>
              <a:t>или продавцами </a:t>
            </a:r>
            <a:r>
              <a:rPr lang="ru-RU" dirty="0" smtClean="0"/>
              <a:t/>
            </a:r>
            <a:br>
              <a:rPr lang="ru-RU" dirty="0" smtClean="0"/>
            </a:br>
            <a:r>
              <a:rPr lang="ru-RU" dirty="0" smtClean="0"/>
              <a:t>с </a:t>
            </a:r>
            <a:r>
              <a:rPr lang="ru-RU" dirty="0"/>
              <a:t>сайтов объявлений</a:t>
            </a:r>
          </a:p>
          <a:p>
            <a:pPr>
              <a:spcBef>
                <a:spcPts val="600"/>
              </a:spcBef>
            </a:pPr>
            <a:r>
              <a:rPr lang="ru-RU" dirty="0" smtClean="0"/>
              <a:t>работодателями </a:t>
            </a:r>
            <a:r>
              <a:rPr lang="ru-RU" dirty="0"/>
              <a:t>или коллегами</a:t>
            </a:r>
          </a:p>
          <a:p>
            <a:pPr>
              <a:spcBef>
                <a:spcPts val="600"/>
              </a:spcBef>
            </a:pPr>
            <a:r>
              <a:rPr lang="ru-RU" dirty="0" smtClean="0"/>
              <a:t>роботами-помощниками</a:t>
            </a:r>
            <a:endParaRPr lang="ru-RU" dirty="0"/>
          </a:p>
        </p:txBody>
      </p:sp>
      <p:sp>
        <p:nvSpPr>
          <p:cNvPr id="78" name="Shape 78"/>
          <p:cNvSpPr txBox="1">
            <a:spLocks noGrp="1"/>
          </p:cNvSpPr>
          <p:nvPr>
            <p:ph type="title"/>
          </p:nvPr>
        </p:nvSpPr>
        <p:spPr>
          <a:xfrm>
            <a:off x="730570" y="383570"/>
            <a:ext cx="6462710" cy="1254641"/>
          </a:xfrm>
          <a:prstGeom prst="rect">
            <a:avLst/>
          </a:prstGeom>
        </p:spPr>
        <p:txBody>
          <a:bodyPr lIns="91425" tIns="91425" rIns="91425" bIns="91425" anchor="b" anchorCtr="0">
            <a:noAutofit/>
          </a:bodyPr>
          <a:lstStyle/>
          <a:p>
            <a:pPr>
              <a:lnSpc>
                <a:spcPct val="100000"/>
              </a:lnSpc>
            </a:pPr>
            <a:r>
              <a:rPr lang="ru-RU" sz="3600" dirty="0"/>
              <a:t>КАК ДЕЙСТВУЮТ КИБЕРМОШЕННИКИ?</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sp>
        <p:nvSpPr>
          <p:cNvPr id="8" name="Подзаголовок 2"/>
          <p:cNvSpPr txBox="1">
            <a:spLocks/>
          </p:cNvSpPr>
          <p:nvPr/>
        </p:nvSpPr>
        <p:spPr>
          <a:xfrm>
            <a:off x="4610100" y="1735357"/>
            <a:ext cx="4160519" cy="3219343"/>
          </a:xfrm>
          <a:prstGeom prst="rect">
            <a:avLst/>
          </a:prstGeom>
        </p:spPr>
        <p:txBody>
          <a:bodyPr vert="horz" wrap="square"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ru-RU" b="1" dirty="0"/>
              <a:t>Играют на эмоциях: </a:t>
            </a:r>
            <a:r>
              <a:rPr lang="ru-RU" dirty="0"/>
              <a:t>стараются вызвать испуг, радость, гнев или </a:t>
            </a:r>
            <a:r>
              <a:rPr lang="ru-RU" dirty="0" smtClean="0"/>
              <a:t>любопытство</a:t>
            </a:r>
          </a:p>
          <a:p>
            <a:pPr marL="0" indent="0">
              <a:buNone/>
            </a:pPr>
            <a:r>
              <a:rPr lang="ru-RU" b="1" dirty="0" smtClean="0"/>
              <a:t>Торопят </a:t>
            </a:r>
            <a:r>
              <a:rPr lang="ru-RU" b="1" dirty="0"/>
              <a:t>и давят: </a:t>
            </a:r>
            <a:r>
              <a:rPr lang="ru-RU" dirty="0"/>
              <a:t>не дают времени обдумать ситуацию и распознать обман</a:t>
            </a:r>
            <a:r>
              <a:rPr lang="ru-RU" dirty="0" smtClean="0"/>
              <a:t>.</a:t>
            </a:r>
            <a:r>
              <a:rPr lang="ru-RU" dirty="0"/>
              <a:t> </a:t>
            </a:r>
          </a:p>
          <a:p>
            <a:pPr marL="0" indent="0">
              <a:buNone/>
            </a:pPr>
            <a:r>
              <a:rPr lang="ru-RU" b="1" dirty="0"/>
              <a:t>Выманивают деньги или данные:</a:t>
            </a:r>
            <a:r>
              <a:rPr lang="ru-RU" dirty="0"/>
              <a:t> реквизиты карт, логины и пароли </a:t>
            </a:r>
            <a:r>
              <a:rPr lang="ru-RU" dirty="0" smtClean="0"/>
              <a:t/>
            </a:r>
            <a:br>
              <a:rPr lang="ru-RU" dirty="0" smtClean="0"/>
            </a:br>
            <a:r>
              <a:rPr lang="ru-RU" dirty="0" smtClean="0"/>
              <a:t>от </a:t>
            </a:r>
            <a:r>
              <a:rPr lang="ru-RU" dirty="0"/>
              <a:t>личных кабинетов, данные паспорта, СНИЛС или другую информацию для доступа к вашим счетам.</a:t>
            </a:r>
          </a:p>
          <a:p>
            <a:pPr marL="0" indent="0">
              <a:buNone/>
            </a:pPr>
            <a:endParaRPr lang="ru-RU" dirty="0"/>
          </a:p>
        </p:txBody>
      </p:sp>
    </p:spTree>
    <p:extLst>
      <p:ext uri="{BB962C8B-B14F-4D97-AF65-F5344CB8AC3E}">
        <p14:creationId xmlns:p14="http://schemas.microsoft.com/office/powerpoint/2010/main" val="2825881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1872055" y="2256686"/>
            <a:ext cx="6143626" cy="757130"/>
          </a:xfrm>
        </p:spPr>
        <p:txBody>
          <a:bodyPr wrap="square">
            <a:spAutoFit/>
          </a:bodyPr>
          <a:lstStyle/>
          <a:p>
            <a:pPr marL="0" indent="0">
              <a:buNone/>
            </a:pPr>
            <a:r>
              <a:rPr lang="ru-RU" sz="2400" dirty="0" smtClean="0"/>
              <a:t>Главное правило </a:t>
            </a:r>
            <a:r>
              <a:rPr lang="ru-RU" dirty="0" smtClean="0"/>
              <a:t>— </a:t>
            </a:r>
            <a:r>
              <a:rPr lang="ru-RU" sz="2400" dirty="0" smtClean="0"/>
              <a:t>не </a:t>
            </a:r>
            <a:r>
              <a:rPr lang="ru-RU" sz="2400" dirty="0"/>
              <a:t>торопитесь </a:t>
            </a:r>
            <a:r>
              <a:rPr lang="ru-RU" sz="2400" dirty="0" smtClean="0"/>
              <a:t>и всегда </a:t>
            </a:r>
            <a:r>
              <a:rPr lang="ru-RU" sz="2400" dirty="0"/>
              <a:t>проверяйте информацию.</a:t>
            </a:r>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2" name="Прямоугольник 1"/>
          <p:cNvSpPr/>
          <p:nvPr/>
        </p:nvSpPr>
        <p:spPr>
          <a:xfrm>
            <a:off x="942975" y="1943102"/>
            <a:ext cx="6990292" cy="1384298"/>
          </a:xfrm>
          <a:prstGeom prst="rect">
            <a:avLst/>
          </a:prstGeom>
          <a:noFill/>
          <a:ln w="28575">
            <a:solidFill>
              <a:srgbClr val="E86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3"/>
          <a:stretch>
            <a:fillRect/>
          </a:stretch>
        </p:blipFill>
        <p:spPr>
          <a:xfrm rot="631636">
            <a:off x="805643" y="1854729"/>
            <a:ext cx="893771" cy="990485"/>
          </a:xfrm>
          <a:prstGeom prst="rect">
            <a:avLst/>
          </a:prstGeom>
        </p:spPr>
      </p:pic>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13347</TotalTime>
  <Words>1747</Words>
  <Application>Microsoft Office PowerPoint</Application>
  <PresentationFormat>Экран (16:9)</PresentationFormat>
  <Paragraphs>233</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Специальное оформление</vt:lpstr>
      <vt:lpstr>Защитите себя и свою семью </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КИБЕРМОШЕННИЧЕСТВО. КАКИМ ОНО БЫВАЕТ?</vt:lpstr>
      <vt:lpstr>КАК ДЕЙСТВУЮТ КИБЕРМОШЕННИКИ?</vt:lpstr>
      <vt:lpstr>КАК НЕ СТАТЬ ЖЕРТВОЙ КИБЕРМОШЕННИКОВ?</vt:lpstr>
      <vt:lpstr>КАК НЕ СТАТЬ ЖЕРТВОЙ КИБЕРМОШЕННИКОВ?</vt:lpstr>
      <vt:lpstr>С МОЕЙ КАРТЫ СПИСАЛИ ДЕНЬГИ. ЧТО ДЕЛАТЬ?</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Надежда Чижова</dc:creator>
  <cp:lastModifiedBy>tsadmin</cp:lastModifiedBy>
  <cp:revision>195</cp:revision>
  <dcterms:modified xsi:type="dcterms:W3CDTF">2023-04-20T11:16:51Z</dcterms:modified>
</cp:coreProperties>
</file>