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38CED9-59AA-4BF6-800C-1B6172F52172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A53281-B91F-4C3F-887B-41E92DE70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8E27-569A-41DC-99A7-63A8E3788832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E8F8-C43F-4742-B073-3BBDC10C0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C21C-FFA3-4E7D-AA15-CFAA50CF6B66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0F35-735F-486C-95FA-A4A610800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A9FF-71C8-4EA2-9C33-45DB06A1923F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42A3D-C2BA-4A3E-A184-2B5F2C3F5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1FB0-8119-4F9D-8552-AD5192E45D05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10AEC-1974-478F-940C-029CDF09D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B4FD-B20B-4E60-8B0E-5A7FDB689FD5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2EF6-00E9-4F0D-B5D5-6FCAB15D4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AFE8-2963-4360-AD5C-34359C3DD555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10B54-C942-495D-A047-95C25B1BE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4EC46-A303-45D6-99A8-FEF40112BE6C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2CCA-1E19-4A1C-93E8-D19E2C97C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03DD6-B204-416A-98A1-01189C525BD9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022C-36BF-47C5-AA28-36CDD396B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7082-941C-45B3-99A9-B3B35B871107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9468-32C9-4213-B29C-41D61CA25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353CB93-9733-4D5C-84E3-EB761F150264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DC6F72-B954-4304-A520-791B73A72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55D9-0B95-467E-A9AC-C8E5AD4C0948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7C0D-5C2C-4D7E-8C23-F4DC30926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08936B-36A3-4910-A13F-3F3D9511C7E2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8ACC11-7462-4AC3-8E01-34DD49D0C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30" r:id="rId7"/>
    <p:sldLayoutId id="2147483831" r:id="rId8"/>
    <p:sldLayoutId id="2147483832" r:id="rId9"/>
    <p:sldLayoutId id="2147483823" r:id="rId10"/>
    <p:sldLayoutId id="2147483833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4560750"/>
            <a:ext cx="10515600" cy="1174639"/>
          </a:xfrm>
        </p:spPr>
        <p:txBody>
          <a:bodyPr rtlCol="0">
            <a:normAutofit fontScale="85000" lnSpcReduction="1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fontAlgn="auto">
              <a:defRPr/>
            </a:pPr>
            <a:r>
              <a:rPr lang="ru-RU" b="1" cap="none" spc="0" dirty="0">
                <a:ln/>
                <a:solidFill>
                  <a:schemeClr val="tx1"/>
                </a:solidFill>
              </a:rPr>
              <a:t>Бобылева Виктория Вячеславовна</a:t>
            </a:r>
          </a:p>
          <a:p>
            <a:pPr fontAlgn="auto">
              <a:defRPr/>
            </a:pPr>
            <a:r>
              <a:rPr lang="ru-RU" b="1" cap="none" spc="0" dirty="0">
                <a:ln/>
                <a:solidFill>
                  <a:schemeClr val="tx1"/>
                </a:solidFill>
              </a:rPr>
              <a:t>Заместитель главы администрации </a:t>
            </a:r>
            <a:r>
              <a:rPr lang="ru-RU" b="1" cap="none" spc="0" dirty="0" err="1">
                <a:ln/>
                <a:solidFill>
                  <a:schemeClr val="tx1"/>
                </a:solidFill>
              </a:rPr>
              <a:t>Ивнянского</a:t>
            </a:r>
            <a:r>
              <a:rPr lang="ru-RU" b="1" cap="none" spc="0" dirty="0">
                <a:ln/>
                <a:solidFill>
                  <a:schemeClr val="tx1"/>
                </a:solidFill>
              </a:rPr>
              <a:t> района по финансам и налоговой политике - начальник управления финансов и налоговой политики администрации </a:t>
            </a:r>
            <a:r>
              <a:rPr lang="ru-RU" b="1" cap="none" spc="0" dirty="0" err="1">
                <a:ln/>
                <a:solidFill>
                  <a:schemeClr val="tx1"/>
                </a:solidFill>
              </a:rPr>
              <a:t>Ивнянского</a:t>
            </a:r>
            <a:r>
              <a:rPr lang="ru-RU" b="1" cap="none" spc="0" dirty="0">
                <a:ln/>
                <a:solidFill>
                  <a:schemeClr val="tx1"/>
                </a:solidFill>
              </a:rPr>
              <a:t> района</a:t>
            </a:r>
          </a:p>
        </p:txBody>
      </p:sp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2024063" y="2162175"/>
            <a:ext cx="8134350" cy="1820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Бюджетное устройство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и бюджетный процесс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Бюджетный процесс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1997075" y="2654300"/>
            <a:ext cx="90471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  <a:cs typeface="Times New Roman" panose="02020603050405020304" pitchFamily="18" charset="0"/>
              </a:rPr>
              <a:t>Это деятельность органов государственной власти, органов местного самоуправления по составлению и утверждению бюджетов, контролю за исполнением, утверждению бюджетной отчётности</a:t>
            </a:r>
          </a:p>
        </p:txBody>
      </p:sp>
      <p:pic>
        <p:nvPicPr>
          <p:cNvPr id="15363" name="Рисунок 6"/>
          <p:cNvPicPr>
            <a:picLocks noChangeAspect="1"/>
          </p:cNvPicPr>
          <p:nvPr/>
        </p:nvPicPr>
        <p:blipFill>
          <a:blip r:embed="rId2"/>
          <a:srcRect l="17976" r="17755"/>
          <a:stretch>
            <a:fillRect/>
          </a:stretch>
        </p:blipFill>
        <p:spPr bwMode="auto">
          <a:xfrm>
            <a:off x="10058400" y="3965575"/>
            <a:ext cx="1970088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5"/>
          <p:cNvSpPr>
            <a:spLocks noChangeArrowheads="1"/>
          </p:cNvSpPr>
          <p:nvPr/>
        </p:nvSpPr>
        <p:spPr bwMode="auto">
          <a:xfrm>
            <a:off x="2079625" y="722313"/>
            <a:ext cx="8178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alibri" pitchFamily="34" charset="0"/>
              </a:rPr>
              <a:t>Бюджетная система Ивнянского района</a:t>
            </a:r>
          </a:p>
        </p:txBody>
      </p:sp>
      <p:sp>
        <p:nvSpPr>
          <p:cNvPr id="7" name="Прямоугольник: скругленные противолежащие углы 6">
            <a:extLst>
              <a:ext uri="{FF2B5EF4-FFF2-40B4-BE49-F238E27FC236}"/>
            </a:extLst>
          </p:cNvPr>
          <p:cNvSpPr/>
          <p:nvPr/>
        </p:nvSpPr>
        <p:spPr>
          <a:xfrm>
            <a:off x="2965450" y="2363788"/>
            <a:ext cx="5992813" cy="1065212"/>
          </a:xfrm>
          <a:prstGeom prst="round2Diag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Консолидированный бюджет </a:t>
            </a:r>
            <a:r>
              <a:rPr lang="ru-RU" sz="2000" b="1" dirty="0" err="1">
                <a:latin typeface="+mj-lt"/>
                <a:cs typeface="Times New Roman" panose="02020603050405020304" pitchFamily="18" charset="0"/>
              </a:rPr>
              <a:t>Ивнянского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 района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/>
            </a:extLst>
          </p:cNvPr>
          <p:cNvSpPr/>
          <p:nvPr/>
        </p:nvSpPr>
        <p:spPr>
          <a:xfrm>
            <a:off x="2224088" y="4216400"/>
            <a:ext cx="2298700" cy="116363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Бюджет муниципального района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/>
            </a:extLst>
          </p:cNvPr>
          <p:cNvSpPr/>
          <p:nvPr/>
        </p:nvSpPr>
        <p:spPr>
          <a:xfrm>
            <a:off x="4946650" y="4216400"/>
            <a:ext cx="2298700" cy="116363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Бюджет городского поселения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/>
            </a:extLst>
          </p:cNvPr>
          <p:cNvSpPr/>
          <p:nvPr/>
        </p:nvSpPr>
        <p:spPr>
          <a:xfrm>
            <a:off x="7742238" y="4216400"/>
            <a:ext cx="2298700" cy="116363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Бюджет 14 сельских поседений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/>
            </a:extLst>
          </p:cNvPr>
          <p:cNvCxnSpPr/>
          <p:nvPr/>
        </p:nvCxnSpPr>
        <p:spPr>
          <a:xfrm>
            <a:off x="3781425" y="3429000"/>
            <a:ext cx="0" cy="787400"/>
          </a:xfrm>
          <a:prstGeom prst="line">
            <a:avLst/>
          </a:prstGeom>
          <a:ln w="15875" cmpd="sng">
            <a:headEnd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/>
          <p:nvPr/>
        </p:nvCxnSpPr>
        <p:spPr>
          <a:xfrm>
            <a:off x="6096000" y="3429000"/>
            <a:ext cx="0" cy="787400"/>
          </a:xfrm>
          <a:prstGeom prst="line">
            <a:avLst/>
          </a:prstGeom>
          <a:ln w="15875" cmpd="sng">
            <a:headEnd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/>
            </a:extLst>
          </p:cNvPr>
          <p:cNvCxnSpPr/>
          <p:nvPr/>
        </p:nvCxnSpPr>
        <p:spPr>
          <a:xfrm>
            <a:off x="8410575" y="3429000"/>
            <a:ext cx="0" cy="787400"/>
          </a:xfrm>
          <a:prstGeom prst="line">
            <a:avLst/>
          </a:prstGeom>
          <a:ln w="15875" cmpd="sng">
            <a:headEnd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1573213" y="774700"/>
            <a:ext cx="8494712" cy="6477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+mn-lt"/>
              </a:rPr>
              <a:t>Стадии бюджетного процесса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1000125" y="1903413"/>
            <a:ext cx="455613" cy="449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16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279650" y="3306763"/>
            <a:ext cx="8924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Утверждение бюджета на очередной финансовый  год и на плановый период</a:t>
            </a:r>
          </a:p>
        </p:txBody>
      </p:sp>
      <p:sp>
        <p:nvSpPr>
          <p:cNvPr id="11" name="TextBox 17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501900" y="4041775"/>
            <a:ext cx="52022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Исполнение бюджета в текущем году</a:t>
            </a:r>
          </a:p>
        </p:txBody>
      </p:sp>
      <p:sp>
        <p:nvSpPr>
          <p:cNvPr id="12" name="TextBox 18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711450" y="4759325"/>
            <a:ext cx="7470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Формирование отчета об исполнении бюджета предыдущего года</a:t>
            </a:r>
          </a:p>
        </p:txBody>
      </p:sp>
      <p:sp>
        <p:nvSpPr>
          <p:cNvPr id="13" name="TextBox 19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874963" y="5464175"/>
            <a:ext cx="7470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Утверждение отчета об исполнении бюджета предыдущего года</a:t>
            </a:r>
          </a:p>
        </p:txBody>
      </p:sp>
      <p:sp>
        <p:nvSpPr>
          <p:cNvPr id="14" name="TextBox 20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820863" y="1933575"/>
            <a:ext cx="9578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Составление проекта бюджета на очередной финансовый год и на плановый период</a:t>
            </a:r>
          </a:p>
        </p:txBody>
      </p:sp>
      <p:sp>
        <p:nvSpPr>
          <p:cNvPr id="15" name="TextBox 21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032000" y="2608263"/>
            <a:ext cx="941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Рассмотрение проекта бюджета на очередной финансовый год и на плановый период</a:t>
            </a:r>
          </a:p>
        </p:txBody>
      </p:sp>
      <p:sp>
        <p:nvSpPr>
          <p:cNvPr id="16" name="Выгнутая вправо стрелка 26">
            <a:extLst>
              <a:ext uri="{FF2B5EF4-FFF2-40B4-BE49-F238E27FC236}"/>
            </a:extLst>
          </p:cNvPr>
          <p:cNvSpPr/>
          <p:nvPr/>
        </p:nvSpPr>
        <p:spPr>
          <a:xfrm rot="9729130">
            <a:off x="808038" y="2111375"/>
            <a:ext cx="522287" cy="3986213"/>
          </a:xfrm>
          <a:prstGeom prst="curvedLeftArrow">
            <a:avLst>
              <a:gd name="adj1" fmla="val 30195"/>
              <a:gd name="adj2" fmla="val 50000"/>
              <a:gd name="adj3" fmla="val 25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5BDA7">
                  <a:lumMod val="50000"/>
                </a:srgbClr>
              </a:solidFill>
            </a:endParaRPr>
          </a:p>
        </p:txBody>
      </p:sp>
      <p:sp>
        <p:nvSpPr>
          <p:cNvPr id="18" name="Овал 17">
            <a:extLst>
              <a:ext uri="{FF2B5EF4-FFF2-40B4-BE49-F238E27FC236}"/>
            </a:extLst>
          </p:cNvPr>
          <p:cNvSpPr/>
          <p:nvPr/>
        </p:nvSpPr>
        <p:spPr>
          <a:xfrm>
            <a:off x="1254125" y="2619375"/>
            <a:ext cx="455613" cy="4492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Овал 18">
            <a:extLst>
              <a:ext uri="{FF2B5EF4-FFF2-40B4-BE49-F238E27FC236}"/>
            </a:extLst>
          </p:cNvPr>
          <p:cNvSpPr/>
          <p:nvPr/>
        </p:nvSpPr>
        <p:spPr>
          <a:xfrm>
            <a:off x="1498600" y="3281363"/>
            <a:ext cx="454025" cy="449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Овал 19">
            <a:extLst>
              <a:ext uri="{FF2B5EF4-FFF2-40B4-BE49-F238E27FC236}"/>
            </a:extLst>
          </p:cNvPr>
          <p:cNvSpPr/>
          <p:nvPr/>
        </p:nvSpPr>
        <p:spPr>
          <a:xfrm>
            <a:off x="1725613" y="4017963"/>
            <a:ext cx="455612" cy="449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Овал 20">
            <a:extLst>
              <a:ext uri="{FF2B5EF4-FFF2-40B4-BE49-F238E27FC236}"/>
            </a:extLst>
          </p:cNvPr>
          <p:cNvSpPr/>
          <p:nvPr/>
        </p:nvSpPr>
        <p:spPr>
          <a:xfrm>
            <a:off x="1946275" y="4735513"/>
            <a:ext cx="455613" cy="449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Овал 21">
            <a:extLst>
              <a:ext uri="{FF2B5EF4-FFF2-40B4-BE49-F238E27FC236}"/>
            </a:extLst>
          </p:cNvPr>
          <p:cNvSpPr/>
          <p:nvPr/>
        </p:nvSpPr>
        <p:spPr>
          <a:xfrm>
            <a:off x="2173288" y="5443538"/>
            <a:ext cx="455612" cy="449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1131888" y="660400"/>
            <a:ext cx="1031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  <a:cs typeface="Times New Roman" pitchFamily="18" charset="0"/>
              </a:rPr>
              <a:t>На чем основывается  проект бюджета муниципального района на очередной год и плановый период.</a:t>
            </a:r>
          </a:p>
          <a:p>
            <a:endParaRPr lang="ru-RU" sz="3200">
              <a:latin typeface="Calibri" pitchFamily="34" charset="0"/>
            </a:endParaRPr>
          </a:p>
        </p:txBody>
      </p:sp>
      <p:sp>
        <p:nvSpPr>
          <p:cNvPr id="5" name="Блок-схема: объединение 4">
            <a:extLst>
              <a:ext uri="{FF2B5EF4-FFF2-40B4-BE49-F238E27FC236}"/>
            </a:extLst>
          </p:cNvPr>
          <p:cNvSpPr/>
          <p:nvPr/>
        </p:nvSpPr>
        <p:spPr>
          <a:xfrm>
            <a:off x="1225550" y="2317750"/>
            <a:ext cx="542925" cy="29845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732088" y="2798763"/>
            <a:ext cx="1841500" cy="1938337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Бюджетный прогноз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Ивнянского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района на долгосрочный период</a:t>
            </a:r>
          </a:p>
        </p:txBody>
      </p:sp>
      <p:sp>
        <p:nvSpPr>
          <p:cNvPr id="7" name="Блок-схема: объединение 6">
            <a:extLst>
              <a:ext uri="{FF2B5EF4-FFF2-40B4-BE49-F238E27FC236}"/>
            </a:extLst>
          </p:cNvPr>
          <p:cNvSpPr/>
          <p:nvPr/>
        </p:nvSpPr>
        <p:spPr>
          <a:xfrm>
            <a:off x="3381375" y="2316163"/>
            <a:ext cx="542925" cy="29845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4933950" y="2789238"/>
            <a:ext cx="1895475" cy="3170237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Ивнянского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района на очередной год и плановый период</a:t>
            </a:r>
          </a:p>
        </p:txBody>
      </p:sp>
      <p:sp>
        <p:nvSpPr>
          <p:cNvPr id="9" name="Блок-схема: объединение 8">
            <a:extLst>
              <a:ext uri="{FF2B5EF4-FFF2-40B4-BE49-F238E27FC236}"/>
            </a:extLst>
          </p:cNvPr>
          <p:cNvSpPr/>
          <p:nvPr/>
        </p:nvSpPr>
        <p:spPr>
          <a:xfrm>
            <a:off x="5537200" y="2316163"/>
            <a:ext cx="542925" cy="29845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>
            <a:extLst>
              <a:ext uri="{FF2B5EF4-FFF2-40B4-BE49-F238E27FC236}"/>
            </a:extLst>
          </p:cNvPr>
          <p:cNvSpPr/>
          <p:nvPr/>
        </p:nvSpPr>
        <p:spPr>
          <a:xfrm>
            <a:off x="7189788" y="2805113"/>
            <a:ext cx="1803400" cy="286226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Основные направления долговой политики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Ивнянского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района на очередной год и плановый период</a:t>
            </a:r>
          </a:p>
        </p:txBody>
      </p:sp>
      <p:sp>
        <p:nvSpPr>
          <p:cNvPr id="11" name="Блок-схема: объединение 10">
            <a:extLst>
              <a:ext uri="{FF2B5EF4-FFF2-40B4-BE49-F238E27FC236}"/>
            </a:extLst>
          </p:cNvPr>
          <p:cNvSpPr/>
          <p:nvPr/>
        </p:nvSpPr>
        <p:spPr>
          <a:xfrm>
            <a:off x="7820025" y="2316163"/>
            <a:ext cx="542925" cy="29845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>
            <a:extLst>
              <a:ext uri="{FF2B5EF4-FFF2-40B4-BE49-F238E27FC236}"/>
            </a:extLst>
          </p:cNvPr>
          <p:cNvSpPr/>
          <p:nvPr/>
        </p:nvSpPr>
        <p:spPr>
          <a:xfrm>
            <a:off x="9353550" y="2789238"/>
            <a:ext cx="2154238" cy="1323975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Муниципальные программы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Ивнянского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района</a:t>
            </a:r>
          </a:p>
        </p:txBody>
      </p:sp>
      <p:sp>
        <p:nvSpPr>
          <p:cNvPr id="13" name="Блок-схема: объединение 12">
            <a:extLst>
              <a:ext uri="{FF2B5EF4-FFF2-40B4-BE49-F238E27FC236}"/>
            </a:extLst>
          </p:cNvPr>
          <p:cNvSpPr/>
          <p:nvPr/>
        </p:nvSpPr>
        <p:spPr>
          <a:xfrm>
            <a:off x="10264775" y="2316163"/>
            <a:ext cx="542925" cy="29845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>
            <a:extLst>
              <a:ext uri="{FF2B5EF4-FFF2-40B4-BE49-F238E27FC236}"/>
            </a:extLst>
          </p:cNvPr>
          <p:cNvSpPr txBox="1"/>
          <p:nvPr/>
        </p:nvSpPr>
        <p:spPr>
          <a:xfrm>
            <a:off x="568325" y="2789238"/>
            <a:ext cx="1803400" cy="286226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Прогноз социально-экономического развития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Ивнянского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района на очередной год и плановый период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675" y="754063"/>
            <a:ext cx="6875463" cy="823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1287463" y="2281238"/>
            <a:ext cx="6116637" cy="2309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+mj-lt"/>
                <a:cs typeface="Times New Roman" panose="02020603050405020304" pitchFamily="18" charset="0"/>
              </a:rPr>
              <a:t>Исполнение бюджета по доходам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j-lt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+mj-lt"/>
                <a:cs typeface="Times New Roman" panose="02020603050405020304" pitchFamily="18" charset="0"/>
              </a:rPr>
              <a:t>Исполнение бюджета по расходам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j-lt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+mj-lt"/>
                <a:cs typeface="Times New Roman" panose="02020603050405020304" pitchFamily="18" charset="0"/>
              </a:rPr>
              <a:t>Исполнение по источникам финансирования дефицита бюджета</a:t>
            </a:r>
          </a:p>
        </p:txBody>
      </p:sp>
      <p:pic>
        <p:nvPicPr>
          <p:cNvPr id="1026" name="Picture 2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605667" y="3463290"/>
            <a:ext cx="4514850" cy="2838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Утверждение отчётов об исполнении бюджета муниципального района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1579563" y="2405063"/>
            <a:ext cx="2238375" cy="1939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Отчёт об исполнении за 1 квартал, полугодие, 9 месяцев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1579563" y="4489450"/>
            <a:ext cx="2238375" cy="1201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Годовой отчёт об исполнении бюджета</a:t>
            </a: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5521325" y="2476500"/>
            <a:ext cx="3587750" cy="1570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Постановление администрации муниципального района «</a:t>
            </a:r>
            <a:r>
              <a:rPr lang="ru-RU" sz="2400" dirty="0" err="1">
                <a:latin typeface="+mj-lt"/>
                <a:cs typeface="+mn-cs"/>
              </a:rPr>
              <a:t>Ивнянский</a:t>
            </a:r>
            <a:r>
              <a:rPr lang="ru-RU" sz="2400" dirty="0">
                <a:latin typeface="+mj-lt"/>
                <a:cs typeface="+mn-cs"/>
              </a:rPr>
              <a:t> район»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5521325" y="4305300"/>
            <a:ext cx="2921000" cy="1570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Решение муниципального совета </a:t>
            </a:r>
            <a:r>
              <a:rPr lang="ru-RU" sz="2400" dirty="0" err="1">
                <a:latin typeface="+mj-lt"/>
                <a:cs typeface="+mn-cs"/>
              </a:rPr>
              <a:t>Ивнянского</a:t>
            </a:r>
            <a:r>
              <a:rPr lang="ru-RU" sz="2400" dirty="0">
                <a:latin typeface="+mj-lt"/>
                <a:cs typeface="+mn-cs"/>
              </a:rPr>
              <a:t> района</a:t>
            </a:r>
          </a:p>
        </p:txBody>
      </p:sp>
      <p:sp>
        <p:nvSpPr>
          <p:cNvPr id="21" name="Стрелка: вправо 20">
            <a:extLst>
              <a:ext uri="{FF2B5EF4-FFF2-40B4-BE49-F238E27FC236}"/>
            </a:extLst>
          </p:cNvPr>
          <p:cNvSpPr/>
          <p:nvPr/>
        </p:nvSpPr>
        <p:spPr>
          <a:xfrm>
            <a:off x="4216893" y="3062796"/>
            <a:ext cx="807868" cy="3662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: вправо 21">
            <a:extLst>
              <a:ext uri="{FF2B5EF4-FFF2-40B4-BE49-F238E27FC236}"/>
            </a:extLst>
          </p:cNvPr>
          <p:cNvSpPr/>
          <p:nvPr/>
        </p:nvSpPr>
        <p:spPr>
          <a:xfrm>
            <a:off x="4216893" y="4814838"/>
            <a:ext cx="807868" cy="3662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5675" y="3062288"/>
            <a:ext cx="1935163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Новые принципы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расходования средств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1417638" y="2308225"/>
            <a:ext cx="7335837" cy="2986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Эффективность использования средств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j-lt"/>
                <a:cs typeface="+mn-cs"/>
              </a:rPr>
              <a:t>Экономность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j-lt"/>
                <a:cs typeface="+mn-cs"/>
              </a:rPr>
              <a:t>Результативность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Адресность и нуждаемость социальной помощи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+mj-lt"/>
                <a:cs typeface="+mn-cs"/>
              </a:rPr>
              <a:t>Приоритизация</a:t>
            </a:r>
            <a:r>
              <a:rPr lang="ru-RU" sz="2400" dirty="0">
                <a:latin typeface="+mj-lt"/>
                <a:cs typeface="+mn-cs"/>
              </a:rPr>
              <a:t> финансовых ресурсов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j-lt"/>
              <a:cs typeface="+mn-cs"/>
            </a:endParaRPr>
          </a:p>
        </p:txBody>
      </p:sp>
      <p:sp>
        <p:nvSpPr>
          <p:cNvPr id="5" name="Прямоугольный треугольник 4">
            <a:extLst>
              <a:ext uri="{FF2B5EF4-FFF2-40B4-BE49-F238E27FC236}"/>
            </a:extLst>
          </p:cNvPr>
          <p:cNvSpPr/>
          <p:nvPr/>
        </p:nvSpPr>
        <p:spPr>
          <a:xfrm>
            <a:off x="1001713" y="2439988"/>
            <a:ext cx="227012" cy="2206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ый треугольник 5">
            <a:extLst>
              <a:ext uri="{FF2B5EF4-FFF2-40B4-BE49-F238E27FC236}"/>
            </a:extLst>
          </p:cNvPr>
          <p:cNvSpPr/>
          <p:nvPr/>
        </p:nvSpPr>
        <p:spPr>
          <a:xfrm>
            <a:off x="1001713" y="3806825"/>
            <a:ext cx="227012" cy="2222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ый треугольник 6">
            <a:extLst>
              <a:ext uri="{FF2B5EF4-FFF2-40B4-BE49-F238E27FC236}"/>
            </a:extLst>
          </p:cNvPr>
          <p:cNvSpPr/>
          <p:nvPr/>
        </p:nvSpPr>
        <p:spPr>
          <a:xfrm>
            <a:off x="1001713" y="4621213"/>
            <a:ext cx="227012" cy="2206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4" name="Picture 2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310886" y="2106530"/>
            <a:ext cx="3641417" cy="24251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"/>
          <p:cNvPicPr>
            <a:picLocks noChangeAspect="1" noChangeArrowheads="1"/>
          </p:cNvPicPr>
          <p:nvPr/>
        </p:nvPicPr>
        <p:blipFill>
          <a:blip r:embed="rId2"/>
          <a:srcRect l="12587" t="6374"/>
          <a:stretch>
            <a:fillRect/>
          </a:stretch>
        </p:blipFill>
        <p:spPr bwMode="auto">
          <a:xfrm>
            <a:off x="7875588" y="2671763"/>
            <a:ext cx="4316412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488" y="2397125"/>
            <a:ext cx="5864225" cy="1181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227</Words>
  <Application>Microsoft Office PowerPoint</Application>
  <PresentationFormat>Произвольный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Calibri</vt:lpstr>
      <vt:lpstr>Arial</vt:lpstr>
      <vt:lpstr>Calibri Light</vt:lpstr>
      <vt:lpstr>Times New Roman</vt:lpstr>
      <vt:lpstr>Wingdings</vt:lpstr>
      <vt:lpstr>Ретро</vt:lpstr>
      <vt:lpstr>Ретро</vt:lpstr>
      <vt:lpstr>Ретро</vt:lpstr>
      <vt:lpstr>Ретро</vt:lpstr>
      <vt:lpstr>Ретро</vt:lpstr>
      <vt:lpstr>Ретро</vt:lpstr>
      <vt:lpstr>Ретро</vt:lpstr>
      <vt:lpstr>Слайд 1</vt:lpstr>
      <vt:lpstr>Бюджетный процесс</vt:lpstr>
      <vt:lpstr>Слайд 3</vt:lpstr>
      <vt:lpstr>Слайд 4</vt:lpstr>
      <vt:lpstr>Слайд 5</vt:lpstr>
      <vt:lpstr>Исполнение бюджета</vt:lpstr>
      <vt:lpstr>Утверждение отчётов об исполнении бюджета муниципального района</vt:lpstr>
      <vt:lpstr>Новые принципы  расходования средств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ДДС</dc:creator>
  <cp:lastModifiedBy>ФСГ</cp:lastModifiedBy>
  <cp:revision>5</cp:revision>
  <dcterms:created xsi:type="dcterms:W3CDTF">2024-03-14T11:04:22Z</dcterms:created>
  <dcterms:modified xsi:type="dcterms:W3CDTF">2024-03-18T12:17:21Z</dcterms:modified>
</cp:coreProperties>
</file>