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50" r:id="rId2"/>
    <p:sldMasterId id="2147483652" r:id="rId3"/>
    <p:sldMasterId id="2147483655" r:id="rId4"/>
  </p:sldMasterIdLst>
  <p:notesMasterIdLst>
    <p:notesMasterId r:id="rId18"/>
  </p:notesMasterIdLst>
  <p:sldIdLst>
    <p:sldId id="423" r:id="rId5"/>
    <p:sldId id="257" r:id="rId6"/>
    <p:sldId id="276" r:id="rId7"/>
    <p:sldId id="463" r:id="rId8"/>
    <p:sldId id="434" r:id="rId9"/>
    <p:sldId id="462" r:id="rId10"/>
    <p:sldId id="456" r:id="rId11"/>
    <p:sldId id="469" r:id="rId12"/>
    <p:sldId id="470" r:id="rId13"/>
    <p:sldId id="459" r:id="rId14"/>
    <p:sldId id="467" r:id="rId15"/>
    <p:sldId id="468" r:id="rId16"/>
    <p:sldId id="45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7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orient="horz" pos="2409" userDrawn="1">
          <p15:clr>
            <a:srgbClr val="A4A3A4"/>
          </p15:clr>
        </p15:guide>
        <p15:guide id="4" pos="7015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orient="horz" pos="3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194"/>
    <a:srgbClr val="A9D3FD"/>
    <a:srgbClr val="363194"/>
    <a:srgbClr val="7DBBFC"/>
    <a:srgbClr val="283583"/>
    <a:srgbClr val="CFE8FF"/>
    <a:srgbClr val="346FC2"/>
    <a:srgbClr val="EBEBEB"/>
    <a:srgbClr val="282A2E"/>
    <a:srgbClr val="D9D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76" autoAdjust="0"/>
  </p:normalViewPr>
  <p:slideViewPr>
    <p:cSldViewPr snapToGrid="0">
      <p:cViewPr varScale="1">
        <p:scale>
          <a:sx n="106" d="100"/>
          <a:sy n="106" d="100"/>
        </p:scale>
        <p:origin x="78" y="102"/>
      </p:cViewPr>
      <p:guideLst>
        <p:guide orient="horz" pos="867"/>
        <p:guide pos="438"/>
        <p:guide orient="horz" pos="2409"/>
        <p:guide pos="7015"/>
        <p:guide pos="7355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AE9EF-1B71-41CA-8AEC-8F3DAE1A740A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BF0E1-7962-402B-8488-C2708AAB1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3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F0E1-7962-402B-8488-C2708AAB150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4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BF0E1-7962-402B-8488-C2708AAB150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1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BF0E1-7962-402B-8488-C2708AAB150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14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BF0E1-7962-402B-8488-C2708AAB150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1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>
            <a:extLst>
              <a:ext uri="{FF2B5EF4-FFF2-40B4-BE49-F238E27FC236}">
                <a16:creationId xmlns:a16="http://schemas.microsoft.com/office/drawing/2014/main" id="{A0F82543-C29B-0D5E-DDFB-152EE9B01379}"/>
              </a:ext>
            </a:extLst>
          </p:cNvPr>
          <p:cNvSpPr txBox="1">
            <a:spLocks/>
          </p:cNvSpPr>
          <p:nvPr userDrawn="1"/>
        </p:nvSpPr>
        <p:spPr>
          <a:xfrm>
            <a:off x="923517" y="5834925"/>
            <a:ext cx="9747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ctr" defTabSz="914400" rtl="0" eaLnBrk="1" latinLnBrk="0" hangingPunct="1">
              <a:defRPr lang="ru-RU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363194"/>
              </a:solidFill>
              <a:latin typeface="Arial" panose="020B0604020202020204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69DFFB-C6F8-2A44-C30E-91A7BD289F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5438" y="3267945"/>
            <a:ext cx="6611568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4E159DB-C40A-1886-8268-3F63F133A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725" y="2829798"/>
            <a:ext cx="6611568" cy="566594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5" name="Дата 24">
            <a:extLst>
              <a:ext uri="{FF2B5EF4-FFF2-40B4-BE49-F238E27FC236}">
                <a16:creationId xmlns:a16="http://schemas.microsoft.com/office/drawing/2014/main" id="{83F37492-9A68-EA6B-3787-2DF4EEF4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6961" y="5802435"/>
            <a:ext cx="1006140" cy="365125"/>
          </a:xfrm>
          <a:prstGeom prst="rect">
            <a:avLst/>
          </a:prstGeom>
        </p:spPr>
        <p:txBody>
          <a:bodyPr/>
          <a:lstStyle/>
          <a:p>
            <a:fld id="{66066E51-5F4A-43E2-A6C2-84789929AB13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id="{F09EB815-7309-2FB6-E4DD-20C2ACDB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540" y="580243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395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42">
          <p15:clr>
            <a:srgbClr val="FBAE40"/>
          </p15:clr>
        </p15:guide>
        <p15:guide id="4" orient="horz" pos="200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499" y="1852613"/>
            <a:ext cx="6525731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id="{CFD94AFF-47FA-B07D-6D6E-1B1434C57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3491076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C8075BC7-29F4-10A7-6099-61883186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B346A-CF0E-97F5-D60F-0EA7D876D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A0CBA05F-4F15-957A-B8B0-277B675A8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0474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8575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id="{1B70D70E-2EE6-BF62-5660-FF6CFAD0E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8368" y="1852612"/>
            <a:ext cx="525260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5B3B671A-5AD2-35DA-9E7E-3AE2D1694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2624552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50E73817-7DF2-7F29-C8B8-0FFF36405A83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245DBB21-2694-9011-C1A0-751E0067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2E8C-D248-7018-16C2-1D3BB333EE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510C0862-4F8C-846A-7886-51108CC736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5679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500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Рисунок 11">
            <a:extLst>
              <a:ext uri="{FF2B5EF4-FFF2-40B4-BE49-F238E27FC236}">
                <a16:creationId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Рисунок 11">
            <a:extLst>
              <a:ext uri="{FF2B5EF4-FFF2-40B4-BE49-F238E27FC236}">
                <a16:creationId xmlns:a16="http://schemas.microsoft.com/office/drawing/2014/main" id="{3471242F-CCB7-688C-7FF7-2E77CEAC1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2707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9AC462-0E67-2B17-CA38-A795A2BB5CB7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3F9C5E39-5BEB-8216-F122-FED360A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F799B80-A63E-2B8E-3E88-0F211DE86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7ED2446E-FE91-279E-FD43-ED9A8599EE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672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:a16="http://schemas.microsoft.com/office/drawing/2014/main" id="{F3244840-D46E-7CA6-422B-3AC25F58923C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A59621-BEC3-13D1-CC5C-BC6D3DB146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285733"/>
            <a:ext cx="11136244" cy="4453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6F3A45D3-8FCD-97D9-5D8A-049C1E22EC68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5198C4F6-DB3A-5160-A22E-7DBF4D95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6D25E-AE44-1977-5B63-B4587C699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id="{EA1B0C63-E372-3F72-2A3F-1DC27E73B9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5127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3D16D53-7852-B8AF-68FA-5E3C80BD9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61" y="1119498"/>
            <a:ext cx="3932237" cy="474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0150B22C-36E5-ACAF-31F7-3EE49D3BB286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A9B994D8-D0ED-E6D0-8144-FF42E93F4E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8088" y="1119499"/>
            <a:ext cx="6718300" cy="474155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id="{51FA5304-2109-7D22-A5D1-CD631A21379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B4CA5D0B-8B52-1107-559A-749E3A7F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106A8-7FA6-0BD1-7D12-A84A46EFC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D1C002C3-1A75-C31D-F57C-311971A79D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6140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0B77544B-57D9-E431-D1E6-8256238A8B0B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Диаграмма 11">
            <a:extLst>
              <a:ext uri="{FF2B5EF4-FFF2-40B4-BE49-F238E27FC236}">
                <a16:creationId xmlns:a16="http://schemas.microsoft.com/office/drawing/2014/main" id="{C55CCD9B-D286-2625-CCCD-E190BE736E0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0075" y="1255713"/>
            <a:ext cx="7177088" cy="44783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415DDDC4-24BA-1A90-35C7-DBF0F8076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6738" y="1255713"/>
            <a:ext cx="3549650" cy="4478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id="{66B31BB7-B03F-E9BD-6391-BD436CF802B4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E873933A-3B4D-6646-56C5-E235FC34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116E41E-3878-4F89-E5CA-6055D41ED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id="{B53057ED-1934-96D0-D00E-4656B252B6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93658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98E6E48-539F-6663-3EC2-99A02C6C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52" y="1309026"/>
            <a:ext cx="4600230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12E470-A3E0-AA1D-BD7D-EE0A4A8B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2452" y="1951848"/>
            <a:ext cx="46002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636147-C979-6BB0-1430-8A0199843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029" y="1309026"/>
            <a:ext cx="4626801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D0B6318-4C01-5B81-FFE0-29FA74921D8E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CEB75230-A382-1CD5-FD4F-96C0E7AB2D2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96314" y="1951848"/>
            <a:ext cx="46002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id="{A87B1AA6-636A-712D-E7E7-19BD221B0188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EB9C93E9-B451-90FC-1FD3-8515D51D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299EA-A75B-AC61-4FB5-BAE03AC9F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3C28F2EA-1946-73B9-2334-F11F8CE43C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25139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343AC42-1174-A0F9-D614-82F7219605DC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3098" y="2148277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259" y="2373142"/>
            <a:ext cx="3814428" cy="21357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3098" y="3878662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AC3773A7-9B04-3EE4-6241-6EFC66E05F5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3FFE4DE8-568E-3060-9EE8-09722B0A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54B07-7268-10C4-3310-536D3280F5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5015FF51-4FB9-80D7-0C9E-D6D992E19C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26366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ци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343AC42-1174-A0F9-D614-82F7219605DC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9625" y="1383485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7141" y="3429000"/>
            <a:ext cx="2217821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04330EFB-CBC7-CD9D-FF5F-A63574694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7394" y="3429000"/>
            <a:ext cx="2217821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7177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:a16="http://schemas.microsoft.com/office/drawing/2014/main" id="{56067903-C0E3-AE2B-A079-16BDAED641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9878" y="1383485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id="{4670D368-EE86-FD2B-A287-B8169A2DF1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7430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B2053094-509F-09A3-FC67-7802C71B4C16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7A854170-0557-2FB2-1028-6A819A39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9E89C-B707-3071-9E1A-3D36BDD15B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037BB8E1-253F-F13D-74AC-0B565F5E6F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56297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заголовком и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3">
            <a:extLst>
              <a:ext uri="{FF2B5EF4-FFF2-40B4-BE49-F238E27FC236}">
                <a16:creationId xmlns:a16="http://schemas.microsoft.com/office/drawing/2014/main" id="{092B14AC-EA25-24B0-80B9-B68B01017FF9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861D2919-2696-6DC4-367C-04B82F96B909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4638B12C-3F1E-D4F3-EA42-7B55EE34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D252F-F014-D107-3431-9D498687F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A0D847DF-67A9-B35E-69BB-F5DA4C9E35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9143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7A2D3-D6E5-C73A-7DBE-5EE64342D78B}"/>
              </a:ext>
            </a:extLst>
          </p:cNvPr>
          <p:cNvSpPr txBox="1">
            <a:spLocks/>
          </p:cNvSpPr>
          <p:nvPr userDrawn="1"/>
        </p:nvSpPr>
        <p:spPr>
          <a:xfrm>
            <a:off x="2890077" y="705115"/>
            <a:ext cx="9518374" cy="10149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7DBBFC"/>
                </a:solidFill>
              </a:rPr>
              <a:t>СОДЕРЖАНИЕ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DD14833C-E99F-871B-FE32-BDFF130C1843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4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1 цифра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D3409CF-BB0C-E756-DC29-B113AEAB8277}"/>
              </a:ext>
            </a:extLst>
          </p:cNvPr>
          <p:cNvSpPr/>
          <p:nvPr userDrawn="1"/>
        </p:nvSpPr>
        <p:spPr>
          <a:xfrm>
            <a:off x="0" y="2662517"/>
            <a:ext cx="7516083" cy="130371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9492CD8-B2D2-4AF6-2D2A-CDA40DC351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156" y="2452557"/>
            <a:ext cx="1143863" cy="172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8000" kern="1200" dirty="0">
                <a:solidFill>
                  <a:srgbClr val="7DBBF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209481BF-91DE-79FE-FDB1-F23ADE854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607" y="2849940"/>
            <a:ext cx="5929970" cy="96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ru-RU" sz="2400" b="1" kern="1200" spc="-20" dirty="0">
                <a:solidFill>
                  <a:srgbClr val="282A2E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FBE0E25-1DDF-AB50-A089-E5C660E09279}"/>
              </a:ext>
            </a:extLst>
          </p:cNvPr>
          <p:cNvGrpSpPr/>
          <p:nvPr userDrawn="1"/>
        </p:nvGrpSpPr>
        <p:grpSpPr>
          <a:xfrm>
            <a:off x="663408" y="6396532"/>
            <a:ext cx="12925697" cy="66972"/>
            <a:chOff x="2333171" y="6013450"/>
            <a:chExt cx="14706663" cy="76200"/>
          </a:xfrm>
          <a:solidFill>
            <a:srgbClr val="7DBBFC"/>
          </a:solidFill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E74419A8-4FB6-00A5-C24D-1CEC374D8F36}"/>
                </a:ext>
              </a:extLst>
            </p:cNvPr>
            <p:cNvSpPr/>
            <p:nvPr userDrawn="1"/>
          </p:nvSpPr>
          <p:spPr>
            <a:xfrm>
              <a:off x="2333171" y="6013450"/>
              <a:ext cx="1143000" cy="76200"/>
            </a:xfrm>
            <a:custGeom>
              <a:avLst/>
              <a:gdLst/>
              <a:ahLst/>
              <a:cxnLst/>
              <a:rect l="l" t="t" r="r" b="b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798D9C-49A6-5EB3-FA17-A891A5B50F96}"/>
                </a:ext>
              </a:extLst>
            </p:cNvPr>
            <p:cNvSpPr/>
            <p:nvPr userDrawn="1"/>
          </p:nvSpPr>
          <p:spPr>
            <a:xfrm>
              <a:off x="3829294" y="6045200"/>
              <a:ext cx="13210540" cy="25400"/>
            </a:xfrm>
            <a:custGeom>
              <a:avLst/>
              <a:gdLst/>
              <a:ahLst/>
              <a:cxnLst/>
              <a:rect l="l" t="t" r="r" b="b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5">
            <a:extLst>
              <a:ext uri="{FF2B5EF4-FFF2-40B4-BE49-F238E27FC236}">
                <a16:creationId xmlns:a16="http://schemas.microsoft.com/office/drawing/2014/main" id="{E5C9A6C4-81F8-744C-0326-E51AC4E9C47D}"/>
              </a:ext>
            </a:extLst>
          </p:cNvPr>
          <p:cNvSpPr/>
          <p:nvPr userDrawn="1"/>
        </p:nvSpPr>
        <p:spPr>
          <a:xfrm flipH="1">
            <a:off x="-10588" y="2662517"/>
            <a:ext cx="110111" cy="1303710"/>
          </a:xfrm>
          <a:custGeom>
            <a:avLst/>
            <a:gdLst/>
            <a:ahLst/>
            <a:cxnLst/>
            <a:rect l="l" t="t" r="r" b="b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499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2 цифры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FBE0E25-1DDF-AB50-A089-E5C660E09279}"/>
              </a:ext>
            </a:extLst>
          </p:cNvPr>
          <p:cNvGrpSpPr/>
          <p:nvPr userDrawn="1"/>
        </p:nvGrpSpPr>
        <p:grpSpPr>
          <a:xfrm>
            <a:off x="663408" y="6396532"/>
            <a:ext cx="12925697" cy="66972"/>
            <a:chOff x="2333171" y="6013450"/>
            <a:chExt cx="14706663" cy="76200"/>
          </a:xfrm>
          <a:solidFill>
            <a:srgbClr val="7DBBFC"/>
          </a:solidFill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E74419A8-4FB6-00A5-C24D-1CEC374D8F36}"/>
                </a:ext>
              </a:extLst>
            </p:cNvPr>
            <p:cNvSpPr/>
            <p:nvPr userDrawn="1"/>
          </p:nvSpPr>
          <p:spPr>
            <a:xfrm>
              <a:off x="2333171" y="6013450"/>
              <a:ext cx="1143000" cy="76200"/>
            </a:xfrm>
            <a:custGeom>
              <a:avLst/>
              <a:gdLst/>
              <a:ahLst/>
              <a:cxnLst/>
              <a:rect l="l" t="t" r="r" b="b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798D9C-49A6-5EB3-FA17-A891A5B50F96}"/>
                </a:ext>
              </a:extLst>
            </p:cNvPr>
            <p:cNvSpPr/>
            <p:nvPr userDrawn="1"/>
          </p:nvSpPr>
          <p:spPr>
            <a:xfrm>
              <a:off x="3829294" y="6045200"/>
              <a:ext cx="13210540" cy="25400"/>
            </a:xfrm>
            <a:custGeom>
              <a:avLst/>
              <a:gdLst/>
              <a:ahLst/>
              <a:cxnLst/>
              <a:rect l="l" t="t" r="r" b="b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BBBFCC8-FA3E-584C-D68D-4B3C3092DBD9}"/>
              </a:ext>
            </a:extLst>
          </p:cNvPr>
          <p:cNvSpPr/>
          <p:nvPr userDrawn="1"/>
        </p:nvSpPr>
        <p:spPr>
          <a:xfrm>
            <a:off x="0" y="2662517"/>
            <a:ext cx="7516083" cy="130371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CC890D42-0994-2C55-C003-1115272C893B}"/>
              </a:ext>
            </a:extLst>
          </p:cNvPr>
          <p:cNvSpPr/>
          <p:nvPr userDrawn="1"/>
        </p:nvSpPr>
        <p:spPr>
          <a:xfrm flipH="1">
            <a:off x="-10588" y="2662517"/>
            <a:ext cx="110111" cy="1303710"/>
          </a:xfrm>
          <a:custGeom>
            <a:avLst/>
            <a:gdLst/>
            <a:ahLst/>
            <a:cxnLst/>
            <a:rect l="l" t="t" r="r" b="b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C3B47C9-9A5E-501B-FE77-3F72F5A6E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156" y="2452557"/>
            <a:ext cx="1358836" cy="172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8000" kern="1200" dirty="0">
                <a:solidFill>
                  <a:srgbClr val="7DBBF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10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13848968-2D85-42FA-45F0-949C4DE62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9347" y="2849940"/>
            <a:ext cx="5929970" cy="96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ru-RU" sz="2400" b="1" kern="1200" spc="-20" dirty="0">
                <a:solidFill>
                  <a:srgbClr val="282A2E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235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9EA2E0C-DBBA-B384-9FFB-38013890919D}"/>
              </a:ext>
            </a:extLst>
          </p:cNvPr>
          <p:cNvSpPr/>
          <p:nvPr userDrawn="1"/>
        </p:nvSpPr>
        <p:spPr>
          <a:xfrm>
            <a:off x="8209723" y="1253330"/>
            <a:ext cx="3526184" cy="4690269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2CEB80-1939-9913-B80E-312A85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019" y="1253331"/>
            <a:ext cx="6939720" cy="4690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DC16E3-4119-D306-B0DB-20405C30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0045" y="1546320"/>
            <a:ext cx="2905539" cy="4058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3A56EE4D-CAE0-F801-A46E-E73A9FF689B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68A1339-501D-64DA-C8B5-52929CFF6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BC31200F-A18F-EFBD-01D2-D05D06212DCC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C2E8AF7-382D-88BB-23C5-07A71763FE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F14F051A-8698-953F-5B03-5020E318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8770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:a16="http://schemas.microsoft.com/office/drawing/2014/main" id="{07EB8C42-1916-8071-ED45-F0E2C9EDBF2D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7DBBFC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E661CAF-7768-9AC2-F538-B5F8ECA17596}"/>
              </a:ext>
            </a:extLst>
          </p:cNvPr>
          <p:cNvSpPr/>
          <p:nvPr userDrawn="1"/>
        </p:nvSpPr>
        <p:spPr>
          <a:xfrm>
            <a:off x="983967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FDB0C7F-D8DF-B62D-675F-2953D8E4F5A3}"/>
              </a:ext>
            </a:extLst>
          </p:cNvPr>
          <p:cNvSpPr/>
          <p:nvPr userDrawn="1"/>
        </p:nvSpPr>
        <p:spPr>
          <a:xfrm>
            <a:off x="6406498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8">
            <a:extLst>
              <a:ext uri="{FF2B5EF4-FFF2-40B4-BE49-F238E27FC236}">
                <a16:creationId xmlns:a16="http://schemas.microsoft.com/office/drawing/2014/main" id="{6FB71AF1-07C0-861E-F4DD-68F641E0E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2048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D17CFC04-E67A-8922-2B8D-E0DB8D8A24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2047" y="2111505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E94F6ACE-9C78-005A-9335-1EE2316FEB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2409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id="{A3A4BEF3-6D0B-F439-67E7-1E15BB7A3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2408" y="2111505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CC2F26-97EB-7B4D-39C7-FEBF2DDC11A3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4A9190F3-63E6-D6B6-8C3D-8372DF3A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16F0E-926C-DA7C-8025-567B8DE4B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989F7E08-ECD5-A180-87F7-E279FEAC0D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06267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id="{7A0B5775-AECC-0C81-B533-4057B9A26845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175667B-4583-04FE-4801-F6C8F75BDF08}"/>
              </a:ext>
            </a:extLst>
          </p:cNvPr>
          <p:cNvSpPr/>
          <p:nvPr userDrawn="1"/>
        </p:nvSpPr>
        <p:spPr>
          <a:xfrm>
            <a:off x="749501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C01C6F4-9C01-3FB3-C85B-D700EDBB7C86}"/>
              </a:ext>
            </a:extLst>
          </p:cNvPr>
          <p:cNvSpPr/>
          <p:nvPr userDrawn="1"/>
        </p:nvSpPr>
        <p:spPr>
          <a:xfrm>
            <a:off x="4539973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1950DA1-BCD8-EDB2-DC7D-A275B3D4A3F2}"/>
              </a:ext>
            </a:extLst>
          </p:cNvPr>
          <p:cNvSpPr/>
          <p:nvPr userDrawn="1"/>
        </p:nvSpPr>
        <p:spPr>
          <a:xfrm>
            <a:off x="8330445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473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7945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28357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7472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7944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356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id="{CED563EF-4AF7-CA26-C2B3-8930D1244BE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49E18D00-E6F5-C63D-F8DF-4CED2CF8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56397-8C95-263F-6DDD-83D08E5DE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7">
            <a:extLst>
              <a:ext uri="{FF2B5EF4-FFF2-40B4-BE49-F238E27FC236}">
                <a16:creationId xmlns:a16="http://schemas.microsoft.com/office/drawing/2014/main" id="{71FFB7C3-AB15-77C9-4BB6-FD302DB55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2645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id="{7A0B5775-AECC-0C81-B533-4057B9A26845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175667B-4583-04FE-4801-F6C8F75BDF08}"/>
              </a:ext>
            </a:extLst>
          </p:cNvPr>
          <p:cNvSpPr/>
          <p:nvPr userDrawn="1"/>
        </p:nvSpPr>
        <p:spPr>
          <a:xfrm>
            <a:off x="693544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C01C6F4-9C01-3FB3-C85B-D700EDBB7C86}"/>
              </a:ext>
            </a:extLst>
          </p:cNvPr>
          <p:cNvSpPr/>
          <p:nvPr userDrawn="1"/>
        </p:nvSpPr>
        <p:spPr>
          <a:xfrm>
            <a:off x="3510327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1950DA1-BCD8-EDB2-DC7D-A275B3D4A3F2}"/>
              </a:ext>
            </a:extLst>
          </p:cNvPr>
          <p:cNvSpPr/>
          <p:nvPr userDrawn="1"/>
        </p:nvSpPr>
        <p:spPr>
          <a:xfrm>
            <a:off x="6321330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847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4630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5633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7847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4630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5633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F1A9882-4C2B-E626-5001-E66315689940}"/>
              </a:ext>
            </a:extLst>
          </p:cNvPr>
          <p:cNvSpPr/>
          <p:nvPr userDrawn="1"/>
        </p:nvSpPr>
        <p:spPr>
          <a:xfrm>
            <a:off x="9132333" y="1940127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3F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28">
            <a:extLst>
              <a:ext uri="{FF2B5EF4-FFF2-40B4-BE49-F238E27FC236}">
                <a16:creationId xmlns:a16="http://schemas.microsoft.com/office/drawing/2014/main" id="{040A5FB0-55B9-3D90-49B1-E18432C4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6636" y="2954128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:a16="http://schemas.microsoft.com/office/drawing/2014/main" id="{F6E431BB-9FC0-ACC5-D858-C1ABAC969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6636" y="2200972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id="{681E0E83-7715-1B26-C0EF-86D4C9801A9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F98F4CB7-BFDE-D189-FF5A-FE233D9D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FAB044C-A531-5D6F-6DF5-9FAB03A78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493F4DE-6466-E1F9-7B7D-3713B65080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650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Рисунок 11">
            <a:extLst>
              <a:ext uri="{FF2B5EF4-FFF2-40B4-BE49-F238E27FC236}">
                <a16:creationId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id="{F90414E1-F7F8-26E8-647F-D6D5B0A46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0" y="1852612"/>
            <a:ext cx="7064455" cy="3609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79C98158-9B5D-14BD-1E46-4774CFAF8C8C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2A5C06CF-0267-9F95-9C86-7619DF63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8754EFC-18DF-431F-2CBC-816472614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56DD57C9-6725-8803-146D-E0BF7A437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7012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4CE3E9B1-F3D4-3556-20BA-A1E713C78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" y="0"/>
            <a:ext cx="1217988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8C392E-0650-3E49-B662-297B64F08AAB}"/>
              </a:ext>
            </a:extLst>
          </p:cNvPr>
          <p:cNvSpPr/>
          <p:nvPr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7BB93A-015E-D7D4-7253-918D673A9B8E}"/>
              </a:ext>
            </a:extLst>
          </p:cNvPr>
          <p:cNvSpPr txBox="1"/>
          <p:nvPr/>
        </p:nvSpPr>
        <p:spPr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3BB2D9A-F664-FFF4-A0F6-B19159EC9EEE}"/>
              </a:ext>
            </a:extLst>
          </p:cNvPr>
          <p:cNvGrpSpPr/>
          <p:nvPr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3B3D696D-1D0A-BB5F-B162-A7A732569666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C3E7D7-E43F-C9DE-70A0-837694E19BD9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4919E742-2F27-14B1-C72F-CFBA6505D94D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0DBBC1-F244-061C-AB52-AE1E02AD82E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BDB30A-ACD6-8072-1CB6-329DBDD2F56F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3B8F62-D6FF-F65D-268E-547A6FEE41A6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8D377FDD-6B9A-89B0-E345-D81F1F478501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20CC44-78D7-54E1-C2DE-F358682D92AE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A0C2536-FE9A-1BB0-94AE-591381B38F3A}"/>
              </a:ext>
            </a:extLst>
          </p:cNvPr>
          <p:cNvSpPr txBox="1"/>
          <p:nvPr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9572509-ABCA-0BE7-285B-31C3B5E3C1E7}"/>
              </a:ext>
            </a:extLst>
          </p:cNvPr>
          <p:cNvGrpSpPr/>
          <p:nvPr/>
        </p:nvGrpSpPr>
        <p:grpSpPr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A382322E-E23D-ECF6-23C5-90CA978C4074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2DA02F-57E1-F7A3-1173-DC07DC331A51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CF8693B4-28D3-C583-6422-DB950DE3D612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6E289E-B2ED-7937-5BD6-5869E1B4B036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FA44B585-2AEE-339E-118D-8FE7D9FA68D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D8135E-A3E7-2B50-FBE3-0EAFC1B89F71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36746D68-F219-13BE-730B-076345C7F77B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277229-FA20-7E8C-F2E4-0BC04D58B909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EE0555B-69DC-9F1E-1852-7EF23E797FCC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5778D3-B98E-3825-9AF5-119103008A4E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F268F6B6-AE29-1758-DA1D-739EC455CEE7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D82168-BF55-4696-7483-74935C94BC06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A9FE502-7D91-FD27-18EA-75FE5993F164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C23334-9C95-FD49-997D-CB804EF16D5D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FD245827-C1EA-1E65-1E0F-03DD9745A3AF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8839C1-EF4D-188D-3816-A1FCA09652CD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B978519A-30BD-56F4-5E8B-344E3223B800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FBB36BE-E933-F9C9-DB22-C1A952CDD9E8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84DA803-EE2C-BA85-7C18-E241575FC441}"/>
              </a:ext>
            </a:extLst>
          </p:cNvPr>
          <p:cNvSpPr txBox="1"/>
          <p:nvPr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AD2954E9-F6BC-112F-10A0-FB15865E3EEA}"/>
              </a:ext>
            </a:extLst>
          </p:cNvPr>
          <p:cNvGrpSpPr/>
          <p:nvPr/>
        </p:nvGrpSpPr>
        <p:grpSpPr>
          <a:xfrm>
            <a:off x="12383596" y="3963908"/>
            <a:ext cx="3626739" cy="992609"/>
            <a:chOff x="12383596" y="3963908"/>
            <a:chExt cx="3626739" cy="992609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3B6CED35-4EAD-41F6-9FE6-0096B4DBE529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4C0984-61F0-37B3-5D90-91C99C72BD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B6D1929F-7BAC-38B0-FDFA-14758F4471C7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75DDF96-5A9C-6318-789E-8FE22F75B710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8C838E8D-7DF6-A1C8-CD8F-78CBD9FFCA84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1C751A-34FF-ED27-4136-4EE0D6A30A77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4DB5CBF-CEB5-AD13-53D8-425F15998E56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D15D9A2-51D5-FD45-59F1-CF9D9C51E19C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C6734D44-AF83-F5A7-23CC-D723C34D3DE8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289D1D4-CFB4-4FBE-ADDB-EB673AD3E831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D598CD16-7D65-1A5A-10B4-EE7CF4B057F1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6EFE557-E6E7-5F9E-699E-7B36F7D408C5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BA9D8904-E6C7-45D5-D173-36786456D7D1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C2A8EE-90E3-2F69-FB85-864F98531CA1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3AA706B9-AAFC-D0EB-5CC4-D5581915F67F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15F2394-C0AE-78A6-3B4B-7CF3C86E1D72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2604E1F7-AEDF-9634-ADCE-29BA27A83087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361C005-87C8-CBCC-DA94-872354CD6C21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E99E06B7-7FC5-7013-8997-1CB7CA92DB1A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19540B-5F34-7A5B-7D50-334BF8CA8859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1A747DA6-785C-8AD6-C67F-44D0D44D979E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4C0B51A-0338-CB75-A2BC-4368EB7373BC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FF0F1326-636E-99C2-FB67-2466093644F5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1B0C96F-1932-6F00-6F7E-E888CCCB47F7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47BDFA9E-8731-7066-4F24-F35177AE5AD3}"/>
              </a:ext>
            </a:extLst>
          </p:cNvPr>
          <p:cNvSpPr txBox="1"/>
          <p:nvPr/>
        </p:nvSpPr>
        <p:spPr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06FED542-6ABE-B1FD-9C90-6D26943C6260}"/>
              </a:ext>
            </a:extLst>
          </p:cNvPr>
          <p:cNvGrpSpPr/>
          <p:nvPr/>
        </p:nvGrpSpPr>
        <p:grpSpPr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62C5B1F5-F3F8-71E7-62B2-3305FE81372A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2BE8ECF-7CF1-8B52-1246-DD01B79F2CEF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BEFD6DB5-6058-9546-CE30-C74FA37D21C5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DFDFB64-A30C-ED70-3793-120AD938B6DB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C28A2BB3-1396-9EFC-58F7-D69685AC6EF7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77BA3D4-E917-CE81-B3DD-B2E946BEE9FD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DE19C96F-23B6-368D-230D-CD3375591526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92DA9-8782-1E73-2745-AB25474D9CDC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8979BF4E-C6D1-B436-B399-1EB877AF3FA0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5B00759-AF9F-1FB0-8373-08676B327A0A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BFFBD61E-E33C-9361-0382-5B16CB5C2FB8}"/>
              </a:ext>
            </a:extLst>
          </p:cNvPr>
          <p:cNvSpPr txBox="1"/>
          <p:nvPr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E4210381-D008-A1AA-AFF0-C09FE3C3D6A0}"/>
              </a:ext>
            </a:extLst>
          </p:cNvPr>
          <p:cNvGrpSpPr/>
          <p:nvPr/>
        </p:nvGrpSpPr>
        <p:grpSpPr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32D268D3-A638-2B21-826D-9B1189052AA2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7D5676C-4156-8155-6D16-6B2BC8189994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24171D7A-5167-B72D-6AE5-468CC6CD0AB7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D50512-417C-E171-B857-ABAE16242C2E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4CE8E33C-1B05-6F10-C2F6-B5BF27233CFE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AE66501-2FFC-E2F6-CC1B-2C4219F644A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C83E165B-35A5-461D-7B55-24EC00CFDC76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F81FDD7-3F99-ECD6-B701-C2F430ACCAE2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6B12820E-E6DE-F2AE-1B85-BEE7E4F20E35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7041F5E-4536-6C2E-DBA0-0AE610B57D68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0729F609-8F30-25E1-EDAD-44233D0A0003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4D5E9D3-325B-BF89-DBC6-CD8FE4666505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90" name="Дата 89">
            <a:extLst>
              <a:ext uri="{FF2B5EF4-FFF2-40B4-BE49-F238E27FC236}">
                <a16:creationId xmlns:a16="http://schemas.microsoft.com/office/drawing/2014/main" id="{052562C5-A706-F70C-AB3D-B9985196B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961" y="5802435"/>
            <a:ext cx="1006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66066E51-5F4A-43E2-A6C2-84789929AB13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91" name="Нижний колонтитул 90">
            <a:extLst>
              <a:ext uri="{FF2B5EF4-FFF2-40B4-BE49-F238E27FC236}">
                <a16:creationId xmlns:a16="http://schemas.microsoft.com/office/drawing/2014/main" id="{E2006461-0671-009B-EFEF-0588B3C2B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1540" y="58024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E62454FA-2DBC-B0C5-B673-8FD5611786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469" y="577021"/>
            <a:ext cx="2965407" cy="111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2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27104B-FDB0-368B-0A09-AC9F1EB9B36F}"/>
              </a:ext>
            </a:extLst>
          </p:cNvPr>
          <p:cNvSpPr/>
          <p:nvPr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576002-5F45-6912-5036-044802AF9D9F}"/>
              </a:ext>
            </a:extLst>
          </p:cNvPr>
          <p:cNvSpPr txBox="1"/>
          <p:nvPr/>
        </p:nvSpPr>
        <p:spPr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F096151-A82C-C182-8EB0-48AD13D7FA11}"/>
              </a:ext>
            </a:extLst>
          </p:cNvPr>
          <p:cNvGrpSpPr/>
          <p:nvPr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85297E5-06D0-52A9-20BB-E9C3DE1B42BC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912021-9639-976E-5A68-78AECD0276A1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E5437E60-FA06-1B4F-ECF2-4AEA55DBC66B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3158B2-2FBE-A56E-7C44-1422225F4594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34274DE5-2419-B0AB-73E1-A88CED3906FD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551590-8912-D7AC-3BFC-FAD7ED06A033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18E25E9A-171C-31D0-3AB4-97B2510ADF7A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70074E-61DB-DF7D-5820-53E71AC761E1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D42148C-8284-8906-6B00-7C5008781B32}"/>
              </a:ext>
            </a:extLst>
          </p:cNvPr>
          <p:cNvSpPr txBox="1"/>
          <p:nvPr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C3B38D8-8ACC-8F11-83FD-3C6F64D2A745}"/>
              </a:ext>
            </a:extLst>
          </p:cNvPr>
          <p:cNvGrpSpPr/>
          <p:nvPr/>
        </p:nvGrpSpPr>
        <p:grpSpPr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616B386-FD68-8E86-FA20-89F52B97C3FB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7F44DF-E948-B8C4-5F2C-3E9D0DBEE297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06A6127-D836-D472-EE8F-4EF939540A25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B8461B-F039-5EF7-A341-9CB869B621B6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0FFC4F0-FE32-65B3-2A65-BAD0DEC831ED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F5FA737-A34F-4641-4F80-CBADEDB1260B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A64D12B-8F5C-DD21-408F-79EB9937BBAD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F615AE-CDF6-4243-BB13-760BA8E29B04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F0B10044-4E17-767E-8467-C8701EF88D1F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D09D3E-1A15-27E0-3A7D-6B127560EBB6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BF1E2922-AB6D-38BD-CD9E-7D1CB1CCFF6B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25F18A-1CA0-CF5B-8F40-774F6070A2DB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4A408F28-1289-94D7-9B13-995FA556FA7A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5DEBDE-70E8-17AA-476A-8DD117CE0A25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1D62FAE6-6D0C-8B69-1A78-DF57687EDEC8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570D73-B813-38BF-4CDF-13997DF491E2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34F93159-46C3-CB59-E76A-ECBD7C58FF10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02936E-6601-9368-B2D9-498524CE359D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246C7A3-417F-7274-82D6-3188EC99BA23}"/>
              </a:ext>
            </a:extLst>
          </p:cNvPr>
          <p:cNvSpPr txBox="1"/>
          <p:nvPr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0BC9DC81-5E6A-BA21-9170-1CC77AA6F14C}"/>
              </a:ext>
            </a:extLst>
          </p:cNvPr>
          <p:cNvGrpSpPr/>
          <p:nvPr/>
        </p:nvGrpSpPr>
        <p:grpSpPr>
          <a:xfrm>
            <a:off x="12383596" y="3963908"/>
            <a:ext cx="3626739" cy="992609"/>
            <a:chOff x="12383596" y="3963908"/>
            <a:chExt cx="3626739" cy="992609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6CE7FE1A-0602-77B9-DEF6-27981041EB17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E3699B-182B-DF18-728E-B5313654EBB3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D955588B-52FE-1F06-58DF-7A9B1D03E60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B684A64-C79B-82F9-6847-81532D25DC23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4C53F6D8-8F66-A109-EBBA-9DC4DC5C5050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5FF9C1-CF97-52A8-B191-9C3352B513E8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C4D6B1EE-24DB-B767-8562-D4AB5FCD47AB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A6694F3-39BC-B151-54D2-98340697E17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DA68969-59EA-E62C-011F-2ADA481155FD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A32FA40-37E0-CA58-BB79-99252694ABF4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C1DB07C3-1A36-0DA9-EA47-FA55025BF0F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E1E4C94-6AD0-E5DB-9E16-90C83B5BE07F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D4BFA602-D1E8-1C66-18D4-A2221E96FFD6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D01B27-2BC0-2106-99C7-61A9F396E139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B4ACCEFC-CA12-46EF-E88F-B9DD57B7B04F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515EDAC-2972-173B-355C-2BA9D0713D44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D6343A83-EFB2-3FFC-3498-D8EAC086005D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66F4C46-2759-1254-1602-1EF020C29A9B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1B37D39D-F386-5E38-F9B8-E89989FBA1F0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034F04A-3AA1-9DD8-4EA6-8099F7EFD740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0050FF0D-26A3-E060-3E49-275BBEC98F5E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510A7DE-0A18-8813-5CC8-1F5B31883BD1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C13191AE-FF0D-0F5F-8E75-9ECA6F1ED0D1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11C6001-B60E-FF19-F61B-545F8DBE269F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7B62614-498F-E07C-CB6D-0DBEF44E15A1}"/>
              </a:ext>
            </a:extLst>
          </p:cNvPr>
          <p:cNvSpPr txBox="1"/>
          <p:nvPr/>
        </p:nvSpPr>
        <p:spPr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D744016-6012-2369-3CC8-89E909270840}"/>
              </a:ext>
            </a:extLst>
          </p:cNvPr>
          <p:cNvGrpSpPr/>
          <p:nvPr/>
        </p:nvGrpSpPr>
        <p:grpSpPr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1C35A1C5-4160-4763-A191-3D31434EDDE2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978C3CC-09AC-26D4-0CFA-73C505B362D0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90E555F9-77B8-E927-0DEC-EC4B07AFD2EF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CF3EE42-6C7E-D651-7F55-2E962509186F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F82B83F4-2A51-7160-2B4A-848DEFAFE3B8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8E404E1-ED65-A67E-7BCE-55CEB1322A16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104970A1-211D-0074-1F19-11CA6C1230B4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40143C6-2BA9-FE7E-C7F3-6FF08BD6D1FF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87D4E663-6358-C4A2-B117-4684E7747A94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57C739F-B5F6-6345-1934-2157BB4D9AF7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B2B0A2D-7B64-1809-B474-C0A95368A343}"/>
              </a:ext>
            </a:extLst>
          </p:cNvPr>
          <p:cNvSpPr txBox="1"/>
          <p:nvPr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F5698C8D-7ABF-7501-4D33-B55F48A9D141}"/>
              </a:ext>
            </a:extLst>
          </p:cNvPr>
          <p:cNvGrpSpPr/>
          <p:nvPr/>
        </p:nvGrpSpPr>
        <p:grpSpPr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45C20574-A69B-9037-DD0C-9C83CBE7557A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3FFDFAC-23C7-7010-DDAF-2B45CCF582CE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55A130F6-E209-C31D-019F-071A15E0C4FC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4C35DB6-E4B4-231F-ED5B-BA65072C6F28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9D9E9D17-FC2C-C794-ED02-153D7BC6B184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E9B8C22-9EFD-8A59-8418-1630F4958E5A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41C1A3F9-8449-ADBC-F281-07CC42F14623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51EC78A-3F61-9C0C-CDBE-1503EB1B8F4F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79E4EBDF-1D45-10D7-E80A-8B434FC4858F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C0E7060-7DCB-239F-A871-28535B50AA83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1E209568-B69F-5A4B-543D-C0E5D731D5D9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FEA7ECE-9A9A-9D4D-2FD2-DF1226FB04F1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34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9C1B71-52AF-5215-095D-204F3CC538D4}"/>
              </a:ext>
            </a:extLst>
          </p:cNvPr>
          <p:cNvSpPr/>
          <p:nvPr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7B363-16FA-8729-4FF9-760486DF88E1}"/>
              </a:ext>
            </a:extLst>
          </p:cNvPr>
          <p:cNvSpPr txBox="1"/>
          <p:nvPr/>
        </p:nvSpPr>
        <p:spPr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2119FFA-A59F-0F5C-CB4B-03364CB48D93}"/>
              </a:ext>
            </a:extLst>
          </p:cNvPr>
          <p:cNvGrpSpPr/>
          <p:nvPr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906361F0-6CA1-2F38-AD91-BE7189F24E81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0AC9FD-ABDF-354A-A2F9-924975EB6677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F2EF9C7-0712-91F4-8F53-37949A091968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88953C-74B8-F4CF-3A5D-951775231D54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BCB78E80-935B-A76D-503C-FAE2A214B520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2F7F18-F595-5A7F-F286-0341D9BD48B6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43345A9-402B-F36B-C123-A0F62C428A46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C0FC46-EFE1-00EA-8517-2FA5880B79CA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B859DA3-B309-2068-AD4E-1E110A529D1A}"/>
              </a:ext>
            </a:extLst>
          </p:cNvPr>
          <p:cNvSpPr txBox="1"/>
          <p:nvPr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D7E70D1-DB34-ECFF-85CB-FD696B0D3710}"/>
              </a:ext>
            </a:extLst>
          </p:cNvPr>
          <p:cNvGrpSpPr/>
          <p:nvPr/>
        </p:nvGrpSpPr>
        <p:grpSpPr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8DBB127-DB80-BD33-E231-3A9C4C2D2260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5DE9F3-D9EE-ACC5-3C58-9DE4ADA02506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8A0472B2-D599-7158-A409-E7352998F11C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CDF7A9-4F72-4BFA-2E2C-B50B0F9F3BD9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F6E55736-8082-6DE3-8FAD-79F7E3B87AB8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B4DD8B-9385-210D-4957-E7F12769B195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02B62D64-4E24-9361-DE1D-BC1D1675DB4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34E8A5-E1F2-6855-D3D0-FED622C8F89A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4747B9AA-17E9-ABA4-5B6B-E6C0DE929A71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B7FB7D-D1F8-47F1-BFD8-2387995E5889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6727A489-2BF7-9A91-2CFB-22E25CCD861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A176BC-B2B2-ECCD-1C1B-C351AA3FA2AA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DCF5E066-DA03-FE86-E500-1ED2454CF840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3F0565A-1DF2-0D2F-468C-AD42E68D81DD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BE443C97-3342-EF08-D843-B462AEC63F03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D8E856F-930B-30D6-7B7C-DB8E5FD8EF3B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FDD8C505-80AE-3111-10F2-D3FD53287D5E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216F93E-1B79-7C29-2B78-9390B8807B42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0F29041-F3A2-3389-4698-95FDD9307CEF}"/>
              </a:ext>
            </a:extLst>
          </p:cNvPr>
          <p:cNvSpPr txBox="1"/>
          <p:nvPr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9296C1E1-F519-5859-9921-7D6E9D1278C5}"/>
              </a:ext>
            </a:extLst>
          </p:cNvPr>
          <p:cNvGrpSpPr/>
          <p:nvPr/>
        </p:nvGrpSpPr>
        <p:grpSpPr>
          <a:xfrm>
            <a:off x="12383596" y="3963908"/>
            <a:ext cx="3626739" cy="992609"/>
            <a:chOff x="12383596" y="3963908"/>
            <a:chExt cx="3626739" cy="992609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39AD2F90-1F56-ADF8-A06E-C40C840F10C7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677AEB-D55A-0DB7-72EE-7354AF60105F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E96FE878-834E-6264-D6C0-94B8CBA2D3ED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761CD99-C42D-7DFC-E054-373F5F17AB46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944C1535-BC71-87BB-BE3F-389D89C1B1AD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474998F-42B2-7657-2830-144E82420866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AD44CFCF-049A-3224-E62A-B613CA23EE8A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2ED1C75-002B-00BA-9D6F-2F495797394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56789622-5094-7ED2-A550-296C4286963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F26EFD3-D208-A21C-80C2-B01DEBD02F5A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B2C018E5-2454-FCB7-252C-F748065CCED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2463711-AD89-89B2-98D2-01DBD5C75BC0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7014843E-D1E0-3CB4-19A3-4271E956D34E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F7F2BC2-E137-79A8-BDD1-385C397E58B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7BBA137D-46B3-C2B2-3471-1BBC4762C1D5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FBFD1C1-E7F8-0E53-A86E-76D59DF608F9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2EBC0F4E-F50A-7BCD-7E85-57A644300288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56F0AF-8545-354D-8B8B-67F2F75896AF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8DD5ED39-5799-4D22-E0C5-5432FC2F4176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A6D441F-6C1D-9023-A16F-31E94BE0362B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C9DFFD3D-CB91-CCC7-4A46-C3163D7BAA8E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B38A01E-8012-705F-3B3B-AE1D071025B7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38972478-6A14-1C63-E719-49A0FFA2232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F6E6262-0B57-6CCB-1501-49D178DDFEC3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4BE906B-00AA-4E0C-C8B5-1913C58AE460}"/>
              </a:ext>
            </a:extLst>
          </p:cNvPr>
          <p:cNvSpPr txBox="1"/>
          <p:nvPr/>
        </p:nvSpPr>
        <p:spPr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BC2DAB9B-FB54-7623-D0A3-6A2B43134367}"/>
              </a:ext>
            </a:extLst>
          </p:cNvPr>
          <p:cNvGrpSpPr/>
          <p:nvPr/>
        </p:nvGrpSpPr>
        <p:grpSpPr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BB9EBB33-F483-9705-EEED-CCC8557F9D60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34342E2-9E33-CBEC-4398-15C58F9A6E30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947E2DFE-CDF8-45E0-AF20-31A8CF4D2093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C9D777-6721-CBE1-7CC3-EE9B1B76ECB7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41669393-A10E-6E13-B11D-E3BC66296297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B3052B3-75E5-AE35-F98B-D3E97436CFAA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736DAF22-6B6B-396B-224C-2B56162DA282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0BD4CC7-0576-3495-21D6-7A5AD2DF7130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6DD2A2E6-3F13-3BAE-C3C1-06D66AB9DD06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3BFAFE4-0D27-E4AE-282A-203F041CD84D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22B9D1E-4273-DEA7-E37E-BA8F43E4B64A}"/>
              </a:ext>
            </a:extLst>
          </p:cNvPr>
          <p:cNvSpPr txBox="1"/>
          <p:nvPr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1EE9240F-B83F-D1F8-4F16-FAEBB8589B42}"/>
              </a:ext>
            </a:extLst>
          </p:cNvPr>
          <p:cNvGrpSpPr/>
          <p:nvPr/>
        </p:nvGrpSpPr>
        <p:grpSpPr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2FCB1AFE-6D94-DEEE-EC0D-F926FF522D3E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25C5890-DAEA-8195-9D15-C3FAD8BBAB48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71A14381-F852-53FE-C5E8-45923E938C33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F96669F-14E4-CB39-AA50-3C4A140530DE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8B0D051C-651A-8750-6AE5-6045684D1C6E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3C808F6-20CB-B589-A0AE-4DCC81D40A2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1E4E4702-2F97-D8B1-24F9-EFA633E408D5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6C6ECBF-1FCE-1AC7-AE8B-27EC7C8F9608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5684DAE0-8DD0-A48D-2199-CC4652660495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D3B4F3A-91C1-10F5-9ACA-09FA46B0E08D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E5E3F020-26A1-0EF2-86AE-4F17E13F8BA9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FE1FCAC-836D-76E1-2DD1-B4647056E4C3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79E3813B-29B9-1D2B-2671-78895A782A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67" y="338195"/>
            <a:ext cx="2260600" cy="4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9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FECD6C-44E3-FC65-459F-C341245A0578}"/>
              </a:ext>
            </a:extLst>
          </p:cNvPr>
          <p:cNvSpPr/>
          <p:nvPr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D07E5-9795-A378-B86B-033479D9792F}"/>
              </a:ext>
            </a:extLst>
          </p:cNvPr>
          <p:cNvSpPr txBox="1"/>
          <p:nvPr/>
        </p:nvSpPr>
        <p:spPr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7DFDF2C-AAB8-6825-E242-589F6313103C}"/>
              </a:ext>
            </a:extLst>
          </p:cNvPr>
          <p:cNvGrpSpPr/>
          <p:nvPr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17CC3203-0189-7ED1-C3ED-7D31028CA707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E32FA8-EAD3-234D-A113-0F25C2FA8222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20D800E7-B155-159A-F548-D7C83E4E6E9E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F9185B-A5C5-3D6A-4454-4E97937439B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6889D6D-40F5-AC17-F848-21A78ADE5A2C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A9C818-AC52-7EB2-7B19-450DA77DA114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715F572-20BB-5BD0-0D2D-06CE9A779443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AE3980-4DDF-E5B1-52D5-25F5663082CB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F1EF911-EDEB-8320-D4A5-96F861A64BEA}"/>
              </a:ext>
            </a:extLst>
          </p:cNvPr>
          <p:cNvSpPr txBox="1"/>
          <p:nvPr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4B1E3F3-9A17-12BF-5073-09D2079E7519}"/>
              </a:ext>
            </a:extLst>
          </p:cNvPr>
          <p:cNvGrpSpPr/>
          <p:nvPr/>
        </p:nvGrpSpPr>
        <p:grpSpPr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AB349F0-F5F7-85BB-F51B-3DEB35112D7E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89188E-6661-20CD-2016-A78E4F316B5A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2567468B-53DF-D4B9-C030-496BD732D474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2ABFDD-EAA8-8B57-828A-57994B742642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65E19001-9A04-2E7F-5607-9CDA81F7F13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029E1B-651D-BDC4-37CB-10154A56F4EC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5B13E6AA-5AE2-FF97-FE85-D774D156EFE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B1F2D3-577B-A094-6182-61DE27D4AF1B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050C7B38-311D-6128-51DD-7F536AE920B3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2C8BB8-CBF8-3DE8-892D-8A66DF63F666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86A5DC8-819D-5751-B42E-51336502266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C3FAF3-631A-3C67-FB6C-D0A11FE5475B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72F8F28-DE63-00FE-2E03-DC549EEF4A4D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3EA359-5818-9AD2-3A95-3F3B326A73DB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987E4497-3285-226B-A9CB-095FC71D6EB1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A33997-BBC5-B959-C225-55AD9E972A76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7AA4570F-E461-A646-507B-534F4F40FACD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FEF905-4E08-3299-7E3D-D1DC0F4AB30F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CC02871-7CD2-47A2-B947-94D01554BDBE}"/>
              </a:ext>
            </a:extLst>
          </p:cNvPr>
          <p:cNvSpPr txBox="1"/>
          <p:nvPr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9230FA9-4A67-A350-603C-B6AD5BF787B0}"/>
              </a:ext>
            </a:extLst>
          </p:cNvPr>
          <p:cNvGrpSpPr/>
          <p:nvPr/>
        </p:nvGrpSpPr>
        <p:grpSpPr>
          <a:xfrm>
            <a:off x="12383596" y="3963908"/>
            <a:ext cx="3626739" cy="992609"/>
            <a:chOff x="12383596" y="3963908"/>
            <a:chExt cx="3626739" cy="992609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788F0FFC-CE35-A75B-981C-E3BDD328178E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D4C50E-E2A6-954D-82A6-CF39E7A96C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A265F6B2-D1FC-78DD-B1E7-0D8F2DE25D9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022AA87-8D54-7F5C-1A33-5DD61983877C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ACBA6F4-3887-DA95-AB8A-8BAF910CA869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282F4A3-19DB-8B0D-E18C-1FD14C98B423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237519B-D07C-BC87-972F-1A89955C120B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1E9494-A80E-4954-A36D-BDA89B218DB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944F1FA7-F55F-227C-78D1-9C5C52FEDEC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2EF55B4-2C5E-6C24-782E-2B006424C96E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6495D6F-5519-CB4B-DAA7-8D8AF233AD0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651F3BD-04B9-51DD-253C-75CA793616BE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FAA3288E-53EF-77DE-CE52-35751107D07D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746BD2D-D928-40F3-4222-6C2A7AD7631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86C93773-B78E-98DB-D896-2F28516BD76B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BA926DA-0215-245D-07FA-FE7A3BE82D30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29DE9CA8-76E8-70D6-AA7D-573FB8F95AF3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8BC91A8-6BD6-BE1E-775B-5E63506D3347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3EAE96AF-866C-46F1-B7EF-30478D6DAA2E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1742CC0-68FE-5D07-4783-08B0550308DF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78DD1DB4-491D-7502-07B6-C07E51F8F0E0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B5483C-91CE-35B9-CE51-67B0F05E0FF8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E0E05D0B-3E7D-CA49-4262-6B9580E2B65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29B982F-9927-5A49-FEDA-21D66F474C6B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E0D7E1B3-A35C-2C33-23A3-7D90FC478153}"/>
              </a:ext>
            </a:extLst>
          </p:cNvPr>
          <p:cNvSpPr txBox="1"/>
          <p:nvPr/>
        </p:nvSpPr>
        <p:spPr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FCB03B80-DC1E-C3EE-C2EE-13F6336537A7}"/>
              </a:ext>
            </a:extLst>
          </p:cNvPr>
          <p:cNvGrpSpPr/>
          <p:nvPr/>
        </p:nvGrpSpPr>
        <p:grpSpPr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8966E6AE-2247-899D-2E9D-F098A812CC04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11EA250-05AC-48AF-AC7B-1F4CF56D6E59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A30CB4E3-0149-876F-9A4A-D545BF8AE086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6456126-A1CC-4E80-AAC2-DA93ECFF7161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9FB9E9E3-59D1-FB61-91EB-8FC1936617E5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A8C71BB-29AA-70DE-0367-A1F11E0153D8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C7498587-15CE-7D27-2915-3ECCF4376874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1755FCD-6A51-CF6B-190E-BF9CFAFE6E15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BB7032D1-EFCB-0C41-6126-EF5E014FAFBB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4E779D4-4C89-C9F6-1D39-D74D4C1DDD95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2809D862-4566-06DC-44D5-CCFFFB32BB1E}"/>
              </a:ext>
            </a:extLst>
          </p:cNvPr>
          <p:cNvSpPr txBox="1"/>
          <p:nvPr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30CA939-6AE4-F904-D8CD-D44F5FA624FE}"/>
              </a:ext>
            </a:extLst>
          </p:cNvPr>
          <p:cNvGrpSpPr/>
          <p:nvPr/>
        </p:nvGrpSpPr>
        <p:grpSpPr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0EEFCF38-75D6-F55D-1F46-4E618A32C81B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70A0A37-BD58-D8A3-5677-902497CD729A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D468A3EF-2A77-2BEB-960A-425754A32E2C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DCBFD44-CD52-9285-D378-E3C4B3BEDAAF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3A7D6173-4FC3-1649-3606-37CBD69AF650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592D4B2-43CA-860F-719A-EBCA69AC710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B84B5470-EA64-F073-28F5-4AFA912E428B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8213603-2CE9-383E-1FC1-0F57F9A0B385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1A2717A3-135A-A1F5-14C9-8669E026055B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A1A25D4-C8E2-5D04-4F6C-4AE6BF7B4100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C55E78DA-E092-A5C0-CA78-CB869ADDA80B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E026BA0-AB30-6913-FDB4-E8C3A62142C4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102BDB6E-BBA5-5EA2-D356-D412ED54B13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5067" y="338195"/>
            <a:ext cx="2260600" cy="45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8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065B9AA-49ED-94EA-F4B7-93F4F02D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79" y="2066589"/>
            <a:ext cx="6908115" cy="2378662"/>
          </a:xfrm>
        </p:spPr>
        <p:txBody>
          <a:bodyPr/>
          <a:lstStyle/>
          <a:p>
            <a:r>
              <a:rPr lang="ru-RU" sz="28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формировании сведений </a:t>
            </a:r>
            <a:br>
              <a:rPr lang="ru-RU" sz="28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деятельности коллективных средств размещения в разрезе муниципальных районов </a:t>
            </a:r>
            <a:br>
              <a:rPr lang="ru-RU" sz="28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городских округов белгородской области</a:t>
            </a:r>
            <a:endParaRPr lang="ru-RU" cap="all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643BB5-DC51-7E1E-8B0F-D08E43F6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539" y="6006791"/>
            <a:ext cx="4554359" cy="365125"/>
          </a:xfrm>
        </p:spPr>
        <p:txBody>
          <a:bodyPr/>
          <a:lstStyle/>
          <a:p>
            <a:r>
              <a:rPr lang="ru-RU" dirty="0"/>
              <a:t>Коваленко Е.А.</a:t>
            </a:r>
          </a:p>
          <a:p>
            <a:r>
              <a:rPr lang="ru-RU" dirty="0"/>
              <a:t>Отдел статистики строительства, инвестиций, рыночных услуг и жилищно-коммунального хозяйства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90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4">
            <a:extLst>
              <a:ext uri="{FF2B5EF4-FFF2-40B4-BE49-F238E27FC236}">
                <a16:creationId xmlns:a16="http://schemas.microsoft.com/office/drawing/2014/main" id="{F15EDBCB-41A0-8777-87C1-9A3EEB3C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3"/>
            <a:ext cx="8972963" cy="651747"/>
          </a:xfrm>
        </p:spPr>
        <p:txBody>
          <a:bodyPr>
            <a:normAutofit fontScale="9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3B3194"/>
                </a:solidFill>
                <a:ea typeface="Times New Roman" pitchFamily="18" charset="0"/>
                <a:cs typeface="Times New Roman" pitchFamily="18" charset="0"/>
              </a:rPr>
              <a:t>ОСНОВНЫЕ ПОКАЗАТЕЛИ ДЕЯТЕЛЬНОСТИ КОЛЛЕКТИВНЫХ</a:t>
            </a:r>
            <a:br>
              <a:rPr lang="ru-RU" altLang="ru-RU" sz="2400" b="1" dirty="0">
                <a:solidFill>
                  <a:srgbClr val="3B3194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3B3194"/>
                </a:solidFill>
                <a:ea typeface="Times New Roman" pitchFamily="18" charset="0"/>
                <a:cs typeface="Times New Roman" pitchFamily="18" charset="0"/>
              </a:rPr>
              <a:t>СРЕДСТВ РАЗМЕЩЕНИЯ В 2023 ГОДУ</a:t>
            </a:r>
            <a:endParaRPr lang="ru-RU" altLang="ru-RU" sz="1600" b="1" cap="all" dirty="0">
              <a:solidFill>
                <a:srgbClr val="3B3194"/>
              </a:solidFill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153475"/>
              </p:ext>
            </p:extLst>
          </p:nvPr>
        </p:nvGraphicFramePr>
        <p:xfrm>
          <a:off x="695325" y="1376363"/>
          <a:ext cx="10440988" cy="5089679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5415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54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Наименование показателей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Всего КСР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в том числе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741950"/>
                  </a:ext>
                </a:extLst>
              </a:tr>
              <a:tr h="41854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КСР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общего назначение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специализированные КСР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303">
                <a:tc>
                  <a:txBody>
                    <a:bodyPr/>
                    <a:lstStyle/>
                    <a:p>
                      <a:pPr marL="127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Число организаций, единиц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144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Число номеров, единиц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5 220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3 080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2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baseline="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       </a:t>
                      </a: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из</a:t>
                      </a:r>
                      <a:r>
                        <a:rPr lang="en-US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них: высшей категории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2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</a:t>
                      </a:r>
                      <a:r>
                        <a:rPr lang="en-US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    номера, приспособленные для проживания людей </a:t>
                      </a:r>
                    </a:p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       с ограниченными возможностями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2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Жилая площадь (площадь номеров), кв.метров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123 935,0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71 808,9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52 126,1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2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Число мест/коек в месяц максимального развёртывания, единиц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13 205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6 103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7 102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2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Число ночёвок, единиц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1 285 431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747 372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538 059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972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Численность размещённых лиц – всего, человек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283 035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204 169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78 866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972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         в том числе: граждан России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277 594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198 814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78 780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972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                              иностранных граждан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5 441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5 355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972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                                         из них: стран СНГ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3 070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3 008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5131">
                <a:tc>
                  <a:txBody>
                    <a:bodyPr/>
                    <a:lstStyle/>
                    <a:p>
                      <a:pPr marL="127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kern="1200" dirty="0">
                        <a:solidFill>
                          <a:srgbClr val="363194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127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                                                    других</a:t>
                      </a:r>
                      <a:r>
                        <a:rPr lang="ru-RU" sz="1100" b="0" kern="1200" baseline="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стран</a:t>
                      </a:r>
                      <a:endParaRPr lang="ru-RU" sz="1100" b="0" kern="1200" dirty="0">
                        <a:solidFill>
                          <a:srgbClr val="363194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lang="ru-RU" sz="1100" b="0" kern="1200" dirty="0">
                        <a:solidFill>
                          <a:srgbClr val="363194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2 371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2 347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57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4">
            <a:extLst>
              <a:ext uri="{FF2B5EF4-FFF2-40B4-BE49-F238E27FC236}">
                <a16:creationId xmlns:a16="http://schemas.microsoft.com/office/drawing/2014/main" id="{F15EDBCB-41A0-8777-87C1-9A3EEB3C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3"/>
            <a:ext cx="8972963" cy="651747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altLang="ru-RU" sz="2400" dirty="0">
                <a:solidFill>
                  <a:srgbClr val="3B3194"/>
                </a:solidFill>
                <a:ea typeface="Times New Roman" pitchFamily="18" charset="0"/>
                <a:cs typeface="Times New Roman" pitchFamily="18" charset="0"/>
              </a:rPr>
              <a:t>ОСНОВНЫЕ ПОКАЗАТЕЛИ ДЕЯТЕЛЬНОСТИ КСР ПО  </a:t>
            </a:r>
            <a:br>
              <a:rPr lang="ru-RU" altLang="ru-RU" sz="2400" dirty="0">
                <a:solidFill>
                  <a:srgbClr val="3B3194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3B3194"/>
                </a:solidFill>
                <a:ea typeface="Times New Roman" pitchFamily="18" charset="0"/>
                <a:cs typeface="Times New Roman" pitchFamily="18" charset="0"/>
              </a:rPr>
              <a:t>МУНИЦИПАЛЬНЫМ ОБРАЗОВАНИЯМ В 2023 ГОДУ</a:t>
            </a:r>
            <a:endParaRPr lang="ru-RU" altLang="ru-RU" sz="1600" b="1" cap="all" dirty="0">
              <a:solidFill>
                <a:srgbClr val="3B3194"/>
              </a:solidFill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719373"/>
              </p:ext>
            </p:extLst>
          </p:nvPr>
        </p:nvGraphicFramePr>
        <p:xfrm>
          <a:off x="691877" y="1374040"/>
          <a:ext cx="10440440" cy="4728389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3880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9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42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8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7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Число</a:t>
                      </a:r>
                      <a:r>
                        <a:rPr lang="ru-RU" sz="110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КСР</a:t>
                      </a:r>
                      <a:endParaRPr lang="ru-RU" sz="11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Число номеров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Число мест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Число ночевок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Численность размещенных лиц, человек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1" i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Белгородская область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1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1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5 220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1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13 205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1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1 285 431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1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283 035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Белгородский муниципальный район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13 001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8 373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Борисовский муниципальный район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110 241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10 326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Вейделевский муниципальный район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1 280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Волоконовский муниципальный район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1 324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392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Ивнянский муниципальный район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13 095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 marL="127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Корочанский муниципальный район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56 141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6 146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697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Красногвардейский муниципальный район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32 506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8 460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697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Краснояружский муниципальный район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4 196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1 235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697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Прохоровский муниципальный район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8 015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4 698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697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Ракитянский муниципальный район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3 351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776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393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4">
            <a:extLst>
              <a:ext uri="{FF2B5EF4-FFF2-40B4-BE49-F238E27FC236}">
                <a16:creationId xmlns:a16="http://schemas.microsoft.com/office/drawing/2014/main" id="{F15EDBCB-41A0-8777-87C1-9A3EEB3C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3"/>
            <a:ext cx="8972963" cy="651747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altLang="ru-RU" sz="2400" dirty="0">
                <a:solidFill>
                  <a:srgbClr val="3B3194"/>
                </a:solidFill>
                <a:ea typeface="Times New Roman" pitchFamily="18" charset="0"/>
                <a:cs typeface="Times New Roman" pitchFamily="18" charset="0"/>
              </a:rPr>
              <a:t>ОСНОВНЫЕ ПОКАЗАТЕЛИ ДЕЯТЕЛЬНОСТИ КСР ПО </a:t>
            </a:r>
            <a:br>
              <a:rPr lang="ru-RU" altLang="ru-RU" sz="2400" dirty="0">
                <a:solidFill>
                  <a:srgbClr val="3B3194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3B3194"/>
                </a:solidFill>
                <a:ea typeface="Times New Roman" pitchFamily="18" charset="0"/>
                <a:cs typeface="Times New Roman" pitchFamily="18" charset="0"/>
              </a:rPr>
              <a:t>МУНИЦИПАЛЬНЫМ ОБРАЗОВАНИЯМ В 2023 ГОДУ</a:t>
            </a:r>
            <a:endParaRPr lang="ru-RU" altLang="ru-RU" sz="1600" b="1" cap="all" dirty="0">
              <a:solidFill>
                <a:srgbClr val="3B3194"/>
              </a:solidFill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670179"/>
              </p:ext>
            </p:extLst>
          </p:nvPr>
        </p:nvGraphicFramePr>
        <p:xfrm>
          <a:off x="689029" y="1367311"/>
          <a:ext cx="10440439" cy="4714407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3838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2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Число</a:t>
                      </a:r>
                      <a:r>
                        <a:rPr lang="ru-RU" sz="1100" b="1" kern="1200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КСР</a:t>
                      </a:r>
                      <a:endParaRPr lang="ru-RU" sz="1100" b="1" kern="12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Число номеров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Число мест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Число ночевок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Численность размещенных лиц, человек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1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Ровеньский муниципальный район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4 714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1 768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1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Чернянский муниципальный район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9 575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512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319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1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Городские округа Белгородской области, в том числе: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4 339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11 014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1 027 992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239 626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71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    Город Белгород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1 849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4 329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508 838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109 263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771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    Алексеевский городской округ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40 802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11 357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771">
                <a:tc>
                  <a:txBody>
                    <a:bodyPr/>
                    <a:lstStyle/>
                    <a:p>
                      <a:pPr marL="127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    Валуйский городской округ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586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29 914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11 887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771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    Грайворонский городской округ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5 023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1 517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513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    Губкинский городской округ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905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96 532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17 452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513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    Новооскольский городской округ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12 382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2 136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513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    Старооскольский городской округ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1 207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2 925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263 298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74 410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513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    Шебекинский городской округ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291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36 633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3 141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513">
                <a:tc>
                  <a:txBody>
                    <a:bodyPr/>
                    <a:lstStyle/>
                    <a:p>
                      <a:pPr marL="127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100" b="0" kern="1200" dirty="0">
                          <a:solidFill>
                            <a:srgbClr val="363194"/>
                          </a:solidFill>
                          <a:latin typeface="+mn-lt"/>
                          <a:ea typeface="+mn-ea"/>
                          <a:cs typeface="Arial"/>
                        </a:rPr>
                        <a:t>      Яковлевский городской округ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34 570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8745" lv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100" b="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8 463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358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269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70FD4-0BAC-ED74-D316-7ADC63DD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537" y="2807389"/>
            <a:ext cx="3867563" cy="516836"/>
          </a:xfrm>
        </p:spPr>
        <p:txBody>
          <a:bodyPr/>
          <a:lstStyle/>
          <a:p>
            <a:r>
              <a:rPr lang="ru-RU" dirty="0">
                <a:solidFill>
                  <a:srgbClr val="3B3194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6325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EDD8D5CC-BCF0-6108-0040-9BBD76021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01602"/>
              </p:ext>
            </p:extLst>
          </p:nvPr>
        </p:nvGraphicFramePr>
        <p:xfrm>
          <a:off x="3010491" y="1516188"/>
          <a:ext cx="7131800" cy="3524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411">
                  <a:extLst>
                    <a:ext uri="{9D8B030D-6E8A-4147-A177-3AD203B41FA5}">
                      <a16:colId xmlns:a16="http://schemas.microsoft.com/office/drawing/2014/main" val="1742547620"/>
                    </a:ext>
                  </a:extLst>
                </a:gridCol>
                <a:gridCol w="627389">
                  <a:extLst>
                    <a:ext uri="{9D8B030D-6E8A-4147-A177-3AD203B41FA5}">
                      <a16:colId xmlns:a16="http://schemas.microsoft.com/office/drawing/2014/main" val="3731597824"/>
                    </a:ext>
                  </a:extLst>
                </a:gridCol>
              </a:tblGrid>
              <a:tr h="289669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Введение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95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Форма № 1-КСР «Сведения о  деятельности </a:t>
                      </a:r>
                    </a:p>
                    <a:p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коллективного средства размещения»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846494"/>
                  </a:ext>
                </a:extLst>
              </a:tr>
              <a:tr h="29912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Общие сведения о форме № 1-КСР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789045"/>
                  </a:ext>
                </a:extLst>
              </a:tr>
              <a:tr h="32410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Типы коллективных средств размещения,  отражаемые в форме № 1-КСР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55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Отражение сведений о коллективных средствах размещения </a:t>
                      </a:r>
                    </a:p>
                    <a:p>
                      <a:r>
                        <a:rPr lang="ru-RU" sz="14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в форме №1-КСР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781579"/>
                  </a:ext>
                </a:extLst>
              </a:tr>
              <a:tr h="46755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Основные показатели деятельности коллективных средств размещения </a:t>
                      </a:r>
                    </a:p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в 2023 году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55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Формирование сведений о деятельности КСР в разрезе </a:t>
                      </a:r>
                    </a:p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муниципальных образований в форме № 1-КСР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55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Основные показатели  деятельности КСР </a:t>
                      </a:r>
                    </a:p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по муниципальным образованиям в 2023 году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6663" t="30379" r="27165" b="16137"/>
          <a:stretch>
            <a:fillRect/>
          </a:stretch>
        </p:blipFill>
        <p:spPr bwMode="auto">
          <a:xfrm>
            <a:off x="324141" y="1041296"/>
            <a:ext cx="9413801" cy="539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3A82FB6C-FCED-1000-9AF6-746F2C34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1" y="419868"/>
            <a:ext cx="9023841" cy="606044"/>
          </a:xfrm>
        </p:spPr>
        <p:txBody>
          <a:bodyPr anchor="t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altLang="ru-RU" sz="2400" cap="all" dirty="0">
                <a:solidFill>
                  <a:srgbClr val="3B3194"/>
                </a:solidFill>
                <a:cs typeface="Times New Roman" pitchFamily="18" charset="0"/>
              </a:rPr>
              <a:t>ФОРМА №</a:t>
            </a:r>
            <a:r>
              <a:rPr lang="en-US" altLang="ru-RU" sz="2400" cap="all" dirty="0">
                <a:solidFill>
                  <a:srgbClr val="3B3194"/>
                </a:solidFill>
                <a:cs typeface="Times New Roman" pitchFamily="18" charset="0"/>
              </a:rPr>
              <a:t> </a:t>
            </a:r>
            <a:r>
              <a:rPr lang="ru-RU" altLang="ru-RU" sz="2400" cap="all" dirty="0">
                <a:solidFill>
                  <a:srgbClr val="3B3194"/>
                </a:solidFill>
                <a:cs typeface="Times New Roman" pitchFamily="18" charset="0"/>
              </a:rPr>
              <a:t>1-КСР «СВЕДЕНИЯ О ДЕЯТЕЛЬНОСТИ КОЛЛЕКТИВНОГО СРЕДСТВА РАЗМЕЩЕНИЯ»</a:t>
            </a:r>
            <a:br>
              <a:rPr lang="ru-RU" altLang="ru-RU" sz="2400" cap="all" dirty="0">
                <a:solidFill>
                  <a:srgbClr val="3B3194"/>
                </a:solidFill>
                <a:cs typeface="Times New Roman" pitchFamily="18" charset="0"/>
              </a:rPr>
            </a:br>
            <a:r>
              <a:rPr lang="ru-RU" altLang="ru-RU" cap="all" dirty="0">
                <a:solidFill>
                  <a:srgbClr val="3B3194"/>
                </a:solidFill>
                <a:cs typeface="Times New Roman" pitchFamily="18" charset="0"/>
              </a:rPr>
              <a:t> </a:t>
            </a:r>
            <a:r>
              <a:rPr lang="ru-RU" altLang="ru-RU" sz="1600" cap="all" dirty="0">
                <a:solidFill>
                  <a:srgbClr val="3B3194"/>
                </a:solidFill>
                <a:cs typeface="Times New Roman" pitchFamily="18" charset="0"/>
              </a:rPr>
              <a:t>УТВЕРЖДЕНА ПРИКАЗОМ РОССТАТА  № 368 от 31.07.2023  </a:t>
            </a:r>
          </a:p>
        </p:txBody>
      </p:sp>
    </p:spTree>
    <p:extLst>
      <p:ext uri="{BB962C8B-B14F-4D97-AF65-F5344CB8AC3E}">
        <p14:creationId xmlns:p14="http://schemas.microsoft.com/office/powerpoint/2010/main" val="53588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620" y="397564"/>
            <a:ext cx="7884426" cy="684104"/>
          </a:xfrm>
        </p:spPr>
        <p:txBody>
          <a:bodyPr anchor="t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cap="all" dirty="0">
                <a:solidFill>
                  <a:srgbClr val="3B3194"/>
                </a:solidFill>
                <a:cs typeface="Times New Roman" pitchFamily="18" charset="0"/>
              </a:rPr>
              <a:t>ТИПЫ КОЛЛЕКТИВНЫХ СРЕДСТВ РАЗМЕЩЕНИЯ, ОТРАЖАЕМЫЕ В ФОРМЕ №1-КСР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1556" y="1396349"/>
            <a:ext cx="7694341" cy="430887"/>
          </a:xfrm>
          <a:prstGeom prst="rect">
            <a:avLst/>
          </a:prstGeom>
          <a:solidFill>
            <a:srgbClr val="363194"/>
          </a:solidFill>
        </p:spPr>
        <p:txBody>
          <a:bodyPr wrap="square" rtlCol="0" anchor="b" anchorCtr="0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+mj-lt"/>
              </a:rPr>
              <a:t>КОЛЛЕКТИВНЫЕ СРЕДСТВА РАЗМЕЩЕНИЯ</a:t>
            </a:r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H="1">
            <a:off x="3217598" y="1846485"/>
            <a:ext cx="1153681" cy="476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/>
          </p:cNvCxnSpPr>
          <p:nvPr/>
        </p:nvCxnSpPr>
        <p:spPr>
          <a:xfrm>
            <a:off x="7351414" y="1846485"/>
            <a:ext cx="939344" cy="542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31052" y="2383436"/>
            <a:ext cx="3465305" cy="646331"/>
          </a:xfrm>
          <a:prstGeom prst="rect">
            <a:avLst/>
          </a:prstGeom>
          <a:solidFill>
            <a:srgbClr val="346F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Гостиницы и аналогичные средства размещения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6909" y="2398427"/>
            <a:ext cx="3507698" cy="646331"/>
          </a:xfrm>
          <a:prstGeom prst="rect">
            <a:avLst/>
          </a:prstGeom>
          <a:solidFill>
            <a:srgbClr val="346F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Специализированные средства размещения</a:t>
            </a:r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>
          <a:xfrm>
            <a:off x="9303382" y="3067656"/>
            <a:ext cx="517854" cy="4194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</p:cNvCxnSpPr>
          <p:nvPr/>
        </p:nvCxnSpPr>
        <p:spPr>
          <a:xfrm flipH="1">
            <a:off x="6154953" y="3061719"/>
            <a:ext cx="912895" cy="416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86174" y="3496119"/>
            <a:ext cx="2683239" cy="646331"/>
          </a:xfrm>
          <a:prstGeom prst="rect">
            <a:avLst/>
          </a:prstGeom>
          <a:solidFill>
            <a:srgbClr val="7DBB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Санаторно-курортные организации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8562063" y="3496120"/>
            <a:ext cx="2518346" cy="646331"/>
          </a:xfrm>
          <a:prstGeom prst="rect">
            <a:avLst/>
          </a:prstGeom>
          <a:solidFill>
            <a:srgbClr val="7DBB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Организации отдыха</a:t>
            </a:r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33290" y="4364370"/>
            <a:ext cx="2542825" cy="1948721"/>
          </a:xfrm>
          <a:prstGeom prst="rect">
            <a:avLst/>
          </a:prstGeom>
          <a:solidFill>
            <a:srgbClr val="A9D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 гостиница 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 мотель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>
                <a:solidFill>
                  <a:schemeClr val="tx1"/>
                </a:solidFill>
              </a:rPr>
              <a:t>хостел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 другая организация   </a:t>
            </a:r>
          </a:p>
          <a:p>
            <a:r>
              <a:rPr lang="ru-RU" dirty="0">
                <a:solidFill>
                  <a:schemeClr val="tx1"/>
                </a:solidFill>
              </a:rPr>
              <a:t>  гостиничного типа</a:t>
            </a:r>
          </a:p>
        </p:txBody>
      </p:sp>
      <p:cxnSp>
        <p:nvCxnSpPr>
          <p:cNvPr id="27" name="Прямая со стрелкой 26"/>
          <p:cNvCxnSpPr>
            <a:cxnSpLocks/>
          </p:cNvCxnSpPr>
          <p:nvPr/>
        </p:nvCxnSpPr>
        <p:spPr>
          <a:xfrm flipH="1">
            <a:off x="2304703" y="3052666"/>
            <a:ext cx="912895" cy="1302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4413490" y="4391526"/>
            <a:ext cx="3390595" cy="1918741"/>
          </a:xfrm>
          <a:prstGeom prst="rect">
            <a:avLst/>
          </a:prstGeom>
          <a:solidFill>
            <a:srgbClr val="A9D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 санаторий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 санаторий для детей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 санаторий-профилакторий 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 санаторный </a:t>
            </a:r>
          </a:p>
          <a:p>
            <a:r>
              <a:rPr lang="ru-RU" dirty="0">
                <a:solidFill>
                  <a:schemeClr val="tx1"/>
                </a:solidFill>
              </a:rPr>
              <a:t>   оздоровительный лагерь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 курортная поликлиника</a:t>
            </a:r>
          </a:p>
        </p:txBody>
      </p:sp>
      <p:cxnSp>
        <p:nvCxnSpPr>
          <p:cNvPr id="38" name="Прямая со стрелкой 37"/>
          <p:cNvCxnSpPr>
            <a:cxnSpLocks/>
          </p:cNvCxnSpPr>
          <p:nvPr/>
        </p:nvCxnSpPr>
        <p:spPr>
          <a:xfrm>
            <a:off x="6090917" y="4133397"/>
            <a:ext cx="0" cy="252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8591742" y="4433677"/>
            <a:ext cx="2488665" cy="1873771"/>
          </a:xfrm>
          <a:prstGeom prst="rect">
            <a:avLst/>
          </a:prstGeom>
          <a:solidFill>
            <a:srgbClr val="A9D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 дом отдыха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 пансионат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 кемпинг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 база отдыха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 туристская база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C3BFE81-48BC-27A4-857D-542C9C809DCA}"/>
              </a:ext>
            </a:extLst>
          </p:cNvPr>
          <p:cNvCxnSpPr>
            <a:cxnSpLocks/>
          </p:cNvCxnSpPr>
          <p:nvPr/>
        </p:nvCxnSpPr>
        <p:spPr>
          <a:xfrm>
            <a:off x="9783220" y="4140945"/>
            <a:ext cx="0" cy="252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7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>
            <a:extLst>
              <a:ext uri="{FF2B5EF4-FFF2-40B4-BE49-F238E27FC236}">
                <a16:creationId xmlns:a16="http://schemas.microsoft.com/office/drawing/2014/main" id="{29C6999B-9B5D-358E-61DD-EFA59B1BA3CC}"/>
              </a:ext>
            </a:extLst>
          </p:cNvPr>
          <p:cNvSpPr txBox="1">
            <a:spLocks/>
          </p:cNvSpPr>
          <p:nvPr/>
        </p:nvSpPr>
        <p:spPr>
          <a:xfrm>
            <a:off x="8854284" y="2428589"/>
            <a:ext cx="2842791" cy="2967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20979">
              <a:lnSpc>
                <a:spcPct val="100000"/>
              </a:lnSpc>
              <a:spcBef>
                <a:spcPts val="100"/>
              </a:spcBef>
            </a:pPr>
            <a:endParaRPr lang="ru-RU" sz="1200" dirty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07D1DE0-11F1-4882-CEE7-A35E94A4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20" y="397564"/>
            <a:ext cx="7884426" cy="68410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3B3194"/>
                </a:solidFill>
              </a:rPr>
              <a:t>ОТРАЖЕНИЕ СВЕДЕНИЙ О КОЛЛЕКТИВНЫХ </a:t>
            </a:r>
            <a:br>
              <a:rPr lang="ru-RU" dirty="0">
                <a:solidFill>
                  <a:srgbClr val="3B3194"/>
                </a:solidFill>
              </a:rPr>
            </a:br>
            <a:r>
              <a:rPr lang="ru-RU" dirty="0">
                <a:solidFill>
                  <a:srgbClr val="3B3194"/>
                </a:solidFill>
              </a:rPr>
              <a:t>СРЕДСТВАХ РАЗМЕЩЕНИЯ В ФОРМЕ № 1-КСР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09CB3CF-86E2-EC07-2075-269CF65A9777}"/>
              </a:ext>
            </a:extLst>
          </p:cNvPr>
          <p:cNvSpPr/>
          <p:nvPr/>
        </p:nvSpPr>
        <p:spPr>
          <a:xfrm>
            <a:off x="8657871" y="2100397"/>
            <a:ext cx="3039203" cy="3449467"/>
          </a:xfrm>
          <a:custGeom>
            <a:avLst/>
            <a:gdLst/>
            <a:ahLst/>
            <a:cxnLst/>
            <a:rect l="l" t="t" r="r" b="b"/>
            <a:pathLst>
              <a:path w="4574540" h="5994400">
                <a:moveTo>
                  <a:pt x="4421797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842000"/>
                </a:lnTo>
                <a:lnTo>
                  <a:pt x="7769" y="5890168"/>
                </a:lnTo>
                <a:lnTo>
                  <a:pt x="29405" y="5932003"/>
                </a:lnTo>
                <a:lnTo>
                  <a:pt x="62396" y="5964994"/>
                </a:lnTo>
                <a:lnTo>
                  <a:pt x="104231" y="5986630"/>
                </a:lnTo>
                <a:lnTo>
                  <a:pt x="152400" y="5994400"/>
                </a:lnTo>
                <a:lnTo>
                  <a:pt x="4421797" y="5994400"/>
                </a:lnTo>
                <a:lnTo>
                  <a:pt x="4469970" y="5986630"/>
                </a:lnTo>
                <a:lnTo>
                  <a:pt x="4511805" y="5964994"/>
                </a:lnTo>
                <a:lnTo>
                  <a:pt x="4544794" y="5932003"/>
                </a:lnTo>
                <a:lnTo>
                  <a:pt x="4566428" y="5890168"/>
                </a:lnTo>
                <a:lnTo>
                  <a:pt x="4574197" y="5842000"/>
                </a:lnTo>
                <a:lnTo>
                  <a:pt x="4574197" y="152400"/>
                </a:lnTo>
                <a:lnTo>
                  <a:pt x="4566428" y="104231"/>
                </a:lnTo>
                <a:lnTo>
                  <a:pt x="4544794" y="62396"/>
                </a:lnTo>
                <a:lnTo>
                  <a:pt x="4511805" y="29405"/>
                </a:lnTo>
                <a:lnTo>
                  <a:pt x="4469970" y="7769"/>
                </a:lnTo>
                <a:lnTo>
                  <a:pt x="4421797" y="0"/>
                </a:lnTo>
                <a:close/>
              </a:path>
            </a:pathLst>
          </a:custGeom>
          <a:solidFill>
            <a:srgbClr val="CFE8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id="{91C36D3A-2076-A53E-42F8-B354ABEF69AF}"/>
              </a:ext>
            </a:extLst>
          </p:cNvPr>
          <p:cNvSpPr txBox="1">
            <a:spLocks/>
          </p:cNvSpPr>
          <p:nvPr/>
        </p:nvSpPr>
        <p:spPr>
          <a:xfrm>
            <a:off x="8605964" y="2100334"/>
            <a:ext cx="3353666" cy="3449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</a:t>
            </a:r>
          </a:p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>
                <a:solidFill>
                  <a:srgbClr val="282A2E"/>
                </a:solidFill>
                <a:latin typeface="Arial" panose="020B0604020202020204"/>
              </a:rPr>
              <a:t>    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разделе № 1  </a:t>
            </a:r>
            <a:r>
              <a:rPr lang="ru-RU" sz="1300" dirty="0">
                <a:solidFill>
                  <a:srgbClr val="282A2E"/>
                </a:solidFill>
                <a:latin typeface="Arial" panose="020B0604020202020204"/>
              </a:rPr>
              <a:t>респонденты указывают тип КСР в соответствии </a:t>
            </a:r>
          </a:p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srgbClr val="282A2E"/>
                </a:solidFill>
                <a:latin typeface="Arial" panose="020B0604020202020204"/>
              </a:rPr>
              <a:t>с учредительными документами</a:t>
            </a: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srgbClr val="282A2E"/>
                </a:solidFill>
                <a:latin typeface="Arial" panose="020B0604020202020204"/>
              </a:rPr>
              <a:t>     </a:t>
            </a: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Отмечена может быть только одна строка, соответствующая типу КСР. </a:t>
            </a:r>
          </a:p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srgbClr val="282A2E"/>
                </a:solidFill>
                <a:latin typeface="Arial" panose="020B0604020202020204"/>
              </a:rPr>
              <a:t>      </a:t>
            </a:r>
            <a:r>
              <a:rPr lang="ru-RU" sz="1300" dirty="0"/>
              <a:t>Коллективные средства размещения, прошедшие </a:t>
            </a:r>
          </a:p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/>
              <a:t>в установленном порядке сертификацию в аккредитованной организации, отмечают одну из строк, указывающих на их категорию – от одной до пяти звёзд. </a:t>
            </a:r>
          </a:p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/>
              <a:t>      Все остальные КСР отмечают строку – без категории (звёзд).  </a:t>
            </a:r>
          </a:p>
          <a:p>
            <a:pPr marL="12700" marR="220979">
              <a:lnSpc>
                <a:spcPct val="100000"/>
              </a:lnSpc>
              <a:spcBef>
                <a:spcPts val="100"/>
              </a:spcBef>
            </a:pP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0829" t="29508" r="23857" b="26844"/>
          <a:stretch>
            <a:fillRect/>
          </a:stretch>
        </p:blipFill>
        <p:spPr bwMode="auto">
          <a:xfrm>
            <a:off x="335427" y="1306671"/>
            <a:ext cx="8109678" cy="48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985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>
            <a:extLst>
              <a:ext uri="{FF2B5EF4-FFF2-40B4-BE49-F238E27FC236}">
                <a16:creationId xmlns:a16="http://schemas.microsoft.com/office/drawing/2014/main" id="{29C6999B-9B5D-358E-61DD-EFA59B1BA3CC}"/>
              </a:ext>
            </a:extLst>
          </p:cNvPr>
          <p:cNvSpPr txBox="1">
            <a:spLocks/>
          </p:cNvSpPr>
          <p:nvPr/>
        </p:nvSpPr>
        <p:spPr>
          <a:xfrm>
            <a:off x="8854284" y="2428589"/>
            <a:ext cx="2842791" cy="2967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20979">
              <a:lnSpc>
                <a:spcPct val="100000"/>
              </a:lnSpc>
              <a:spcBef>
                <a:spcPts val="100"/>
              </a:spcBef>
            </a:pPr>
            <a:endParaRPr lang="ru-RU" sz="1200" dirty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C32195-5870-692F-C33E-4A1FE806B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20" y="397564"/>
            <a:ext cx="7884426" cy="651747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3B3194"/>
                </a:solidFill>
              </a:rPr>
              <a:t>ОТРАЖЕНИЕ СВЕДЕНИЙ О КОЛЛЕКТИВНЫХ </a:t>
            </a:r>
            <a:br>
              <a:rPr lang="ru-RU" dirty="0">
                <a:solidFill>
                  <a:srgbClr val="3B3194"/>
                </a:solidFill>
              </a:rPr>
            </a:br>
            <a:r>
              <a:rPr lang="ru-RU" dirty="0">
                <a:solidFill>
                  <a:srgbClr val="3B3194"/>
                </a:solidFill>
              </a:rPr>
              <a:t>СРЕДСТВАХ РАЗМЕЩЕНИЯ В ФОРМЕ № 1-КСР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D824B8F0-FBC0-0BF6-CDD1-9E6A63AF96EE}"/>
              </a:ext>
            </a:extLst>
          </p:cNvPr>
          <p:cNvSpPr/>
          <p:nvPr/>
        </p:nvSpPr>
        <p:spPr>
          <a:xfrm>
            <a:off x="8657871" y="1647732"/>
            <a:ext cx="3219925" cy="3929204"/>
          </a:xfrm>
          <a:custGeom>
            <a:avLst/>
            <a:gdLst/>
            <a:ahLst/>
            <a:cxnLst/>
            <a:rect l="l" t="t" r="r" b="b"/>
            <a:pathLst>
              <a:path w="4574540" h="5994400">
                <a:moveTo>
                  <a:pt x="4421797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842000"/>
                </a:lnTo>
                <a:lnTo>
                  <a:pt x="7769" y="5890168"/>
                </a:lnTo>
                <a:lnTo>
                  <a:pt x="29405" y="5932003"/>
                </a:lnTo>
                <a:lnTo>
                  <a:pt x="62396" y="5964994"/>
                </a:lnTo>
                <a:lnTo>
                  <a:pt x="104231" y="5986630"/>
                </a:lnTo>
                <a:lnTo>
                  <a:pt x="152400" y="5994400"/>
                </a:lnTo>
                <a:lnTo>
                  <a:pt x="4421797" y="5994400"/>
                </a:lnTo>
                <a:lnTo>
                  <a:pt x="4469970" y="5986630"/>
                </a:lnTo>
                <a:lnTo>
                  <a:pt x="4511805" y="5964994"/>
                </a:lnTo>
                <a:lnTo>
                  <a:pt x="4544794" y="5932003"/>
                </a:lnTo>
                <a:lnTo>
                  <a:pt x="4566428" y="5890168"/>
                </a:lnTo>
                <a:lnTo>
                  <a:pt x="4574197" y="5842000"/>
                </a:lnTo>
                <a:lnTo>
                  <a:pt x="4574197" y="152400"/>
                </a:lnTo>
                <a:lnTo>
                  <a:pt x="4566428" y="104231"/>
                </a:lnTo>
                <a:lnTo>
                  <a:pt x="4544794" y="62396"/>
                </a:lnTo>
                <a:lnTo>
                  <a:pt x="4511805" y="29405"/>
                </a:lnTo>
                <a:lnTo>
                  <a:pt x="4469970" y="7769"/>
                </a:lnTo>
                <a:lnTo>
                  <a:pt x="4421797" y="0"/>
                </a:lnTo>
                <a:close/>
              </a:path>
            </a:pathLst>
          </a:custGeom>
          <a:solidFill>
            <a:srgbClr val="CFE8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10" name="Текст 1">
            <a:extLst>
              <a:ext uri="{FF2B5EF4-FFF2-40B4-BE49-F238E27FC236}">
                <a16:creationId xmlns:a16="http://schemas.microsoft.com/office/drawing/2014/main" id="{0F558FD8-4675-93E4-5FF1-75B30179553B}"/>
              </a:ext>
            </a:extLst>
          </p:cNvPr>
          <p:cNvSpPr txBox="1">
            <a:spLocks/>
          </p:cNvSpPr>
          <p:nvPr/>
        </p:nvSpPr>
        <p:spPr>
          <a:xfrm>
            <a:off x="8678388" y="1656733"/>
            <a:ext cx="3219925" cy="392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282A2E"/>
                </a:solidFill>
                <a:latin typeface="Arial" panose="020B0604020202020204"/>
              </a:rPr>
              <a:t>     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разделе №</a:t>
            </a:r>
            <a:r>
              <a:rPr kumimoji="0" lang="ru-RU" sz="1300" b="1" i="0" u="none" strike="noStrike" kern="1200" cap="none" spc="0" normalizeH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 </a:t>
            </a: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отражается число номеров (комнат), числящихся по инвентарным данным на конец отчётного года (сезона).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srgbClr val="282A2E"/>
                </a:solidFill>
                <a:latin typeface="Arial" panose="020B0604020202020204"/>
              </a:rPr>
              <a:t>     </a:t>
            </a: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КСР, прошедшие сертификацию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аккредитованной организации, показывают</a:t>
            </a:r>
            <a:r>
              <a:rPr lang="en-US" sz="1300" dirty="0">
                <a:solidFill>
                  <a:srgbClr val="282A2E"/>
                </a:solidFill>
                <a:latin typeface="Arial" panose="020B0604020202020204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-</a:t>
            </a: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количество номеров высшей категории</a:t>
            </a:r>
            <a:r>
              <a:rPr lang="en-US" sz="1300" dirty="0">
                <a:solidFill>
                  <a:srgbClr val="282A2E"/>
                </a:solidFill>
                <a:latin typeface="Arial" panose="020B0604020202020204"/>
              </a:rPr>
              <a:t> (</a:t>
            </a: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«сюит», «люкс», «апартамент», «</a:t>
            </a:r>
            <a:r>
              <a:rPr kumimoji="0" lang="ru-RU" sz="1300" i="0" u="none" strike="noStrike" kern="1200" cap="none" spc="0" normalizeH="0" baseline="0" noProof="0" dirty="0" err="1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джуниор</a:t>
            </a: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сюит», «студия»</a:t>
            </a:r>
            <a:r>
              <a:rPr lang="en-US" sz="1300" dirty="0">
                <a:solidFill>
                  <a:srgbClr val="282A2E"/>
                </a:solidFill>
                <a:latin typeface="Arial" panose="020B0604020202020204"/>
              </a:rPr>
              <a:t>);</a:t>
            </a: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US" sz="1300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srgbClr val="282A2E"/>
                </a:solidFill>
                <a:latin typeface="Arial" panose="020B0604020202020204"/>
              </a:rPr>
              <a:t>   - </a:t>
            </a: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показывается число номеров, приспособленных для проживания людей с ограниченными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возможностями и инвалидов, оборудованных необходимыми приспособлениями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-</a:t>
            </a: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новые номера, введённые в отчётном году.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6200" t="31814" r="27281" b="41137"/>
          <a:stretch>
            <a:fillRect/>
          </a:stretch>
        </p:blipFill>
        <p:spPr bwMode="auto">
          <a:xfrm>
            <a:off x="314204" y="1803427"/>
            <a:ext cx="7839855" cy="374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429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7011" t="36066" r="17956" b="21311"/>
          <a:stretch>
            <a:fillRect/>
          </a:stretch>
        </p:blipFill>
        <p:spPr bwMode="auto">
          <a:xfrm>
            <a:off x="451486" y="1093394"/>
            <a:ext cx="8255493" cy="458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A3F756B-E736-FD73-4E32-3E559ECA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20" y="397564"/>
            <a:ext cx="7884426" cy="66673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3B3194"/>
                </a:solidFill>
              </a:rPr>
              <a:t>ОТРАЖЕНИЕ СВЕДЕНИЙ О КОЛЛЕКТИВНЫХ </a:t>
            </a:r>
            <a:br>
              <a:rPr lang="ru-RU" dirty="0">
                <a:solidFill>
                  <a:srgbClr val="3B3194"/>
                </a:solidFill>
              </a:rPr>
            </a:br>
            <a:r>
              <a:rPr lang="ru-RU" dirty="0">
                <a:solidFill>
                  <a:srgbClr val="3B3194"/>
                </a:solidFill>
              </a:rPr>
              <a:t>СРЕДСТВАХ РАЗМЕЩЕНИЯ В ФОРМЕ № 1-КСР</a:t>
            </a:r>
            <a:br>
              <a:rPr lang="ru-RU" dirty="0">
                <a:solidFill>
                  <a:srgbClr val="3B3194"/>
                </a:solidFill>
              </a:rPr>
            </a:br>
            <a:endParaRPr lang="ru-RU" dirty="0">
              <a:solidFill>
                <a:srgbClr val="3B3194"/>
              </a:solidFill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29121EC-C7ED-5FA9-A9C0-E4787C8ABC14}"/>
              </a:ext>
            </a:extLst>
          </p:cNvPr>
          <p:cNvSpPr/>
          <p:nvPr/>
        </p:nvSpPr>
        <p:spPr>
          <a:xfrm>
            <a:off x="8657871" y="1395133"/>
            <a:ext cx="3039203" cy="4011726"/>
          </a:xfrm>
          <a:custGeom>
            <a:avLst/>
            <a:gdLst/>
            <a:ahLst/>
            <a:cxnLst/>
            <a:rect l="l" t="t" r="r" b="b"/>
            <a:pathLst>
              <a:path w="4574540" h="5994400">
                <a:moveTo>
                  <a:pt x="4421797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842000"/>
                </a:lnTo>
                <a:lnTo>
                  <a:pt x="7769" y="5890168"/>
                </a:lnTo>
                <a:lnTo>
                  <a:pt x="29405" y="5932003"/>
                </a:lnTo>
                <a:lnTo>
                  <a:pt x="62396" y="5964994"/>
                </a:lnTo>
                <a:lnTo>
                  <a:pt x="104231" y="5986630"/>
                </a:lnTo>
                <a:lnTo>
                  <a:pt x="152400" y="5994400"/>
                </a:lnTo>
                <a:lnTo>
                  <a:pt x="4421797" y="5994400"/>
                </a:lnTo>
                <a:lnTo>
                  <a:pt x="4469970" y="5986630"/>
                </a:lnTo>
                <a:lnTo>
                  <a:pt x="4511805" y="5964994"/>
                </a:lnTo>
                <a:lnTo>
                  <a:pt x="4544794" y="5932003"/>
                </a:lnTo>
                <a:lnTo>
                  <a:pt x="4566428" y="5890168"/>
                </a:lnTo>
                <a:lnTo>
                  <a:pt x="4574197" y="5842000"/>
                </a:lnTo>
                <a:lnTo>
                  <a:pt x="4574197" y="152400"/>
                </a:lnTo>
                <a:lnTo>
                  <a:pt x="4566428" y="104231"/>
                </a:lnTo>
                <a:lnTo>
                  <a:pt x="4544794" y="62396"/>
                </a:lnTo>
                <a:lnTo>
                  <a:pt x="4511805" y="29405"/>
                </a:lnTo>
                <a:lnTo>
                  <a:pt x="4469970" y="7769"/>
                </a:lnTo>
                <a:lnTo>
                  <a:pt x="4421797" y="0"/>
                </a:lnTo>
                <a:close/>
              </a:path>
            </a:pathLst>
          </a:custGeom>
          <a:solidFill>
            <a:srgbClr val="CFE8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10" name="Текст 1">
            <a:extLst>
              <a:ext uri="{FF2B5EF4-FFF2-40B4-BE49-F238E27FC236}">
                <a16:creationId xmlns:a16="http://schemas.microsoft.com/office/drawing/2014/main" id="{8C1B38E4-5976-404C-5C8E-535D5FBA1DEA}"/>
              </a:ext>
            </a:extLst>
          </p:cNvPr>
          <p:cNvSpPr txBox="1">
            <a:spLocks/>
          </p:cNvSpPr>
          <p:nvPr/>
        </p:nvSpPr>
        <p:spPr>
          <a:xfrm>
            <a:off x="8651211" y="1377027"/>
            <a:ext cx="3317472" cy="4011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разделе № 3 отражается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</a:p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srgbClr val="282A2E"/>
                </a:solidFill>
                <a:latin typeface="Arial" panose="020B0604020202020204"/>
              </a:rPr>
              <a:t>   - </a:t>
            </a:r>
            <a:r>
              <a:rPr lang="ru-RU" sz="1300" dirty="0">
                <a:solidFill>
                  <a:srgbClr val="282A2E"/>
                </a:solidFill>
                <a:latin typeface="Arial" panose="020B0604020202020204"/>
              </a:rPr>
              <a:t>численность размещённых лиц, </a:t>
            </a:r>
          </a:p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srgbClr val="282A2E"/>
                </a:solidFill>
                <a:latin typeface="Arial" panose="020B0604020202020204"/>
              </a:rPr>
              <a:t>в том числе граждан России </a:t>
            </a:r>
          </a:p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srgbClr val="282A2E"/>
                </a:solidFill>
                <a:latin typeface="Arial" panose="020B0604020202020204"/>
              </a:rPr>
              <a:t>и иностранных граждан</a:t>
            </a:r>
            <a:r>
              <a:rPr lang="en-US" sz="1300" dirty="0">
                <a:solidFill>
                  <a:srgbClr val="282A2E"/>
                </a:solidFill>
                <a:latin typeface="Arial" panose="020B0604020202020204"/>
              </a:rPr>
              <a:t>;</a:t>
            </a:r>
            <a:endParaRPr lang="ru-RU" sz="1300" dirty="0">
              <a:solidFill>
                <a:srgbClr val="282A2E"/>
              </a:solidFill>
              <a:latin typeface="Arial" panose="020B0604020202020204"/>
            </a:endParaRPr>
          </a:p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srgbClr val="282A2E"/>
                </a:solidFill>
                <a:latin typeface="Arial" panose="020B0604020202020204"/>
              </a:rPr>
              <a:t>   - численность лиц, размещённых по путёвкам</a:t>
            </a:r>
            <a:r>
              <a:rPr lang="en-US" sz="1300" dirty="0">
                <a:solidFill>
                  <a:srgbClr val="282A2E"/>
                </a:solidFill>
                <a:latin typeface="Arial" panose="020B0604020202020204"/>
              </a:rPr>
              <a:t>;</a:t>
            </a:r>
          </a:p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srgbClr val="282A2E"/>
                </a:solidFill>
                <a:latin typeface="Arial" panose="020B0604020202020204"/>
              </a:rPr>
              <a:t>    - </a:t>
            </a:r>
            <a:r>
              <a:rPr lang="ru-RU" sz="1300" dirty="0">
                <a:solidFill>
                  <a:srgbClr val="282A2E"/>
                </a:solidFill>
                <a:latin typeface="Arial" panose="020B0604020202020204"/>
              </a:rPr>
              <a:t>численность размещённых граждан России с ограниченными возможностями здоровья и инвалидов </a:t>
            </a:r>
          </a:p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srgbClr val="282A2E"/>
                </a:solidFill>
                <a:latin typeface="Arial" panose="020B0604020202020204"/>
              </a:rPr>
              <a:t>и численность лиц, получивших амбулаторно-курортное лечение </a:t>
            </a:r>
          </a:p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srgbClr val="282A2E"/>
                </a:solidFill>
                <a:latin typeface="Arial" panose="020B0604020202020204"/>
              </a:rPr>
              <a:t>(по курсовкам). По всем категориям размещённых лиц выделяются 3 группы граждан: лица до 18 лет, лица в возрасте от 18 до 54 лет и лица в возрасте 55 лет и старше.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0656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>
            <a:extLst>
              <a:ext uri="{FF2B5EF4-FFF2-40B4-BE49-F238E27FC236}">
                <a16:creationId xmlns:a16="http://schemas.microsoft.com/office/drawing/2014/main" id="{29C6999B-9B5D-358E-61DD-EFA59B1BA3CC}"/>
              </a:ext>
            </a:extLst>
          </p:cNvPr>
          <p:cNvSpPr txBox="1">
            <a:spLocks/>
          </p:cNvSpPr>
          <p:nvPr/>
        </p:nvSpPr>
        <p:spPr>
          <a:xfrm>
            <a:off x="8854284" y="2428589"/>
            <a:ext cx="2842791" cy="2967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20979">
              <a:lnSpc>
                <a:spcPct val="100000"/>
              </a:lnSpc>
              <a:spcBef>
                <a:spcPts val="100"/>
              </a:spcBef>
            </a:pPr>
            <a:endParaRPr lang="ru-RU" sz="1200" dirty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07D1DE0-11F1-4882-CEE7-A35E94A4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20" y="397564"/>
            <a:ext cx="7884426" cy="68410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3B3194"/>
                </a:solidFill>
              </a:rPr>
              <a:t>ОТРАЖЕНИЕ СВЕДЕНИЙ О КОЛЛЕКТИВНЫХ </a:t>
            </a:r>
            <a:br>
              <a:rPr lang="ru-RU" dirty="0">
                <a:solidFill>
                  <a:srgbClr val="3B3194"/>
                </a:solidFill>
              </a:rPr>
            </a:br>
            <a:r>
              <a:rPr lang="ru-RU" dirty="0">
                <a:solidFill>
                  <a:srgbClr val="3B3194"/>
                </a:solidFill>
              </a:rPr>
              <a:t>СРЕДСТВАХ РАЗМЕЩЕНИЯ В ФОРМЕ № 1-КСР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09CB3CF-86E2-EC07-2075-269CF65A9777}"/>
              </a:ext>
            </a:extLst>
          </p:cNvPr>
          <p:cNvSpPr/>
          <p:nvPr/>
        </p:nvSpPr>
        <p:spPr>
          <a:xfrm>
            <a:off x="8657871" y="1874065"/>
            <a:ext cx="3039203" cy="3766241"/>
          </a:xfrm>
          <a:custGeom>
            <a:avLst/>
            <a:gdLst/>
            <a:ahLst/>
            <a:cxnLst/>
            <a:rect l="l" t="t" r="r" b="b"/>
            <a:pathLst>
              <a:path w="4574540" h="5994400">
                <a:moveTo>
                  <a:pt x="4421797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842000"/>
                </a:lnTo>
                <a:lnTo>
                  <a:pt x="7769" y="5890168"/>
                </a:lnTo>
                <a:lnTo>
                  <a:pt x="29405" y="5932003"/>
                </a:lnTo>
                <a:lnTo>
                  <a:pt x="62396" y="5964994"/>
                </a:lnTo>
                <a:lnTo>
                  <a:pt x="104231" y="5986630"/>
                </a:lnTo>
                <a:lnTo>
                  <a:pt x="152400" y="5994400"/>
                </a:lnTo>
                <a:lnTo>
                  <a:pt x="4421797" y="5994400"/>
                </a:lnTo>
                <a:lnTo>
                  <a:pt x="4469970" y="5986630"/>
                </a:lnTo>
                <a:lnTo>
                  <a:pt x="4511805" y="5964994"/>
                </a:lnTo>
                <a:lnTo>
                  <a:pt x="4544794" y="5932003"/>
                </a:lnTo>
                <a:lnTo>
                  <a:pt x="4566428" y="5890168"/>
                </a:lnTo>
                <a:lnTo>
                  <a:pt x="4574197" y="5842000"/>
                </a:lnTo>
                <a:lnTo>
                  <a:pt x="4574197" y="152400"/>
                </a:lnTo>
                <a:lnTo>
                  <a:pt x="4566428" y="104231"/>
                </a:lnTo>
                <a:lnTo>
                  <a:pt x="4544794" y="62396"/>
                </a:lnTo>
                <a:lnTo>
                  <a:pt x="4511805" y="29405"/>
                </a:lnTo>
                <a:lnTo>
                  <a:pt x="4469970" y="7769"/>
                </a:lnTo>
                <a:lnTo>
                  <a:pt x="4421797" y="0"/>
                </a:lnTo>
                <a:close/>
              </a:path>
            </a:pathLst>
          </a:custGeom>
          <a:solidFill>
            <a:srgbClr val="CFE8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id="{91C36D3A-2076-A53E-42F8-B354ABEF69AF}"/>
              </a:ext>
            </a:extLst>
          </p:cNvPr>
          <p:cNvSpPr txBox="1">
            <a:spLocks/>
          </p:cNvSpPr>
          <p:nvPr/>
        </p:nvSpPr>
        <p:spPr>
          <a:xfrm>
            <a:off x="8678389" y="1828801"/>
            <a:ext cx="3018686" cy="3791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В разделе № 4  </a:t>
            </a: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отражается численность размещённых в КСР граждан России и иностранных граждан с распределением их по целям поездок: личные (отпуск, досуг и отдых, образование и профессиональная подготовка, лечебные и т.д.</a:t>
            </a:r>
            <a:r>
              <a:rPr kumimoji="0" lang="ru-RU" sz="1300" i="0" u="none" strike="noStrike" kern="1200" cap="none" spc="0" normalizeH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), деловые </a:t>
            </a:r>
          </a:p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i="0" u="none" strike="noStrike" kern="1200" cap="none" spc="0" normalizeH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 профессиональные цели.</a:t>
            </a:r>
          </a:p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i="0" u="none" strike="noStrike" kern="1200" cap="none" spc="0" normalizeH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>
                <a:solidFill>
                  <a:srgbClr val="282A2E"/>
                </a:solidFill>
                <a:latin typeface="Arial" panose="020B0604020202020204"/>
              </a:rPr>
              <a:t>    В разделе № 5 </a:t>
            </a:r>
            <a:r>
              <a:rPr lang="ru-RU" sz="1300" dirty="0">
                <a:solidFill>
                  <a:srgbClr val="282A2E"/>
                </a:solidFill>
                <a:latin typeface="Arial" panose="020B0604020202020204"/>
              </a:rPr>
              <a:t>- численность размещённых  граждан России и иностранных граждан с распределением их по продолжительности пребывания</a:t>
            </a:r>
            <a:r>
              <a:rPr lang="ru-RU" sz="1300" dirty="0"/>
              <a:t>  в КСР.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3491" t="59016" r="21311" b="19877"/>
          <a:stretch>
            <a:fillRect/>
          </a:stretch>
        </p:blipFill>
        <p:spPr bwMode="auto">
          <a:xfrm>
            <a:off x="354121" y="1204561"/>
            <a:ext cx="8259581" cy="271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23770" t="30584" r="19296" b="52818"/>
          <a:stretch>
            <a:fillRect/>
          </a:stretch>
        </p:blipFill>
        <p:spPr bwMode="auto">
          <a:xfrm>
            <a:off x="399092" y="3627324"/>
            <a:ext cx="8199619" cy="236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985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>
            <a:extLst>
              <a:ext uri="{FF2B5EF4-FFF2-40B4-BE49-F238E27FC236}">
                <a16:creationId xmlns:a16="http://schemas.microsoft.com/office/drawing/2014/main" id="{29C6999B-9B5D-358E-61DD-EFA59B1BA3CC}"/>
              </a:ext>
            </a:extLst>
          </p:cNvPr>
          <p:cNvSpPr txBox="1">
            <a:spLocks/>
          </p:cNvSpPr>
          <p:nvPr/>
        </p:nvSpPr>
        <p:spPr>
          <a:xfrm>
            <a:off x="8854284" y="2428589"/>
            <a:ext cx="2842791" cy="2967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20979">
              <a:lnSpc>
                <a:spcPct val="100000"/>
              </a:lnSpc>
              <a:spcBef>
                <a:spcPts val="100"/>
              </a:spcBef>
            </a:pPr>
            <a:endParaRPr lang="ru-RU" sz="1200" dirty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07D1DE0-11F1-4882-CEE7-A35E94A4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20" y="397564"/>
            <a:ext cx="7884426" cy="68410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3B3194"/>
                </a:solidFill>
              </a:rPr>
              <a:t>ОТРАЖЕНИЕ СВЕДЕНИЙ О КОЛЛЕКТИВНЫХ </a:t>
            </a:r>
            <a:br>
              <a:rPr lang="ru-RU" dirty="0">
                <a:solidFill>
                  <a:srgbClr val="3B3194"/>
                </a:solidFill>
              </a:rPr>
            </a:br>
            <a:r>
              <a:rPr lang="ru-RU" dirty="0">
                <a:solidFill>
                  <a:srgbClr val="3B3194"/>
                </a:solidFill>
              </a:rPr>
              <a:t>СРЕДСТВАХ РАЗМЕЩЕНИЯ В ФОРМЕ № 1-КСР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09CB3CF-86E2-EC07-2075-269CF65A9777}"/>
              </a:ext>
            </a:extLst>
          </p:cNvPr>
          <p:cNvSpPr/>
          <p:nvPr/>
        </p:nvSpPr>
        <p:spPr>
          <a:xfrm>
            <a:off x="8642881" y="1501544"/>
            <a:ext cx="3039203" cy="4262098"/>
          </a:xfrm>
          <a:custGeom>
            <a:avLst/>
            <a:gdLst/>
            <a:ahLst/>
            <a:cxnLst/>
            <a:rect l="l" t="t" r="r" b="b"/>
            <a:pathLst>
              <a:path w="4574540" h="5994400">
                <a:moveTo>
                  <a:pt x="4421797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842000"/>
                </a:lnTo>
                <a:lnTo>
                  <a:pt x="7769" y="5890168"/>
                </a:lnTo>
                <a:lnTo>
                  <a:pt x="29405" y="5932003"/>
                </a:lnTo>
                <a:lnTo>
                  <a:pt x="62396" y="5964994"/>
                </a:lnTo>
                <a:lnTo>
                  <a:pt x="104231" y="5986630"/>
                </a:lnTo>
                <a:lnTo>
                  <a:pt x="152400" y="5994400"/>
                </a:lnTo>
                <a:lnTo>
                  <a:pt x="4421797" y="5994400"/>
                </a:lnTo>
                <a:lnTo>
                  <a:pt x="4469970" y="5986630"/>
                </a:lnTo>
                <a:lnTo>
                  <a:pt x="4511805" y="5964994"/>
                </a:lnTo>
                <a:lnTo>
                  <a:pt x="4544794" y="5932003"/>
                </a:lnTo>
                <a:lnTo>
                  <a:pt x="4566428" y="5890168"/>
                </a:lnTo>
                <a:lnTo>
                  <a:pt x="4574197" y="5842000"/>
                </a:lnTo>
                <a:lnTo>
                  <a:pt x="4574197" y="152400"/>
                </a:lnTo>
                <a:lnTo>
                  <a:pt x="4566428" y="104231"/>
                </a:lnTo>
                <a:lnTo>
                  <a:pt x="4544794" y="62396"/>
                </a:lnTo>
                <a:lnTo>
                  <a:pt x="4511805" y="29405"/>
                </a:lnTo>
                <a:lnTo>
                  <a:pt x="4469970" y="7769"/>
                </a:lnTo>
                <a:lnTo>
                  <a:pt x="4421797" y="0"/>
                </a:lnTo>
                <a:close/>
              </a:path>
            </a:pathLst>
          </a:custGeom>
          <a:solidFill>
            <a:srgbClr val="CFE8FF"/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id="{91C36D3A-2076-A53E-42F8-B354ABEF69AF}"/>
              </a:ext>
            </a:extLst>
          </p:cNvPr>
          <p:cNvSpPr txBox="1">
            <a:spLocks/>
          </p:cNvSpPr>
          <p:nvPr/>
        </p:nvSpPr>
        <p:spPr>
          <a:xfrm>
            <a:off x="8648408" y="1501545"/>
            <a:ext cx="3320273" cy="4287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разделе № 6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 основании данных бухгалтерского учёта отражаются доходы и расходы КСР за отчётный год: </a:t>
            </a:r>
          </a:p>
          <a:p>
            <a:pPr marL="241300" marR="220979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>
                <a:solidFill>
                  <a:srgbClr val="282A2E"/>
                </a:solidFill>
                <a:latin typeface="Arial" panose="020B0604020202020204"/>
              </a:rPr>
              <a:t>Доходы от предоставляемых услуг, из них выделяются доходы от услуг размещения (от продажи номеров    и реализации путёвок) и доходы      от общественного питания,               не входящего в стоимость номера или путёвки</a:t>
            </a:r>
          </a:p>
          <a:p>
            <a:pPr marL="241300" marR="220979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>
                <a:solidFill>
                  <a:srgbClr val="282A2E"/>
                </a:solidFill>
                <a:latin typeface="Arial" panose="020B0604020202020204"/>
              </a:rPr>
              <a:t>Прочие доходы</a:t>
            </a:r>
          </a:p>
          <a:p>
            <a:pPr marL="241300" marR="220979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>
                <a:solidFill>
                  <a:srgbClr val="282A2E"/>
                </a:solidFill>
                <a:latin typeface="Arial" panose="020B0604020202020204"/>
              </a:rPr>
              <a:t>Затраты КСР, включая расходы             на оплату труда</a:t>
            </a:r>
          </a:p>
          <a:p>
            <a:pPr marL="241300" marR="220979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200" dirty="0">
              <a:solidFill>
                <a:srgbClr val="282A2E"/>
              </a:solidFill>
              <a:latin typeface="Arial" panose="020B0604020202020204"/>
            </a:endParaRPr>
          </a:p>
          <a:p>
            <a:pPr marL="241300" marR="220979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b="1" dirty="0">
                <a:solidFill>
                  <a:srgbClr val="282A2E"/>
                </a:solidFill>
                <a:latin typeface="Arial" panose="020B0604020202020204"/>
              </a:rPr>
              <a:t>В разделе № 7 </a:t>
            </a:r>
            <a:r>
              <a:rPr lang="ru-RU" sz="1200" dirty="0">
                <a:solidFill>
                  <a:srgbClr val="282A2E"/>
                </a:solidFill>
                <a:latin typeface="Arial" panose="020B0604020202020204"/>
              </a:rPr>
              <a:t>отражаются</a:t>
            </a:r>
          </a:p>
          <a:p>
            <a:pPr marL="241300" marR="220979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rgbClr val="282A2E"/>
                </a:solidFill>
                <a:latin typeface="Arial" panose="020B0604020202020204"/>
              </a:rPr>
              <a:t>сведения о персонале КСР: </a:t>
            </a:r>
          </a:p>
          <a:p>
            <a:pPr marL="241300" marR="220979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rgbClr val="282A2E"/>
                </a:solidFill>
                <a:latin typeface="Arial" panose="020B0604020202020204"/>
              </a:rPr>
              <a:t>среднесписочная численность </a:t>
            </a:r>
          </a:p>
          <a:p>
            <a:pPr marL="241300" marR="220979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rgbClr val="282A2E"/>
                </a:solidFill>
                <a:latin typeface="Arial" panose="020B0604020202020204"/>
              </a:rPr>
              <a:t>работников, средняя численность</a:t>
            </a:r>
          </a:p>
          <a:p>
            <a:pPr marL="241300" marR="220979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rgbClr val="282A2E"/>
                </a:solidFill>
                <a:latin typeface="Arial" panose="020B0604020202020204"/>
              </a:rPr>
              <a:t>внешних совместителей, число </a:t>
            </a:r>
          </a:p>
          <a:p>
            <a:pPr marL="241300" marR="220979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rgbClr val="282A2E"/>
                </a:solidFill>
                <a:latin typeface="Arial" panose="020B0604020202020204"/>
              </a:rPr>
              <a:t>работников, привлечённых                   </a:t>
            </a:r>
          </a:p>
          <a:p>
            <a:pPr marL="241300" marR="220979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rgbClr val="282A2E"/>
                </a:solidFill>
                <a:latin typeface="Arial" panose="020B0604020202020204"/>
              </a:rPr>
              <a:t>по договорам оказания </a:t>
            </a:r>
            <a:r>
              <a:rPr lang="ru-RU" sz="1200" dirty="0" err="1">
                <a:solidFill>
                  <a:srgbClr val="282A2E"/>
                </a:solidFill>
                <a:latin typeface="Arial" panose="020B0604020202020204"/>
              </a:rPr>
              <a:t>аутсортинговых</a:t>
            </a:r>
            <a:endParaRPr lang="ru-RU" sz="1200" dirty="0">
              <a:solidFill>
                <a:srgbClr val="282A2E"/>
              </a:solidFill>
              <a:latin typeface="Arial" panose="020B0604020202020204"/>
            </a:endParaRPr>
          </a:p>
          <a:p>
            <a:pPr marL="241300" marR="220979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rgbClr val="282A2E"/>
                </a:solidFill>
                <a:latin typeface="Arial" panose="020B0604020202020204"/>
              </a:rPr>
              <a:t>услуг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3375" t="45287" r="18766" b="31557"/>
          <a:stretch>
            <a:fillRect/>
          </a:stretch>
        </p:blipFill>
        <p:spPr bwMode="auto">
          <a:xfrm>
            <a:off x="341951" y="1151421"/>
            <a:ext cx="8244591" cy="265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23192" t="30994" r="19412" b="50154"/>
          <a:stretch>
            <a:fillRect/>
          </a:stretch>
        </p:blipFill>
        <p:spPr bwMode="auto">
          <a:xfrm>
            <a:off x="309151" y="3567954"/>
            <a:ext cx="8199619" cy="227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9855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лайд &quot;Содержание&quot;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лайды &quot;Раздел&quot;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1129</Words>
  <Application>Microsoft Office PowerPoint</Application>
  <PresentationFormat>Широкоэкранный</PresentationFormat>
  <Paragraphs>303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Титульный слайд</vt:lpstr>
      <vt:lpstr>Слайд "Содержание"</vt:lpstr>
      <vt:lpstr>Слайды "Раздел"</vt:lpstr>
      <vt:lpstr>Информационные слайды</vt:lpstr>
      <vt:lpstr>О формировании сведений  о деятельности коллективных средств размещения в разрезе муниципальных районов  и городских округов белгородской области</vt:lpstr>
      <vt:lpstr>Презентация PowerPoint</vt:lpstr>
      <vt:lpstr>ФОРМА № 1-КСР «СВЕДЕНИЯ О ДЕЯТЕЛЬНОСТИ КОЛЛЕКТИВНОГО СРЕДСТВА РАЗМЕЩЕНИЯ»  УТВЕРЖДЕНА ПРИКАЗОМ РОССТАТА  № 368 от 31.07.2023  </vt:lpstr>
      <vt:lpstr>ТИПЫ КОЛЛЕКТИВНЫХ СРЕДСТВ РАЗМЕЩЕНИЯ, ОТРАЖАЕМЫЕ В ФОРМЕ №1-КСР</vt:lpstr>
      <vt:lpstr>ОТРАЖЕНИЕ СВЕДЕНИЙ О КОЛЛЕКТИВНЫХ  СРЕДСТВАХ РАЗМЕЩЕНИЯ В ФОРМЕ № 1-КСР</vt:lpstr>
      <vt:lpstr>ОТРАЖЕНИЕ СВЕДЕНИЙ О КОЛЛЕКТИВНЫХ  СРЕДСТВАХ РАЗМЕЩЕНИЯ В ФОРМЕ № 1-КСР</vt:lpstr>
      <vt:lpstr>ОТРАЖЕНИЕ СВЕДЕНИЙ О КОЛЛЕКТИВНЫХ  СРЕДСТВАХ РАЗМЕЩЕНИЯ В ФОРМЕ № 1-КСР </vt:lpstr>
      <vt:lpstr>ОТРАЖЕНИЕ СВЕДЕНИЙ О КОЛЛЕКТИВНЫХ  СРЕДСТВАХ РАЗМЕЩЕНИЯ В ФОРМЕ № 1-КСР</vt:lpstr>
      <vt:lpstr>ОТРАЖЕНИЕ СВЕДЕНИЙ О КОЛЛЕКТИВНЫХ  СРЕДСТВАХ РАЗМЕЩЕНИЯ В ФОРМЕ № 1-КСР</vt:lpstr>
      <vt:lpstr>ОСНОВНЫЕ ПОКАЗАТЕЛИ ДЕЯТЕЛЬНОСТИ КОЛЛЕКТИВНЫХ СРЕДСТВ РАЗМЕЩЕНИЯ В 2023 ГОДУ</vt:lpstr>
      <vt:lpstr>ОСНОВНЫЕ ПОКАЗАТЕЛИ ДЕЯТЕЛЬНОСТИ КСР ПО   МУНИЦИПАЛЬНЫМ ОБРАЗОВАНИЯМ В 2023 ГОДУ</vt:lpstr>
      <vt:lpstr>ОСНОВНЫЕ ПОКАЗАТЕЛИ ДЕЯТЕЛЬНОСТИ КСР ПО  МУНИЦИПАЛЬНЫМ ОБРАЗОВАНИЯМ В 2023 ГОДУ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Токарева Екатерина Дмитриевна</dc:creator>
  <cp:lastModifiedBy>Курлыкина Татьяна Александровна</cp:lastModifiedBy>
  <cp:revision>220</cp:revision>
  <dcterms:created xsi:type="dcterms:W3CDTF">2023-12-06T11:24:07Z</dcterms:created>
  <dcterms:modified xsi:type="dcterms:W3CDTF">2024-10-24T13:34:08Z</dcterms:modified>
</cp:coreProperties>
</file>