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50" r:id="rId2"/>
    <p:sldMasterId id="2147483652" r:id="rId3"/>
    <p:sldMasterId id="2147483655" r:id="rId4"/>
  </p:sldMasterIdLst>
  <p:notesMasterIdLst>
    <p:notesMasterId r:id="rId22"/>
  </p:notesMasterIdLst>
  <p:sldIdLst>
    <p:sldId id="423" r:id="rId5"/>
    <p:sldId id="273" r:id="rId6"/>
    <p:sldId id="467" r:id="rId7"/>
    <p:sldId id="439" r:id="rId8"/>
    <p:sldId id="468" r:id="rId9"/>
    <p:sldId id="444" r:id="rId10"/>
    <p:sldId id="433" r:id="rId11"/>
    <p:sldId id="465" r:id="rId12"/>
    <p:sldId id="431" r:id="rId13"/>
    <p:sldId id="464" r:id="rId14"/>
    <p:sldId id="473" r:id="rId15"/>
    <p:sldId id="474" r:id="rId16"/>
    <p:sldId id="469" r:id="rId17"/>
    <p:sldId id="470" r:id="rId18"/>
    <p:sldId id="432" r:id="rId19"/>
    <p:sldId id="434" r:id="rId20"/>
    <p:sldId id="44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9A0EA95-E9FC-4BA5-B5E6-609EB0CDB0A2}">
          <p14:sldIdLst>
            <p14:sldId id="423"/>
          </p14:sldIdLst>
        </p14:section>
        <p14:section name="Раздел без заголовка" id="{657FD627-F43D-4854-BAF1-A7D18AD43473}">
          <p14:sldIdLst>
            <p14:sldId id="273"/>
            <p14:sldId id="467"/>
            <p14:sldId id="439"/>
            <p14:sldId id="468"/>
            <p14:sldId id="444"/>
            <p14:sldId id="433"/>
            <p14:sldId id="465"/>
            <p14:sldId id="431"/>
            <p14:sldId id="464"/>
            <p14:sldId id="473"/>
            <p14:sldId id="474"/>
            <p14:sldId id="469"/>
            <p14:sldId id="470"/>
            <p14:sldId id="432"/>
            <p14:sldId id="434"/>
            <p14:sldId id="44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657" userDrawn="1">
          <p15:clr>
            <a:srgbClr val="A4A3A4"/>
          </p15:clr>
        </p15:guide>
        <p15:guide id="2" pos="2162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2706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7219" userDrawn="1">
          <p15:clr>
            <a:srgbClr val="A4A3A4"/>
          </p15:clr>
        </p15:guide>
        <p15:guide id="7" orient="horz" pos="958" userDrawn="1">
          <p15:clr>
            <a:srgbClr val="A4A3A4"/>
          </p15:clr>
        </p15:guide>
        <p15:guide id="8" orient="horz" pos="1344" userDrawn="1">
          <p15:clr>
            <a:srgbClr val="A4A3A4"/>
          </p15:clr>
        </p15:guide>
        <p15:guide id="9" pos="3999" userDrawn="1">
          <p15:clr>
            <a:srgbClr val="A4A3A4"/>
          </p15:clr>
        </p15:guide>
        <p15:guide id="10" orient="horz" pos="3770" userDrawn="1">
          <p15:clr>
            <a:srgbClr val="A4A3A4"/>
          </p15:clr>
        </p15:guide>
        <p15:guide id="11" orient="horz" pos="1752" userDrawn="1">
          <p15:clr>
            <a:srgbClr val="A4A3A4"/>
          </p15:clr>
        </p15:guide>
        <p15:guide id="12" orient="horz" pos="436" userDrawn="1">
          <p15:clr>
            <a:srgbClr val="A4A3A4"/>
          </p15:clr>
        </p15:guide>
        <p15:guide id="13" pos="824" userDrawn="1">
          <p15:clr>
            <a:srgbClr val="A4A3A4"/>
          </p15:clr>
        </p15:guide>
        <p15:guide id="14" orient="horz" pos="1684" userDrawn="1">
          <p15:clr>
            <a:srgbClr val="A4A3A4"/>
          </p15:clr>
        </p15:guide>
        <p15:guide id="15" pos="437">
          <p15:clr>
            <a:srgbClr val="A4A3A4"/>
          </p15:clr>
        </p15:guide>
        <p15:guide id="16" pos="732">
          <p15:clr>
            <a:srgbClr val="A4A3A4"/>
          </p15:clr>
        </p15:guide>
        <p15:guide id="17" pos="7220">
          <p15:clr>
            <a:srgbClr val="A4A3A4"/>
          </p15:clr>
        </p15:guide>
        <p15:guide id="18" pos="3998">
          <p15:clr>
            <a:srgbClr val="A4A3A4"/>
          </p15:clr>
        </p15:guide>
        <p15:guide id="19" pos="82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валь Татьяна Валерьевна" initials="ДТ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A2E"/>
    <a:srgbClr val="363194"/>
    <a:srgbClr val="E36846"/>
    <a:srgbClr val="578C7B"/>
    <a:srgbClr val="838383"/>
    <a:srgbClr val="7DBBFC"/>
    <a:srgbClr val="E6ED85"/>
    <a:srgbClr val="E6ED08"/>
    <a:srgbClr val="DECC08"/>
    <a:srgbClr val="E68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87" autoAdjust="0"/>
    <p:restoredTop sz="94680" autoAdjust="0"/>
  </p:normalViewPr>
  <p:slideViewPr>
    <p:cSldViewPr snapToGrid="0">
      <p:cViewPr varScale="1">
        <p:scale>
          <a:sx n="81" d="100"/>
          <a:sy n="81" d="100"/>
        </p:scale>
        <p:origin x="-341" y="-82"/>
      </p:cViewPr>
      <p:guideLst>
        <p:guide orient="horz" pos="3657"/>
        <p:guide orient="horz" pos="958"/>
        <p:guide orient="horz" pos="1344"/>
        <p:guide orient="horz" pos="3770"/>
        <p:guide orient="horz" pos="1752"/>
        <p:guide orient="horz" pos="436"/>
        <p:guide orient="horz" pos="1684"/>
        <p:guide pos="2162"/>
        <p:guide pos="438"/>
        <p:guide pos="2706"/>
        <p:guide pos="733"/>
        <p:guide pos="7219"/>
        <p:guide pos="3999"/>
        <p:guide pos="824"/>
        <p:guide pos="437"/>
        <p:guide pos="732"/>
        <p:guide pos="7220"/>
        <p:guide pos="3998"/>
        <p:guide pos="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72;&#1083;&#1072;&#1085;&#1089;\&#1050;&#1085;&#1080;&#1075;&#1072;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p31-nstat5\disk_G\COMMON\421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72;&#1083;&#1072;&#1085;&#1089;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p31-nstat5\disk_g\COMMON\421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p31-nstat5\disk_G\COMMON\421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1732860149732"/>
          <c:y val="7.4416989445172846E-2"/>
          <c:w val="0.5916536437597294"/>
          <c:h val="0.8222326116449768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6319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90-42D7-BAFE-BB554598FD6E}"/>
              </c:ext>
            </c:extLst>
          </c:dPt>
          <c:dPt>
            <c:idx val="1"/>
            <c:bubble3D val="0"/>
            <c:spPr>
              <a:solidFill>
                <a:srgbClr val="7DBBF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490-42D7-BAFE-BB554598FD6E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90-42D7-BAFE-BB554598FD6E}"/>
              </c:ext>
            </c:extLst>
          </c:dPt>
          <c:dLbls>
            <c:dLbl>
              <c:idx val="0"/>
              <c:layout>
                <c:manualLayout>
                  <c:x val="0.14641761085439334"/>
                  <c:y val="4.1294756653595444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 b="1">
                        <a:solidFill>
                          <a:srgbClr val="363194"/>
                        </a:solidFill>
                        <a:latin typeface="+mn-lt"/>
                      </a:defRPr>
                    </a:pPr>
                    <a:r>
                      <a:rPr lang="en-US" dirty="0">
                        <a:solidFill>
                          <a:srgbClr val="363194"/>
                        </a:solidFill>
                      </a:rPr>
                      <a:t>91,1%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490-42D7-BAFE-BB554598FD6E}"/>
                </c:ext>
              </c:extLst>
            </c:dLbl>
            <c:dLbl>
              <c:idx val="1"/>
              <c:layout>
                <c:manualLayout>
                  <c:x val="-5.1785206409298686E-2"/>
                  <c:y val="-9.217540517749119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 b="1">
                        <a:solidFill>
                          <a:srgbClr val="7DBBFC"/>
                        </a:solidFill>
                        <a:latin typeface="+mn-lt"/>
                      </a:defRPr>
                    </a:pPr>
                    <a:r>
                      <a:rPr lang="en-US" dirty="0">
                        <a:solidFill>
                          <a:srgbClr val="7DBBFC"/>
                        </a:solidFill>
                      </a:rPr>
                      <a:t>1,1%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490-42D7-BAFE-BB554598FD6E}"/>
                </c:ext>
              </c:extLst>
            </c:dLbl>
            <c:dLbl>
              <c:idx val="2"/>
              <c:layout>
                <c:manualLayout>
                  <c:x val="-1.6919421113983989E-2"/>
                  <c:y val="-0.107110083764471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490-42D7-BAFE-BB554598F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rgbClr val="0070C0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Лист1!$J$12:$J$14</c:f>
              <c:numCache>
                <c:formatCode>0.0</c:formatCode>
                <c:ptCount val="3"/>
                <c:pt idx="0">
                  <c:v>91.068077877664393</c:v>
                </c:pt>
                <c:pt idx="1">
                  <c:v>1.0602516784990679</c:v>
                </c:pt>
                <c:pt idx="2">
                  <c:v>7.871670443836547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90-42D7-BAFE-BB554598F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9917695473251"/>
          <c:y val="0.1380952380952381"/>
          <c:w val="0.52543209876543207"/>
          <c:h val="0.72380952380952379"/>
        </c:manualLayout>
      </c:layout>
      <c:doughnutChart>
        <c:varyColors val="1"/>
        <c:ser>
          <c:idx val="0"/>
          <c:order val="0"/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63194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65-499F-948A-AF59865AACA5}"/>
              </c:ext>
            </c:extLst>
          </c:dPt>
          <c:dPt>
            <c:idx val="1"/>
            <c:bubble3D val="0"/>
            <c:spPr>
              <a:solidFill>
                <a:srgbClr val="346FC2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65-499F-948A-AF59865AACA5}"/>
              </c:ext>
            </c:extLst>
          </c:dPt>
          <c:dPt>
            <c:idx val="2"/>
            <c:bubble3D val="0"/>
            <c:spPr>
              <a:solidFill>
                <a:srgbClr val="7DBBFC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65-499F-948A-AF59865AACA5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665-499F-948A-AF59865AACA5}"/>
              </c:ext>
            </c:extLst>
          </c:dPt>
          <c:dLbls>
            <c:dLbl>
              <c:idx val="0"/>
              <c:layout>
                <c:manualLayout>
                  <c:x val="0.20065555555555556"/>
                  <c:y val="-1.1356859410430839E-2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400" b="1">
                        <a:solidFill>
                          <a:srgbClr val="36319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dirty="0"/>
                      <a:t>80,1% </a:t>
                    </a:r>
                    <a:br>
                      <a:rPr lang="ru-RU" sz="1400" dirty="0"/>
                    </a:br>
                    <a:r>
                      <a:rPr lang="ru-RU" sz="1100" b="0" dirty="0"/>
                      <a:t>(618</a:t>
                    </a:r>
                    <a:r>
                      <a:rPr lang="ru-RU" sz="1100" b="0" baseline="0" dirty="0"/>
                      <a:t>,8 тыс. чел.)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240699588477365"/>
                      <c:h val="0.168145408163265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665-499F-948A-AF59865AACA5}"/>
                </c:ext>
              </c:extLst>
            </c:dLbl>
            <c:dLbl>
              <c:idx val="1"/>
              <c:layout>
                <c:manualLayout>
                  <c:x val="-0.17103909465020575"/>
                  <c:y val="-3.1887755102040817E-2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400" b="1">
                        <a:solidFill>
                          <a:srgbClr val="346FC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dirty="0"/>
                      <a:t>16,2%</a:t>
                    </a:r>
                    <a:br>
                      <a:rPr lang="ru-RU" sz="1400" dirty="0"/>
                    </a:br>
                    <a:r>
                      <a:rPr lang="ru-RU" sz="1100" b="0" dirty="0"/>
                      <a:t>(125,2 тыс. чел.)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87551440329218"/>
                      <c:h val="0.168145408163265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5665-499F-948A-AF59865AACA5}"/>
                </c:ext>
              </c:extLst>
            </c:dLbl>
            <c:dLbl>
              <c:idx val="2"/>
              <c:layout>
                <c:manualLayout>
                  <c:x val="-0.13378611111111111"/>
                  <c:y val="-0.10201332199546485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400" b="1">
                        <a:solidFill>
                          <a:srgbClr val="7DBBF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dirty="0"/>
                      <a:t>3,2%</a:t>
                    </a:r>
                    <a:br>
                      <a:rPr lang="ru-RU" sz="1400" dirty="0"/>
                    </a:br>
                    <a:r>
                      <a:rPr lang="ru-RU" sz="1100" b="0" dirty="0"/>
                      <a:t>(24,5 тыс. чел.)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347263374485591"/>
                      <c:h val="0.168145408163265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5665-499F-948A-AF59865AACA5}"/>
                </c:ext>
              </c:extLst>
            </c:dLbl>
            <c:dLbl>
              <c:idx val="3"/>
              <c:layout>
                <c:manualLayout>
                  <c:x val="6.8580246913580292E-2"/>
                  <c:y val="-0.10267616213151927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400" b="1">
                        <a:solidFill>
                          <a:srgbClr val="BFBFB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dirty="0">
                        <a:solidFill>
                          <a:srgbClr val="BFBFBF"/>
                        </a:solidFill>
                      </a:rPr>
                      <a:t>0,5%</a:t>
                    </a:r>
                    <a:br>
                      <a:rPr lang="ru-RU" sz="1400" dirty="0">
                        <a:solidFill>
                          <a:srgbClr val="BFBFBF"/>
                        </a:solidFill>
                      </a:rPr>
                    </a:br>
                    <a:r>
                      <a:rPr lang="ru-RU" sz="1200" b="0" dirty="0">
                        <a:solidFill>
                          <a:srgbClr val="BFBFBF"/>
                        </a:solidFill>
                      </a:rPr>
                      <a:t>(</a:t>
                    </a:r>
                    <a:r>
                      <a:rPr lang="ru-RU" sz="1100" b="0" dirty="0">
                        <a:solidFill>
                          <a:srgbClr val="BFBFBF"/>
                        </a:solidFill>
                      </a:rPr>
                      <a:t>3,6 тыс. чел.)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60298353909465"/>
                      <c:h val="0.142946995464852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5665-499F-948A-AF59865AACA5}"/>
                </c:ext>
              </c:extLst>
            </c:dLbl>
            <c:dLbl>
              <c:idx val="4"/>
              <c:layout>
                <c:manualLayout>
                  <c:x val="-8.3333333333333332E-3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65-499F-948A-AF59865AAC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PowerPoint]Лист4'!$C$3:$F$3</c:f>
              <c:strCache>
                <c:ptCount val="4"/>
                <c:pt idx="0">
                  <c:v>по собственному желанию</c:v>
                </c:pt>
                <c:pt idx="1">
                  <c:v>по соглашению сторон</c:v>
                </c:pt>
                <c:pt idx="2">
                  <c:v>в связи с сокращением численности работников</c:v>
                </c:pt>
                <c:pt idx="3">
                  <c:v>по другим причинам</c:v>
                </c:pt>
              </c:strCache>
            </c:strRef>
          </c:cat>
          <c:val>
            <c:numRef>
              <c:f>'[Диаграмма в Microsoft PowerPoint]Лист4'!$C$6:$F$6</c:f>
              <c:numCache>
                <c:formatCode>General</c:formatCode>
                <c:ptCount val="4"/>
                <c:pt idx="0">
                  <c:v>80.099999999999994</c:v>
                </c:pt>
                <c:pt idx="1">
                  <c:v>16.2</c:v>
                </c:pt>
                <c:pt idx="2">
                  <c:v>3.2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665-499F-948A-AF59865AA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360042735042734"/>
          <c:y val="0.15166361416361415"/>
          <c:w val="0.55279914529914531"/>
          <c:h val="0.78971306471306468"/>
        </c:manualLayout>
      </c:layout>
      <c:doughnutChart>
        <c:varyColors val="1"/>
        <c:ser>
          <c:idx val="0"/>
          <c:order val="0"/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63194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DD-47BC-BC98-8A404F65D45C}"/>
              </c:ext>
            </c:extLst>
          </c:dPt>
          <c:dPt>
            <c:idx val="1"/>
            <c:bubble3D val="0"/>
            <c:spPr>
              <a:solidFill>
                <a:srgbClr val="346FC2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DD-47BC-BC98-8A404F65D45C}"/>
              </c:ext>
            </c:extLst>
          </c:dPt>
          <c:dPt>
            <c:idx val="2"/>
            <c:bubble3D val="0"/>
            <c:spPr>
              <a:solidFill>
                <a:srgbClr val="7DBBFC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DD-47BC-BC98-8A404F65D45C}"/>
              </c:ext>
            </c:extLst>
          </c:dPt>
          <c:dLbls>
            <c:dLbl>
              <c:idx val="0"/>
              <c:layout>
                <c:manualLayout>
                  <c:x val="0.19950427350427347"/>
                  <c:y val="-1.759920634920635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36319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dirty="0"/>
                      <a:t>77,2%</a:t>
                    </a:r>
                  </a:p>
                  <a:p>
                    <a:pPr>
                      <a:defRPr sz="1400" b="1">
                        <a:solidFill>
                          <a:srgbClr val="36319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100" b="0" dirty="0"/>
                      <a:t>(590,9 тыс. чел.)</a:t>
                    </a:r>
                  </a:p>
                </c:rich>
              </c:tx>
              <c:numFmt formatCode="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994294871794866"/>
                      <c:h val="0.1988736263736263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FDD-47BC-BC98-8A404F65D45C}"/>
                </c:ext>
              </c:extLst>
            </c:dLbl>
            <c:dLbl>
              <c:idx val="1"/>
              <c:layout>
                <c:manualLayout>
                  <c:x val="-0.17031837606837608"/>
                  <c:y val="-3.409157509157509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346FC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dirty="0"/>
                      <a:t>17,7%</a:t>
                    </a:r>
                  </a:p>
                  <a:p>
                    <a:pPr>
                      <a:defRPr sz="1400" b="1">
                        <a:solidFill>
                          <a:srgbClr val="346FC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100" b="0" dirty="0"/>
                      <a:t>(1</a:t>
                    </a:r>
                    <a:r>
                      <a:rPr lang="ru-RU" sz="1100" b="0" baseline="0" dirty="0"/>
                      <a:t>35,1 тыс.  чел.)</a:t>
                    </a:r>
                  </a:p>
                </c:rich>
              </c:tx>
              <c:numFmt formatCode="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698482905982908"/>
                      <c:h val="0.1721245421245421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8FDD-47BC-BC98-8A404F65D45C}"/>
                </c:ext>
              </c:extLst>
            </c:dLbl>
            <c:dLbl>
              <c:idx val="2"/>
              <c:layout>
                <c:manualLayout>
                  <c:x val="-0.154604594017094"/>
                  <c:y val="-0.11253815628815629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7DBBF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dirty="0">
                        <a:solidFill>
                          <a:srgbClr val="7DBBFC"/>
                        </a:solidFill>
                      </a:rPr>
                      <a:t>4,6%</a:t>
                    </a:r>
                  </a:p>
                  <a:p>
                    <a:pPr>
                      <a:defRPr sz="1400" b="1">
                        <a:solidFill>
                          <a:srgbClr val="7DBBF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100" b="0" dirty="0">
                        <a:solidFill>
                          <a:srgbClr val="7DBBFC"/>
                        </a:solidFill>
                      </a:rPr>
                      <a:t>(35,1 тыс.  чел.)</a:t>
                    </a:r>
                    <a:endParaRPr lang="ru-RU" sz="1200" b="0" dirty="0">
                      <a:solidFill>
                        <a:srgbClr val="7DBBFC"/>
                      </a:solidFill>
                    </a:endParaRPr>
                  </a:p>
                </c:rich>
              </c:tx>
              <c:numFmt formatCode="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937286324786321"/>
                      <c:h val="0.1721245421245421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8FDD-47BC-BC98-8A404F65D45C}"/>
                </c:ext>
              </c:extLst>
            </c:dLbl>
            <c:dLbl>
              <c:idx val="4"/>
              <c:layout>
                <c:manualLayout>
                  <c:x val="-2.7777777777777779E-3"/>
                  <c:y val="-9.72222222222222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DD-47BC-BC98-8A404F65D45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Лист4!$K$3:$M$3</c:f>
              <c:strCache>
                <c:ptCount val="3"/>
                <c:pt idx="0">
                  <c:v>по собственному желанию</c:v>
                </c:pt>
                <c:pt idx="1">
                  <c:v>по соглашению сторон</c:v>
                </c:pt>
                <c:pt idx="2">
                  <c:v>в связи с сокращением численности работников</c:v>
                </c:pt>
              </c:strCache>
            </c:strRef>
          </c:cat>
          <c:val>
            <c:numRef>
              <c:f>Лист4!$K$6:$M$6</c:f>
              <c:numCache>
                <c:formatCode>General</c:formatCode>
                <c:ptCount val="3"/>
                <c:pt idx="0">
                  <c:v>85.5</c:v>
                </c:pt>
                <c:pt idx="1">
                  <c:v>8.1</c:v>
                </c:pt>
                <c:pt idx="2">
                  <c:v>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FDD-47BC-BC98-8A404F65D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360042735042734"/>
          <c:y val="0.15166361416361415"/>
          <c:w val="0.55279914529914531"/>
          <c:h val="0.78971306471306468"/>
        </c:manualLayout>
      </c:layout>
      <c:doughnutChart>
        <c:varyColors val="1"/>
        <c:ser>
          <c:idx val="0"/>
          <c:order val="0"/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63194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DD-47BC-BC98-8A404F65D45C}"/>
              </c:ext>
            </c:extLst>
          </c:dPt>
          <c:dPt>
            <c:idx val="1"/>
            <c:bubble3D val="0"/>
            <c:spPr>
              <a:solidFill>
                <a:srgbClr val="346FC2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DD-47BC-BC98-8A404F65D45C}"/>
              </c:ext>
            </c:extLst>
          </c:dPt>
          <c:dPt>
            <c:idx val="2"/>
            <c:bubble3D val="0"/>
            <c:spPr>
              <a:solidFill>
                <a:srgbClr val="7DBBFC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DD-47BC-BC98-8A404F65D45C}"/>
              </c:ext>
            </c:extLst>
          </c:dPt>
          <c:dLbls>
            <c:dLbl>
              <c:idx val="0"/>
              <c:layout>
                <c:manualLayout>
                  <c:x val="0.19950427350427347"/>
                  <c:y val="-1.759920634920635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36319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dirty="0"/>
                      <a:t>86,0%</a:t>
                    </a:r>
                  </a:p>
                  <a:p>
                    <a:pPr>
                      <a:defRPr sz="1400" b="1">
                        <a:solidFill>
                          <a:srgbClr val="36319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100" b="0" dirty="0"/>
                      <a:t>(621,6 тыс. чел.)</a:t>
                    </a:r>
                  </a:p>
                </c:rich>
              </c:tx>
              <c:numFmt formatCode="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994294871794866"/>
                      <c:h val="0.1988736263736263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FDD-47BC-BC98-8A404F65D45C}"/>
                </c:ext>
              </c:extLst>
            </c:dLbl>
            <c:dLbl>
              <c:idx val="1"/>
              <c:layout>
                <c:manualLayout>
                  <c:x val="-0.17574572649572651"/>
                  <c:y val="-7.6735042735042738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346FC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dirty="0"/>
                      <a:t>13,4%</a:t>
                    </a:r>
                  </a:p>
                  <a:p>
                    <a:pPr>
                      <a:defRPr sz="1400" b="1">
                        <a:solidFill>
                          <a:srgbClr val="346FC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100" b="0" dirty="0"/>
                      <a:t>(93,4</a:t>
                    </a:r>
                    <a:r>
                      <a:rPr lang="ru-RU" sz="1100" b="0" baseline="0" dirty="0"/>
                      <a:t> тыс.  чел.)</a:t>
                    </a:r>
                  </a:p>
                </c:rich>
              </c:tx>
              <c:numFmt formatCode="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698482905982908"/>
                      <c:h val="0.1721245421245421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8FDD-47BC-BC98-8A404F65D45C}"/>
                </c:ext>
              </c:extLst>
            </c:dLbl>
            <c:dLbl>
              <c:idx val="2"/>
              <c:layout>
                <c:manualLayout>
                  <c:x val="8.2159188034188532E-3"/>
                  <c:y val="-0.11253815628815629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7DBBF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dirty="0">
                        <a:solidFill>
                          <a:srgbClr val="7DBBFC"/>
                        </a:solidFill>
                      </a:rPr>
                      <a:t>0,6%</a:t>
                    </a:r>
                  </a:p>
                  <a:p>
                    <a:pPr>
                      <a:defRPr sz="1400" b="1">
                        <a:solidFill>
                          <a:srgbClr val="7DBBF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100" b="0" dirty="0">
                        <a:solidFill>
                          <a:srgbClr val="7DBBFC"/>
                        </a:solidFill>
                      </a:rPr>
                      <a:t>(4,2 тыс.  чел.)</a:t>
                    </a:r>
                    <a:endParaRPr lang="ru-RU" sz="1200" b="0" dirty="0">
                      <a:solidFill>
                        <a:srgbClr val="7DBBFC"/>
                      </a:solidFill>
                    </a:endParaRPr>
                  </a:p>
                </c:rich>
              </c:tx>
              <c:numFmt formatCode="0%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937286324786321"/>
                      <c:h val="0.1721245421245421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8FDD-47BC-BC98-8A404F65D45C}"/>
                </c:ext>
              </c:extLst>
            </c:dLbl>
            <c:dLbl>
              <c:idx val="4"/>
              <c:layout>
                <c:manualLayout>
                  <c:x val="-2.7777777777777779E-3"/>
                  <c:y val="-9.72222222222222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DD-47BC-BC98-8A404F65D45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Лист4!$K$3:$M$3</c:f>
              <c:strCache>
                <c:ptCount val="3"/>
                <c:pt idx="0">
                  <c:v>по собственному желанию</c:v>
                </c:pt>
                <c:pt idx="1">
                  <c:v>по соглашению сторон</c:v>
                </c:pt>
                <c:pt idx="2">
                  <c:v>в связи с сокращением численности работников</c:v>
                </c:pt>
              </c:strCache>
            </c:strRef>
          </c:cat>
          <c:val>
            <c:numRef>
              <c:f>Лист4!$K$6:$M$6</c:f>
              <c:numCache>
                <c:formatCode>General</c:formatCode>
                <c:ptCount val="3"/>
                <c:pt idx="0">
                  <c:v>86</c:v>
                </c:pt>
                <c:pt idx="1">
                  <c:v>13.4</c:v>
                </c:pt>
                <c:pt idx="2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FDD-47BC-BC98-8A404F65D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944444444444445"/>
          <c:y val="0.15249433106575963"/>
          <c:w val="0.54372427983539096"/>
          <c:h val="0.74900793650793651"/>
        </c:manualLayout>
      </c:layout>
      <c:doughnutChart>
        <c:varyColors val="1"/>
        <c:ser>
          <c:idx val="0"/>
          <c:order val="0"/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63194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E5-4B7D-803A-93C9B06A2CC5}"/>
              </c:ext>
            </c:extLst>
          </c:dPt>
          <c:dPt>
            <c:idx val="1"/>
            <c:bubble3D val="0"/>
            <c:spPr>
              <a:solidFill>
                <a:srgbClr val="346FC2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E5-4B7D-803A-93C9B06A2CC5}"/>
              </c:ext>
            </c:extLst>
          </c:dPt>
          <c:dPt>
            <c:idx val="2"/>
            <c:bubble3D val="0"/>
            <c:spPr>
              <a:solidFill>
                <a:srgbClr val="7DBBFC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E5-4B7D-803A-93C9B06A2CC5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E5-4B7D-803A-93C9B06A2CC5}"/>
              </c:ext>
            </c:extLst>
          </c:dPt>
          <c:dLbls>
            <c:dLbl>
              <c:idx val="0"/>
              <c:layout>
                <c:manualLayout>
                  <c:x val="0.25066522633744864"/>
                  <c:y val="-5.8153911564625849E-2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400" b="1">
                        <a:solidFill>
                          <a:srgbClr val="36319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dirty="0"/>
                      <a:t>88,5%</a:t>
                    </a:r>
                  </a:p>
                  <a:p>
                    <a:pPr>
                      <a:defRPr sz="1400" b="1">
                        <a:solidFill>
                          <a:srgbClr val="36319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100" b="0" dirty="0"/>
                      <a:t>(646,5 тыс. чел.)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961563786008231"/>
                      <c:h val="0.1598299319727891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2E5-4B7D-803A-93C9B06A2CC5}"/>
                </c:ext>
              </c:extLst>
            </c:dLbl>
            <c:dLbl>
              <c:idx val="1"/>
              <c:layout>
                <c:manualLayout>
                  <c:x val="-0.11616255144032925"/>
                  <c:y val="-0.10748299319727891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400" b="1">
                        <a:solidFill>
                          <a:srgbClr val="346FC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dirty="0"/>
                      <a:t>11,1%</a:t>
                    </a:r>
                  </a:p>
                  <a:p>
                    <a:pPr>
                      <a:defRPr sz="1400" b="1">
                        <a:solidFill>
                          <a:srgbClr val="346FC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100" b="0" dirty="0"/>
                      <a:t>(80,8</a:t>
                    </a:r>
                    <a:r>
                      <a:rPr lang="ru-RU" sz="1100" b="0" baseline="0" dirty="0"/>
                      <a:t> тыс. чел.)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416522633744854"/>
                      <c:h val="0.1598299319727891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2E5-4B7D-803A-93C9B06A2CC5}"/>
                </c:ext>
              </c:extLst>
            </c:dLbl>
            <c:dLbl>
              <c:idx val="2"/>
              <c:layout>
                <c:manualLayout>
                  <c:x val="5.4362139917695382E-2"/>
                  <c:y val="-0.15789880952380952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400" b="1">
                        <a:solidFill>
                          <a:srgbClr val="7DBBF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dirty="0"/>
                      <a:t>0,5%</a:t>
                    </a:r>
                  </a:p>
                  <a:p>
                    <a:pPr>
                      <a:defRPr sz="1400" b="1">
                        <a:solidFill>
                          <a:srgbClr val="7DBBF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100" dirty="0"/>
                      <a:t>(3,6 тыс. чел.)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988045267489712"/>
                      <c:h val="0.1598299319727891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62E5-4B7D-803A-93C9B06A2CC5}"/>
                </c:ext>
              </c:extLst>
            </c:dLbl>
            <c:dLbl>
              <c:idx val="3"/>
              <c:layout>
                <c:manualLayout>
                  <c:x val="-3.3333333333333333E-2"/>
                  <c:y val="-0.10648148148148148"/>
                </c:manualLayout>
              </c:layout>
              <c:spPr/>
              <c:txPr>
                <a:bodyPr anchor="ctr" anchorCtr="0"/>
                <a:lstStyle/>
                <a:p>
                  <a:pPr>
                    <a:defRPr sz="1400" b="1">
                      <a:solidFill>
                        <a:srgbClr val="BFBFB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E5-4B7D-803A-93C9B06A2CC5}"/>
                </c:ext>
              </c:extLst>
            </c:dLbl>
            <c:dLbl>
              <c:idx val="4"/>
              <c:layout>
                <c:manualLayout>
                  <c:x val="-8.3333333333333332E-3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E5-4B7D-803A-93C9B06A2C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PowerPoint]Лист4'!$C$3:$F$3</c:f>
              <c:strCache>
                <c:ptCount val="4"/>
                <c:pt idx="0">
                  <c:v>по собственному желанию</c:v>
                </c:pt>
                <c:pt idx="1">
                  <c:v>по соглашению сторон</c:v>
                </c:pt>
                <c:pt idx="2">
                  <c:v>в связи с сокращением численности работников</c:v>
                </c:pt>
                <c:pt idx="3">
                  <c:v>по другим причинам</c:v>
                </c:pt>
              </c:strCache>
            </c:strRef>
          </c:cat>
          <c:val>
            <c:numRef>
              <c:f>'[Диаграмма в Microsoft PowerPoint]Лист4'!$C$6:$E$6</c:f>
              <c:numCache>
                <c:formatCode>General</c:formatCode>
                <c:ptCount val="3"/>
                <c:pt idx="0">
                  <c:v>88.5</c:v>
                </c:pt>
                <c:pt idx="1">
                  <c:v>11.1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2E5-4B7D-803A-93C9B06A2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05555555555555"/>
          <c:y val="9.7983450075539061E-2"/>
          <c:w val="0.53888888888888897"/>
          <c:h val="0.8459689603076499"/>
        </c:manualLayout>
      </c:layout>
      <c:doughnutChart>
        <c:varyColors val="1"/>
        <c:ser>
          <c:idx val="0"/>
          <c:order val="0"/>
          <c:tx>
            <c:strRef>
              <c:f>'[Диаграмма в Microsoft PowerPoint]Лист2'!$A$2</c:f>
              <c:strCache>
                <c:ptCount val="1"/>
                <c:pt idx="0">
                  <c:v>мужчины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83583"/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0E-42B4-BDE3-1FD6A993B827}"/>
              </c:ext>
            </c:extLst>
          </c:dPt>
          <c:dPt>
            <c:idx val="1"/>
            <c:bubble3D val="0"/>
            <c:spPr>
              <a:solidFill>
                <a:srgbClr val="5566CB"/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0E-42B4-BDE3-1FD6A993B827}"/>
              </c:ext>
            </c:extLst>
          </c:dPt>
          <c:dPt>
            <c:idx val="2"/>
            <c:bubble3D val="0"/>
            <c:spPr>
              <a:solidFill>
                <a:srgbClr val="8995DB"/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0E-42B4-BDE3-1FD6A993B827}"/>
              </c:ext>
            </c:extLst>
          </c:dPt>
          <c:dPt>
            <c:idx val="3"/>
            <c:bubble3D val="0"/>
            <c:spPr>
              <a:solidFill>
                <a:srgbClr val="A9B2E5"/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E0E-42B4-BDE3-1FD6A993B827}"/>
              </c:ext>
            </c:extLst>
          </c:dPt>
          <c:dLbls>
            <c:dLbl>
              <c:idx val="0"/>
              <c:layout>
                <c:manualLayout>
                  <c:x val="8.3333333333333245E-2"/>
                  <c:y val="-5.7915851467981457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28358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rgbClr val="283583"/>
                        </a:solidFill>
                      </a:rPr>
                      <a:t>26,6%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E0E-42B4-BDE3-1FD6A993B827}"/>
                </c:ext>
              </c:extLst>
            </c:dLbl>
            <c:dLbl>
              <c:idx val="1"/>
              <c:layout>
                <c:manualLayout>
                  <c:x val="-0.14444444444444443"/>
                  <c:y val="2.704889156508626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5566C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rgbClr val="5566CB"/>
                        </a:solidFill>
                      </a:rPr>
                      <a:t>56,5%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E0E-42B4-BDE3-1FD6A993B827}"/>
                </c:ext>
              </c:extLst>
            </c:dLbl>
            <c:dLbl>
              <c:idx val="2"/>
              <c:layout>
                <c:manualLayout>
                  <c:x val="-9.7222222222222265E-2"/>
                  <c:y val="-4.1935517099299567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8995D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rgbClr val="8995DB"/>
                        </a:solidFill>
                      </a:rPr>
                      <a:t>15,1%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E0E-42B4-BDE3-1FD6A993B827}"/>
                </c:ext>
              </c:extLst>
            </c:dLbl>
            <c:dLbl>
              <c:idx val="3"/>
              <c:layout>
                <c:manualLayout>
                  <c:x val="-6.1111111111111061E-2"/>
                  <c:y val="-7.91639320095568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A9B2E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rgbClr val="A9B2E5"/>
                        </a:solidFill>
                      </a:rPr>
                      <a:t>1,5%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E0E-42B4-BDE3-1FD6A993B827}"/>
                </c:ext>
              </c:extLst>
            </c:dLbl>
            <c:dLbl>
              <c:idx val="4"/>
              <c:layout>
                <c:manualLayout>
                  <c:x val="1.666666666666667E-2"/>
                  <c:y val="-0.108183746631816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8CDE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rgbClr val="C8CDEE"/>
                        </a:solidFill>
                      </a:rPr>
                      <a:t>0,3%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E0E-42B4-BDE3-1FD6A993B8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'[Диаграмма в Microsoft PowerPoint]Лист2'!$B$44:$F$44</c:f>
              <c:numCache>
                <c:formatCode>General</c:formatCode>
                <c:ptCount val="5"/>
                <c:pt idx="0">
                  <c:v>26.6</c:v>
                </c:pt>
                <c:pt idx="1">
                  <c:v>56.5</c:v>
                </c:pt>
                <c:pt idx="2">
                  <c:v>15.1</c:v>
                </c:pt>
                <c:pt idx="3">
                  <c:v>1.5</c:v>
                </c:pt>
                <c:pt idx="4">
                  <c:v>0.30000000000000004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E0E-42B4-BDE3-1FD6A993B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85476815398084"/>
          <c:y val="0.11225071225071226"/>
          <c:w val="0.53462379702537199"/>
          <c:h val="0.87047720797720796"/>
        </c:manualLayout>
      </c:layout>
      <c:doughnutChart>
        <c:varyColors val="1"/>
        <c:ser>
          <c:idx val="0"/>
          <c:order val="0"/>
          <c:tx>
            <c:strRef>
              <c:f>Лист2!$A$3</c:f>
              <c:strCache>
                <c:ptCount val="1"/>
                <c:pt idx="0">
                  <c:v>женщины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820019"/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F2-4AC9-A107-2711E44313DB}"/>
              </c:ext>
            </c:extLst>
          </c:dPt>
          <c:dPt>
            <c:idx val="1"/>
            <c:bubble3D val="0"/>
            <c:spPr>
              <a:solidFill>
                <a:srgbClr val="CC0027"/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F2-4AC9-A107-2711E44313DB}"/>
              </c:ext>
            </c:extLst>
          </c:dPt>
          <c:dPt>
            <c:idx val="2"/>
            <c:bubble3D val="0"/>
            <c:spPr>
              <a:solidFill>
                <a:srgbClr val="EE002D"/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F2-4AC9-A107-2711E44313DB}"/>
              </c:ext>
            </c:extLst>
          </c:dPt>
          <c:dPt>
            <c:idx val="3"/>
            <c:bubble3D val="0"/>
            <c:spPr>
              <a:solidFill>
                <a:srgbClr val="FF375D"/>
              </a:solidFill>
              <a:ln w="127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F2-4AC9-A107-2711E44313DB}"/>
              </c:ext>
            </c:extLst>
          </c:dPt>
          <c:dLbls>
            <c:dLbl>
              <c:idx val="0"/>
              <c:layout>
                <c:manualLayout>
                  <c:x val="2.777777777777779E-2"/>
                  <c:y val="-0.1986826923076923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82001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rgbClr val="820019"/>
                        </a:solidFill>
                      </a:rPr>
                      <a:t>39,9%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DF2-4AC9-A107-2711E44313DB}"/>
                </c:ext>
              </c:extLst>
            </c:dLbl>
            <c:dLbl>
              <c:idx val="1"/>
              <c:layout>
                <c:manualLayout>
                  <c:x val="-9.7222222222222252E-2"/>
                  <c:y val="3.2300569800569799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C00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rgbClr val="CC0027"/>
                        </a:solidFill>
                      </a:rPr>
                      <a:t>43,1%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DF2-4AC9-A107-2711E44313DB}"/>
                </c:ext>
              </c:extLst>
            </c:dLbl>
            <c:dLbl>
              <c:idx val="2"/>
              <c:layout>
                <c:manualLayout>
                  <c:x val="-0.10555555555555558"/>
                  <c:y val="-6.0185185185185203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EE002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rgbClr val="EE002D"/>
                        </a:solidFill>
                      </a:rPr>
                      <a:t>15,6%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DF2-4AC9-A107-2711E44313DB}"/>
                </c:ext>
              </c:extLst>
            </c:dLbl>
            <c:dLbl>
              <c:idx val="3"/>
              <c:layout>
                <c:manualLayout>
                  <c:x val="-5.8333552055992999E-2"/>
                  <c:y val="-8.322649572649572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37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rgbClr val="FF375D"/>
                        </a:solidFill>
                      </a:rPr>
                      <a:t>1,2%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DF2-4AC9-A107-2711E44313DB}"/>
                </c:ext>
              </c:extLst>
            </c:dLbl>
            <c:dLbl>
              <c:idx val="4"/>
              <c:layout>
                <c:manualLayout>
                  <c:x val="2.222222222222223E-2"/>
                  <c:y val="-0.1194088319088319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FFB7C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rgbClr val="FFB7C5"/>
                        </a:solidFill>
                      </a:rPr>
                      <a:t>0,2%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DF2-4AC9-A107-2711E44313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Лист2!$B$45:$F$45</c:f>
              <c:numCache>
                <c:formatCode>General</c:formatCode>
                <c:ptCount val="5"/>
                <c:pt idx="0">
                  <c:v>39.9</c:v>
                </c:pt>
                <c:pt idx="1">
                  <c:v>43.1</c:v>
                </c:pt>
                <c:pt idx="2">
                  <c:v>15.6</c:v>
                </c:pt>
                <c:pt idx="3">
                  <c:v>1.2</c:v>
                </c:pt>
                <c:pt idx="4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DF2-4AC9-A107-2711E4431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63194"/>
            </a:solidFill>
            <a:ln>
              <a:noFill/>
            </a:ln>
          </c:spPr>
          <c:invertIfNegative val="0"/>
          <c:dPt>
            <c:idx val="15"/>
            <c:invertIfNegative val="0"/>
            <c:bubble3D val="0"/>
            <c:spPr>
              <a:solidFill>
                <a:srgbClr val="46AA9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D4-4AF0-BA68-6461419C3F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04AA-4E6D-BDB8-D9ECAE8AD18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04AA-4E6D-BDB8-D9ECAE8AD18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04AA-4E6D-BDB8-D9ECAE8AD18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04AA-4E6D-BDB8-D9ECAE8AD18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04AA-4E6D-BDB8-D9ECAE8AD18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60,2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4AA-4E6D-BDB8-D9ECAE8AD18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61,3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04AA-4E6D-BDB8-D9ECAE8AD187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61,4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4AA-4E6D-BDB8-D9ECAE8AD187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61,4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4AA-4E6D-BDB8-D9ECAE8AD187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61,8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4AA-4E6D-BDB8-D9ECAE8AD187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62,0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4AA-4E6D-BDB8-D9ECAE8AD187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62,4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4AA-4E6D-BDB8-D9ECAE8AD187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62,6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4AA-4E6D-BDB8-D9ECAE8AD187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62,8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4AA-4E6D-BDB8-D9ECAE8AD187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63,2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4AA-4E6D-BDB8-D9ECAE8AD187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46AA9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63,6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0D4-4AF0-BA68-6461419C3F65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/>
                      <a:t>66,1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4AA-4E6D-BDB8-D9ECAE8AD187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66,8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4AA-4E6D-BDB8-D9ECAE8AD1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363194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'[Диаграмма в Microsoft PowerPoint]Лист10'!$E$2:$E$19</c:f>
              <c:numCache>
                <c:formatCode>[=0]"-";0.0</c:formatCode>
                <c:ptCount val="18"/>
                <c:pt idx="0">
                  <c:v>56.67457553265934</c:v>
                </c:pt>
                <c:pt idx="1">
                  <c:v>57.224971965110299</c:v>
                </c:pt>
                <c:pt idx="2">
                  <c:v>58.517374947957983</c:v>
                </c:pt>
                <c:pt idx="3">
                  <c:v>58.710530498905385</c:v>
                </c:pt>
                <c:pt idx="4">
                  <c:v>58.883298583942576</c:v>
                </c:pt>
                <c:pt idx="5">
                  <c:v>60.167121683358381</c:v>
                </c:pt>
                <c:pt idx="6">
                  <c:v>61.325426363542292</c:v>
                </c:pt>
                <c:pt idx="7">
                  <c:v>61.375529599646455</c:v>
                </c:pt>
                <c:pt idx="8">
                  <c:v>61.428762445467207</c:v>
                </c:pt>
                <c:pt idx="9">
                  <c:v>61.761921998831333</c:v>
                </c:pt>
                <c:pt idx="10">
                  <c:v>61.979514300006933</c:v>
                </c:pt>
                <c:pt idx="11">
                  <c:v>62.405187937002054</c:v>
                </c:pt>
                <c:pt idx="12">
                  <c:v>62.567362733740673</c:v>
                </c:pt>
                <c:pt idx="13">
                  <c:v>62.79859038282224</c:v>
                </c:pt>
                <c:pt idx="14">
                  <c:v>63.167210227828278</c:v>
                </c:pt>
                <c:pt idx="15">
                  <c:v>63.593731096133268</c:v>
                </c:pt>
                <c:pt idx="16">
                  <c:v>66.104378090885746</c:v>
                </c:pt>
                <c:pt idx="17">
                  <c:v>66.813716733971006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D4-4AF0-BA68-6461419C3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4719744"/>
        <c:axId val="188788096"/>
      </c:barChart>
      <c:catAx>
        <c:axId val="194719744"/>
        <c:scaling>
          <c:orientation val="minMax"/>
        </c:scaling>
        <c:delete val="1"/>
        <c:axPos val="r"/>
        <c:majorTickMark val="out"/>
        <c:minorTickMark val="none"/>
        <c:tickLblPos val="nextTo"/>
        <c:crossAx val="188788096"/>
        <c:crosses val="autoZero"/>
        <c:auto val="1"/>
        <c:lblAlgn val="ctr"/>
        <c:lblOffset val="100"/>
        <c:noMultiLvlLbl val="0"/>
      </c:catAx>
      <c:valAx>
        <c:axId val="188788096"/>
        <c:scaling>
          <c:orientation val="maxMin"/>
        </c:scaling>
        <c:delete val="1"/>
        <c:axPos val="b"/>
        <c:numFmt formatCode="[=0]&quot;-&quot;;0.0" sourceLinked="1"/>
        <c:majorTickMark val="out"/>
        <c:minorTickMark val="none"/>
        <c:tickLblPos val="nextTo"/>
        <c:crossAx val="194719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C3667"/>
            </a:solidFill>
            <a:ln>
              <a:noFill/>
            </a:ln>
          </c:spPr>
          <c:invertIfNegative val="0"/>
          <c:dPt>
            <c:idx val="15"/>
            <c:invertIfNegative val="0"/>
            <c:bubble3D val="0"/>
            <c:spPr>
              <a:solidFill>
                <a:srgbClr val="46AA9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2E-459C-BD1C-0EBD354D022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E808-4568-8FAF-4380B0467D3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E808-4568-8FAF-4380B0467D3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E808-4568-8FAF-4380B0467D3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E808-4568-8FAF-4380B0467D3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E808-4568-8FAF-4380B0467D32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58,7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E808-4568-8FAF-4380B0467D32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59,5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E808-4568-8FAF-4380B0467D32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59,4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E808-4568-8FAF-4380B0467D32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/>
                      <a:t>59,5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808-4568-8FAF-4380B0467D32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59,8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808-4568-8FAF-4380B0467D32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60,3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808-4568-8FAF-4380B0467D32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60,6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808-4568-8FAF-4380B0467D32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61,1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808-4568-8FAF-4380B0467D32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61,5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808-4568-8FAF-4380B0467D32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60,8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808-4568-8FAF-4380B0467D32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46AA9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/>
                      <a:t>61,3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62E-459C-BD1C-0EBD354D022E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/>
                      <a:t>64,9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808-4568-8FAF-4380B0467D32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65,1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808-4568-8FAF-4380B0467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9C3667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'[Диаграмма в Microsoft PowerPoint]Лист10'!$F$2:$F$19</c:f>
              <c:numCache>
                <c:formatCode>[=0]"-";0.0</c:formatCode>
                <c:ptCount val="18"/>
                <c:pt idx="0">
                  <c:v>55.005687270407535</c:v>
                </c:pt>
                <c:pt idx="1">
                  <c:v>55.311944043836995</c:v>
                </c:pt>
                <c:pt idx="2">
                  <c:v>56.717195965465585</c:v>
                </c:pt>
                <c:pt idx="3">
                  <c:v>57.191455954094032</c:v>
                </c:pt>
                <c:pt idx="4">
                  <c:v>57.047103603494186</c:v>
                </c:pt>
                <c:pt idx="5">
                  <c:v>58.721540684637397</c:v>
                </c:pt>
                <c:pt idx="6">
                  <c:v>59.510803814937567</c:v>
                </c:pt>
                <c:pt idx="7">
                  <c:v>59.426986956249792</c:v>
                </c:pt>
                <c:pt idx="8">
                  <c:v>59.510304952971332</c:v>
                </c:pt>
                <c:pt idx="9">
                  <c:v>59.753812968751546</c:v>
                </c:pt>
                <c:pt idx="10">
                  <c:v>60.286740647413588</c:v>
                </c:pt>
                <c:pt idx="11">
                  <c:v>60.59440679290973</c:v>
                </c:pt>
                <c:pt idx="12">
                  <c:v>61.065960133682864</c:v>
                </c:pt>
                <c:pt idx="13">
                  <c:v>61.528738227429756</c:v>
                </c:pt>
                <c:pt idx="14">
                  <c:v>60.774484466897327</c:v>
                </c:pt>
                <c:pt idx="15">
                  <c:v>61.336097026671965</c:v>
                </c:pt>
                <c:pt idx="16">
                  <c:v>64.898754136566623</c:v>
                </c:pt>
                <c:pt idx="17">
                  <c:v>65.054069166313752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2E-459C-BD1C-0EBD354D0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4721280"/>
        <c:axId val="188789248"/>
      </c:barChart>
      <c:catAx>
        <c:axId val="194721280"/>
        <c:scaling>
          <c:orientation val="minMax"/>
        </c:scaling>
        <c:delete val="1"/>
        <c:axPos val="l"/>
        <c:majorTickMark val="out"/>
        <c:minorTickMark val="none"/>
        <c:tickLblPos val="nextTo"/>
        <c:crossAx val="188789248"/>
        <c:crosses val="autoZero"/>
        <c:auto val="1"/>
        <c:lblAlgn val="ctr"/>
        <c:lblOffset val="100"/>
        <c:noMultiLvlLbl val="0"/>
      </c:catAx>
      <c:valAx>
        <c:axId val="188789248"/>
        <c:scaling>
          <c:orientation val="minMax"/>
        </c:scaling>
        <c:delete val="1"/>
        <c:axPos val="b"/>
        <c:numFmt formatCode="[=0]&quot;-&quot;;0.0" sourceLinked="1"/>
        <c:majorTickMark val="out"/>
        <c:minorTickMark val="none"/>
        <c:tickLblPos val="nextTo"/>
        <c:crossAx val="194721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36319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158280922431926E-2"/>
                  <c:y val="-4.35763888888888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2F6-4E00-8005-D0CA2C05C980}"/>
                </c:ext>
              </c:extLst>
            </c:dLbl>
            <c:dLbl>
              <c:idx val="1"/>
              <c:layout>
                <c:manualLayout>
                  <c:x val="-2.3388364779874275E-2"/>
                  <c:y val="-4.73958333333334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2F6-4E00-8005-D0CA2C05C980}"/>
                </c:ext>
              </c:extLst>
            </c:dLbl>
            <c:dLbl>
              <c:idx val="2"/>
              <c:layout>
                <c:manualLayout>
                  <c:x val="-1.8933438155136269E-2"/>
                  <c:y val="-4.64409722222222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2F6-4E00-8005-D0CA2C05C980}"/>
                </c:ext>
              </c:extLst>
            </c:dLbl>
            <c:dLbl>
              <c:idx val="3"/>
              <c:layout>
                <c:manualLayout>
                  <c:x val="-3.5010482180293623E-2"/>
                  <c:y val="-5.09259259259260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2F6-4E00-8005-D0CA2C05C9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6319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численность_безработных!$C$1:$F$1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численность_безработных!$C$2:$F$2</c:f>
              <c:numCache>
                <c:formatCode>General</c:formatCode>
                <c:ptCount val="4"/>
                <c:pt idx="0">
                  <c:v>4.9000000000000004</c:v>
                </c:pt>
                <c:pt idx="1">
                  <c:v>4.2</c:v>
                </c:pt>
                <c:pt idx="2">
                  <c:v>3.7</c:v>
                </c:pt>
                <c:pt idx="3">
                  <c:v>3.6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2F6-4E00-8005-D0CA2C05C980}"/>
            </c:ext>
          </c:extLst>
        </c:ser>
        <c:ser>
          <c:idx val="1"/>
          <c:order val="1"/>
          <c:spPr>
            <a:ln w="28575" cap="rnd">
              <a:solidFill>
                <a:srgbClr val="DECC08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153039832285115E-2"/>
                  <c:y val="6.3946759259259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2F6-4E00-8005-D0CA2C05C980}"/>
                </c:ext>
              </c:extLst>
            </c:dLbl>
            <c:dLbl>
              <c:idx val="1"/>
              <c:layout>
                <c:manualLayout>
                  <c:x val="-2.3401467505241091E-2"/>
                  <c:y val="6.48148148148146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2F6-4E00-8005-D0CA2C05C980}"/>
                </c:ext>
              </c:extLst>
            </c:dLbl>
            <c:dLbl>
              <c:idx val="2"/>
              <c:layout>
                <c:manualLayout>
                  <c:x val="-1.7269392033542975E-2"/>
                  <c:y val="6.09953703703703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2F6-4E00-8005-D0CA2C05C980}"/>
                </c:ext>
              </c:extLst>
            </c:dLbl>
            <c:dLbl>
              <c:idx val="3"/>
              <c:layout>
                <c:manualLayout>
                  <c:x val="-3.5010482180293623E-2"/>
                  <c:y val="-4.1898148148148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2F6-4E00-8005-D0CA2C05C9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DECC0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численность_безработных!$C$1:$F$1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численность_безработных!$C$3:$F$3</c:f>
              <c:numCache>
                <c:formatCode>0.0</c:formatCode>
                <c:ptCount val="4"/>
                <c:pt idx="0" formatCode="General">
                  <c:v>4.5</c:v>
                </c:pt>
                <c:pt idx="1">
                  <c:v>4</c:v>
                </c:pt>
                <c:pt idx="2" formatCode="General">
                  <c:v>3.5</c:v>
                </c:pt>
                <c:pt idx="3" formatCode="General">
                  <c:v>3.2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82F6-4E00-8005-D0CA2C05C980}"/>
            </c:ext>
          </c:extLst>
        </c:ser>
        <c:ser>
          <c:idx val="2"/>
          <c:order val="2"/>
          <c:spPr>
            <a:ln w="28575" cap="rnd">
              <a:solidFill>
                <a:srgbClr val="46AA98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153039832285115E-2"/>
                  <c:y val="-4.54282407407407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82F6-4E00-8005-D0CA2C05C980}"/>
                </c:ext>
              </c:extLst>
            </c:dLbl>
            <c:dLbl>
              <c:idx val="1"/>
              <c:layout>
                <c:manualLayout>
                  <c:x val="-2.2287735849056543E-2"/>
                  <c:y val="-6.6579861111111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82F6-4E00-8005-D0CA2C05C980}"/>
                </c:ext>
              </c:extLst>
            </c:dLbl>
            <c:dLbl>
              <c:idx val="2"/>
              <c:layout>
                <c:manualLayout>
                  <c:x val="-2.503930817610063E-2"/>
                  <c:y val="-5.55555555555556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82F6-4E00-8005-D0CA2C05C980}"/>
                </c:ext>
              </c:extLst>
            </c:dLbl>
            <c:dLbl>
              <c:idx val="3"/>
              <c:layout>
                <c:manualLayout>
                  <c:x val="-3.6137316561844983E-2"/>
                  <c:y val="-4.916087962962963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82F6-4E00-8005-D0CA2C05C9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6AA9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численность_безработных!$C$1:$F$1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численность_безработных!$C$4:$F$4</c:f>
              <c:numCache>
                <c:formatCode>General</c:formatCode>
                <c:ptCount val="4"/>
                <c:pt idx="0" formatCode="0.0">
                  <c:v>5.8</c:v>
                </c:pt>
                <c:pt idx="1">
                  <c:v>4.5999999999999996</c:v>
                </c:pt>
                <c:pt idx="2">
                  <c:v>4.0999999999999996</c:v>
                </c:pt>
                <c:pt idx="3">
                  <c:v>4.3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82F6-4E00-8005-D0CA2C05C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248192"/>
        <c:axId val="174898496"/>
      </c:lineChart>
      <c:catAx>
        <c:axId val="24224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BFBFB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8383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4898496"/>
        <c:crosses val="autoZero"/>
        <c:auto val="1"/>
        <c:lblAlgn val="ctr"/>
        <c:lblOffset val="100"/>
        <c:noMultiLvlLbl val="0"/>
      </c:catAx>
      <c:valAx>
        <c:axId val="174898496"/>
        <c:scaling>
          <c:orientation val="minMax"/>
          <c:min val="3"/>
        </c:scaling>
        <c:delete val="1"/>
        <c:axPos val="l"/>
        <c:numFmt formatCode="General" sourceLinked="1"/>
        <c:majorTickMark val="out"/>
        <c:minorTickMark val="none"/>
        <c:tickLblPos val="nextTo"/>
        <c:crossAx val="24224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74955197132616"/>
          <c:y val="9.983015046296298E-2"/>
          <c:w val="0.61417025089605737"/>
          <c:h val="0.7933032407407407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6319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57-4DFD-8C3A-D6BEFAA694FF}"/>
              </c:ext>
            </c:extLst>
          </c:dPt>
          <c:dPt>
            <c:idx val="1"/>
            <c:bubble3D val="0"/>
            <c:spPr>
              <a:solidFill>
                <a:srgbClr val="346FC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57-4DFD-8C3A-D6BEFAA694FF}"/>
              </c:ext>
            </c:extLst>
          </c:dPt>
          <c:dPt>
            <c:idx val="2"/>
            <c:bubble3D val="0"/>
            <c:spPr>
              <a:solidFill>
                <a:srgbClr val="7DBBF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57-4DFD-8C3A-D6BEFAA694FF}"/>
              </c:ext>
            </c:extLst>
          </c:dPt>
          <c:dLbls>
            <c:dLbl>
              <c:idx val="0"/>
              <c:layout>
                <c:manualLayout>
                  <c:x val="0.15860899067005937"/>
                  <c:y val="3.06605631961431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36319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dirty="0"/>
                      <a:t>90,9%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357-4DFD-8C3A-D6BEFAA694FF}"/>
                </c:ext>
              </c:extLst>
            </c:dLbl>
            <c:dLbl>
              <c:idx val="1"/>
              <c:layout>
                <c:manualLayout>
                  <c:x val="-5.5622759856630823E-2"/>
                  <c:y val="-7.58391203703703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346FC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dirty="0"/>
                      <a:t>8,2%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357-4DFD-8C3A-D6BEFAA694FF}"/>
                </c:ext>
              </c:extLst>
            </c:dLbl>
            <c:dLbl>
              <c:idx val="2"/>
              <c:layout>
                <c:manualLayout>
                  <c:x val="0"/>
                  <c:y val="-8.98845936964748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7DBBF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dirty="0"/>
                      <a:t>0,8%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357-4DFD-8C3A-D6BEFAA694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Лист1!$G$12:$G$14</c:f>
              <c:numCache>
                <c:formatCode>0.0</c:formatCode>
                <c:ptCount val="3"/>
                <c:pt idx="0">
                  <c:v>90.949565911143367</c:v>
                </c:pt>
                <c:pt idx="1">
                  <c:v>8.2276875003462742</c:v>
                </c:pt>
                <c:pt idx="2">
                  <c:v>0.82274658851035776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357-4DFD-8C3A-D6BEFAA69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05832940101477E-3"/>
          <c:y val="4.3881568139405802E-2"/>
          <c:w val="0.95969343350635539"/>
          <c:h val="0.8615267958696670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Лист1!$A$10</c:f>
              <c:strCache>
                <c:ptCount val="1"/>
                <c:pt idx="0">
                  <c:v>Численность трудовых ресурсов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0316048351394942E-2"/>
                  <c:y val="4.8043169132160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101,1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6BF-4BF3-BFCA-24F0A460405D}"/>
                </c:ext>
              </c:extLst>
            </c:dLbl>
            <c:dLbl>
              <c:idx val="1"/>
              <c:layout>
                <c:manualLayout>
                  <c:x val="-4.1651683303366605E-2"/>
                  <c:y val="7.88034750373184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6BF-4BF3-BFCA-24F0A460405D}"/>
                </c:ext>
              </c:extLst>
            </c:dLbl>
            <c:dLbl>
              <c:idx val="2"/>
              <c:layout>
                <c:manualLayout>
                  <c:x val="-4.1636672747029702E-2"/>
                  <c:y val="4.35508061492313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6BF-4BF3-BFCA-24F0A460405D}"/>
                </c:ext>
              </c:extLst>
            </c:dLbl>
            <c:dLbl>
              <c:idx val="3"/>
              <c:layout>
                <c:manualLayout>
                  <c:x val="-3.0555555555555555E-2"/>
                  <c:y val="5.09259259259259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98,8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6BF-4BF3-BFCA-24F0A460405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99,8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FB4-4BB2-9F11-3AE34F0CD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Лист1!$B$9:$O$9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Лист1!$B$10:$O$10</c:f>
              <c:numCache>
                <c:formatCode>0.0</c:formatCode>
                <c:ptCount val="5"/>
                <c:pt idx="0">
                  <c:v>101.06763845176965</c:v>
                </c:pt>
                <c:pt idx="1">
                  <c:v>100.02469357027506</c:v>
                </c:pt>
                <c:pt idx="2">
                  <c:v>99.825986078886302</c:v>
                </c:pt>
                <c:pt idx="3">
                  <c:v>98.754063846294414</c:v>
                </c:pt>
                <c:pt idx="4" formatCode="[=0]&quot;-&quot;;0.0">
                  <c:v>99.8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6BF-4BF3-BFCA-24F0A460405D}"/>
            </c:ext>
          </c:extLst>
        </c:ser>
        <c:ser>
          <c:idx val="1"/>
          <c:order val="1"/>
          <c:tx>
            <c:strRef>
              <c:f>Лист1!$A$11</c:f>
              <c:strCache>
                <c:ptCount val="1"/>
                <c:pt idx="0">
                  <c:v>трудоспособное население в трудоспособном  возрасте </c:v>
                </c:pt>
              </c:strCache>
            </c:strRef>
          </c:tx>
          <c:spPr>
            <a:ln>
              <a:solidFill>
                <a:srgbClr val="46AA98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11603812681309573"/>
                  <c:y val="-3.14468946098718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101,1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869-4969-8287-DE754C0FDD33}"/>
                </c:ext>
              </c:extLst>
            </c:dLbl>
            <c:dLbl>
              <c:idx val="1"/>
              <c:layout>
                <c:manualLayout>
                  <c:x val="-3.3153750518027353E-2"/>
                  <c:y val="-5.39083557951482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69-4969-8287-DE754C0FDD33}"/>
                </c:ext>
              </c:extLst>
            </c:dLbl>
            <c:dLbl>
              <c:idx val="2"/>
              <c:layout>
                <c:manualLayout>
                  <c:x val="0"/>
                  <c:y val="-8.08625336927223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869-4969-8287-DE754C0FDD33}"/>
                </c:ext>
              </c:extLst>
            </c:dLbl>
            <c:dLbl>
              <c:idx val="3"/>
              <c:layout>
                <c:manualLayout>
                  <c:x val="-1.6576875259013676E-2"/>
                  <c:y val="-7.18778077268643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869-4969-8287-DE754C0FDD33}"/>
                </c:ext>
              </c:extLst>
            </c:dLbl>
            <c:dLbl>
              <c:idx val="4"/>
              <c:layout>
                <c:manualLayout>
                  <c:x val="-1.9339687802182724E-2"/>
                  <c:y val="-8.53548966756514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869-4969-8287-DE754C0FDD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46AA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Лист1!$B$9:$O$9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Лист1!$B$11:$O$11</c:f>
              <c:numCache>
                <c:formatCode>0.0</c:formatCode>
                <c:ptCount val="5"/>
                <c:pt idx="0">
                  <c:v>101.05169417628834</c:v>
                </c:pt>
                <c:pt idx="1">
                  <c:v>100.05128468754283</c:v>
                </c:pt>
                <c:pt idx="2">
                  <c:v>100.15671124149313</c:v>
                </c:pt>
                <c:pt idx="3">
                  <c:v>100.25405883416309</c:v>
                </c:pt>
                <c:pt idx="4" formatCode="[=0]&quot;-&quot;;0.0">
                  <c:v>100.1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869-4969-8287-DE754C0FDD33}"/>
            </c:ext>
          </c:extLst>
        </c:ser>
        <c:ser>
          <c:idx val="2"/>
          <c:order val="2"/>
          <c:tx>
            <c:strRef>
              <c:f>Лист1!$A$12</c:f>
              <c:strCache>
                <c:ptCount val="1"/>
                <c:pt idx="0">
                  <c:v>иностранные трудовые мигранты</c:v>
                </c:pt>
              </c:strCache>
            </c:strRef>
          </c:tx>
          <c:marker>
            <c:symbol val="none"/>
          </c:marker>
          <c:cat>
            <c:numRef>
              <c:f>Лист1!$B$9:$O$9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Лист1!$B$12:$O$12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869-4969-8287-DE754C0FDD33}"/>
            </c:ext>
          </c:extLst>
        </c:ser>
        <c:ser>
          <c:idx val="3"/>
          <c:order val="3"/>
          <c:tx>
            <c:strRef>
              <c:f>Лист1!$A$13</c:f>
              <c:strCache>
                <c:ptCount val="1"/>
                <c:pt idx="0">
                  <c:v>лица старше трудоспособного возраста и подростки, занятые в экономике</c:v>
                </c:pt>
              </c:strCache>
            </c:strRef>
          </c:tx>
          <c:spPr>
            <a:ln>
              <a:solidFill>
                <a:srgbClr val="DECC08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493438320209973E-2"/>
                  <c:y val="-0.116801437556154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869-4969-8287-DE754C0FDD3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FB4-4BB2-9F11-3AE34F0CD58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FB4-4BB2-9F11-3AE34F0CD584}"/>
                </c:ext>
              </c:extLst>
            </c:dLbl>
            <c:dLbl>
              <c:idx val="3"/>
              <c:layout>
                <c:manualLayout>
                  <c:x val="-3.1145978706479796E-2"/>
                  <c:y val="-0.107709303614905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FB4-4BB2-9F11-3AE34F0CD58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91,9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FB4-4BB2-9F11-3AE34F0CD584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DECC0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Лист1!$B$9:$O$9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Лист1!$B$13:$O$13</c:f>
              <c:numCache>
                <c:formatCode>0.0</c:formatCode>
                <c:ptCount val="5"/>
                <c:pt idx="0">
                  <c:v>100.7396702208769</c:v>
                </c:pt>
                <c:pt idx="1">
                  <c:v>104.46304517265918</c:v>
                </c:pt>
                <c:pt idx="2">
                  <c:v>95.982828348363938</c:v>
                </c:pt>
                <c:pt idx="3">
                  <c:v>83.651972105494409</c:v>
                </c:pt>
                <c:pt idx="4" formatCode="[=0]&quot;-&quot;;0.0">
                  <c:v>91.9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5869-4969-8287-DE754C0FD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554048"/>
        <c:axId val="178869888"/>
      </c:lineChart>
      <c:catAx>
        <c:axId val="19155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8869888"/>
        <c:crosses val="autoZero"/>
        <c:auto val="1"/>
        <c:lblAlgn val="ctr"/>
        <c:lblOffset val="100"/>
        <c:noMultiLvlLbl val="0"/>
      </c:catAx>
      <c:valAx>
        <c:axId val="178869888"/>
        <c:scaling>
          <c:orientation val="minMax"/>
          <c:max val="105"/>
          <c:min val="83"/>
        </c:scaling>
        <c:delete val="1"/>
        <c:axPos val="l"/>
        <c:numFmt formatCode="0.0" sourceLinked="1"/>
        <c:majorTickMark val="out"/>
        <c:minorTickMark val="none"/>
        <c:tickLblPos val="nextTo"/>
        <c:crossAx val="1915540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13240185782045"/>
          <c:y val="9.0613590788293702E-2"/>
          <c:w val="0.59545522320129696"/>
          <c:h val="0.7503775542087618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7A-4BD8-A569-94C00C8E55D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7A-4BD8-A569-94C00C8E55D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7A-4BD8-A569-94C00C8E55DB}"/>
              </c:ext>
            </c:extLst>
          </c:dPt>
          <c:dLbls>
            <c:dLbl>
              <c:idx val="0"/>
              <c:layout>
                <c:manualLayout>
                  <c:x val="0.15267181899641577"/>
                  <c:y val="1.75549768518518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rgbClr val="363194"/>
                        </a:solidFill>
                      </a:rPr>
                      <a:t>85,5%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C7A-4BD8-A569-94C00C8E55DB}"/>
                </c:ext>
              </c:extLst>
            </c:dLbl>
            <c:dLbl>
              <c:idx val="1"/>
              <c:layout>
                <c:manualLayout>
                  <c:x val="-9.4995743727598572E-2"/>
                  <c:y val="-5.23868634259259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C7A-4BD8-A569-94C00C8E55DB}"/>
                </c:ext>
              </c:extLst>
            </c:dLbl>
            <c:dLbl>
              <c:idx val="2"/>
              <c:layout>
                <c:manualLayout>
                  <c:x val="-5.8017031302480718E-2"/>
                  <c:y val="-9.12647872290135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6,6%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219912804041072"/>
                      <c:h val="0.107581351597435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4C7A-4BD8-A569-94C00C8E55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Лист1!$G$22:$G$24</c:f>
              <c:numCache>
                <c:formatCode>0.0</c:formatCode>
                <c:ptCount val="3"/>
                <c:pt idx="0">
                  <c:v>85.454505160864969</c:v>
                </c:pt>
                <c:pt idx="1">
                  <c:v>7.9197531206196388</c:v>
                </c:pt>
                <c:pt idx="2">
                  <c:v>6.6257417185153979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C7A-4BD8-A569-94C00C8E5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63194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36-4A34-A97C-467342E7010B}"/>
              </c:ext>
            </c:extLst>
          </c:dPt>
          <c:dPt>
            <c:idx val="1"/>
            <c:bubble3D val="0"/>
            <c:spPr>
              <a:solidFill>
                <a:srgbClr val="346FC2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36-4A34-A97C-467342E7010B}"/>
              </c:ext>
            </c:extLst>
          </c:dPt>
          <c:dPt>
            <c:idx val="2"/>
            <c:bubble3D val="0"/>
            <c:spPr>
              <a:solidFill>
                <a:srgbClr val="7DBBFC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36-4A34-A97C-467342E7010B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36-4A34-A97C-467342E7010B}"/>
              </c:ext>
            </c:extLst>
          </c:dPt>
          <c:dLbls>
            <c:dLbl>
              <c:idx val="0"/>
              <c:layout>
                <c:manualLayout>
                  <c:x val="0.19722222222222222"/>
                  <c:y val="-6.387293278884552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36319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/>
                      <a:t>85,5%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336-4A34-A97C-467342E7010B}"/>
                </c:ext>
              </c:extLst>
            </c:dLbl>
            <c:dLbl>
              <c:idx val="1"/>
              <c:layout>
                <c:manualLayout>
                  <c:x val="-9.7222222222222224E-2"/>
                  <c:y val="-4.5486993208943456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346FC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/>
                      <a:t>8,1%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336-4A34-A97C-467342E7010B}"/>
                </c:ext>
              </c:extLst>
            </c:dLbl>
            <c:dLbl>
              <c:idx val="2"/>
              <c:layout>
                <c:manualLayout>
                  <c:x val="-5.5555555555555552E-2"/>
                  <c:y val="-9.2592592592592615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7DBBF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/>
                      <a:t>6,4%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336-4A34-A97C-467342E7010B}"/>
                </c:ext>
              </c:extLst>
            </c:dLbl>
            <c:dLbl>
              <c:idx val="3"/>
              <c:layout>
                <c:manualLayout>
                  <c:x val="-5.5555555555555552E-2"/>
                  <c:y val="-9.722222222222222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BFBFB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36-4A34-A97C-467342E7010B}"/>
                </c:ext>
              </c:extLst>
            </c:dLbl>
            <c:dLbl>
              <c:idx val="4"/>
              <c:layout>
                <c:manualLayout>
                  <c:x val="-2.7777777777777779E-3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36-4A34-A97C-467342E70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PowerPoint]Лист4'!$K$3:$M$3</c:f>
              <c:strCache>
                <c:ptCount val="3"/>
                <c:pt idx="0">
                  <c:v>по собственному желанию</c:v>
                </c:pt>
                <c:pt idx="1">
                  <c:v>по соглашению сторон</c:v>
                </c:pt>
                <c:pt idx="2">
                  <c:v>в связи с сокращением численности работников</c:v>
                </c:pt>
              </c:strCache>
            </c:strRef>
          </c:cat>
          <c:val>
            <c:numRef>
              <c:f>'[Диаграмма в Microsoft PowerPoint]Лист4'!$K$6:$M$6</c:f>
              <c:numCache>
                <c:formatCode>General</c:formatCode>
                <c:ptCount val="3"/>
                <c:pt idx="0">
                  <c:v>85.5</c:v>
                </c:pt>
                <c:pt idx="1">
                  <c:v>8.1</c:v>
                </c:pt>
                <c:pt idx="2">
                  <c:v>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336-4A34-A97C-467342E70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638888888888888E-2"/>
          <c:y val="0.11969246031746032"/>
          <c:w val="0.96472222222222226"/>
          <c:h val="0.811011904761904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0353535353535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137,3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0E4-409F-AFA9-44963C96EDD6}"/>
                </c:ext>
              </c:extLst>
            </c:dLbl>
            <c:dLbl>
              <c:idx val="1"/>
              <c:layout>
                <c:manualLayout>
                  <c:x val="-1.60353535353535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120,7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0E4-409F-AFA9-44963C96EDD6}"/>
                </c:ext>
              </c:extLst>
            </c:dLbl>
            <c:dLbl>
              <c:idx val="2"/>
              <c:layout>
                <c:manualLayout>
                  <c:x val="-1.60353535353535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93,4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0E4-409F-AFA9-44963C96EDD6}"/>
                </c:ext>
              </c:extLst>
            </c:dLbl>
            <c:dLbl>
              <c:idx val="3"/>
              <c:layout>
                <c:manualLayout>
                  <c:x val="-1.60353535353535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0E4-409F-AFA9-44963C96EDD6}"/>
                </c:ext>
              </c:extLst>
            </c:dLbl>
            <c:dLbl>
              <c:idx val="4"/>
              <c:layout>
                <c:manualLayout>
                  <c:x val="-1.60353535353535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65,8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0E4-409F-AFA9-44963C96EDD6}"/>
                </c:ext>
              </c:extLst>
            </c:dLbl>
            <c:dLbl>
              <c:idx val="5"/>
              <c:layout>
                <c:manualLayout>
                  <c:x val="-5.8795617084310512E-17"/>
                  <c:y val="-5.7745695350662108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52,1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C0E4-409F-AFA9-44963C96EDD6}"/>
                </c:ext>
              </c:extLst>
            </c:dLbl>
            <c:dLbl>
              <c:idx val="6"/>
              <c:layout>
                <c:manualLayout>
                  <c:x val="-3.2070707070707069E-3"/>
                  <c:y val="-5.7745695350662108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45,7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0E4-409F-AFA9-44963C96EDD6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C0E4-409F-AFA9-44963C96EDD6}"/>
                </c:ext>
              </c:extLst>
            </c:dLbl>
            <c:dLbl>
              <c:idx val="8"/>
              <c:layout>
                <c:manualLayout>
                  <c:x val="-1.6035353535353535E-3"/>
                  <c:y val="-6.299603174603174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C0E4-409F-AFA9-44963C96EDD6}"/>
                </c:ext>
              </c:extLst>
            </c:dLbl>
            <c:dLbl>
              <c:idx val="9"/>
              <c:layout>
                <c:manualLayout>
                  <c:x val="-1.603535353535294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C0E4-409F-AFA9-44963C96EDD6}"/>
                </c:ext>
              </c:extLst>
            </c:dLbl>
            <c:dLbl>
              <c:idx val="10"/>
              <c:layout>
                <c:manualLayout>
                  <c:x val="-3.207070707070648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C0E4-409F-AFA9-44963C96EDD6}"/>
                </c:ext>
              </c:extLst>
            </c:dLbl>
            <c:dLbl>
              <c:idx val="11"/>
              <c:layout>
                <c:manualLayout>
                  <c:x val="-1.60353535353535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C0E4-409F-AFA9-44963C96EDD6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15,0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C0E4-409F-AFA9-44963C96EDD6}"/>
                </c:ext>
              </c:extLst>
            </c:dLbl>
            <c:dLbl>
              <c:idx val="13"/>
              <c:layout>
                <c:manualLayout>
                  <c:x val="-1.60353535353535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C0E4-409F-AFA9-44963C96EDD6}"/>
                </c:ext>
              </c:extLst>
            </c:dLbl>
            <c:dLbl>
              <c:idx val="14"/>
              <c:layout>
                <c:manualLayout>
                  <c:x val="-1.60353535353535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C0E4-409F-AFA9-44963C96EDD6}"/>
                </c:ext>
              </c:extLst>
            </c:dLbl>
            <c:dLbl>
              <c:idx val="15"/>
              <c:layout>
                <c:manualLayout>
                  <c:x val="-1.6035353535354712E-3"/>
                  <c:y val="-6.299603174603174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C0E4-409F-AFA9-44963C96EDD6}"/>
                </c:ext>
              </c:extLst>
            </c:dLbl>
            <c:dLbl>
              <c:idx val="16"/>
              <c:layout>
                <c:manualLayout>
                  <c:x val="-4.8106060606060604E-3"/>
                  <c:y val="6.299603174603174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2-C0E4-409F-AFA9-44963C96EDD6}"/>
                </c:ext>
              </c:extLst>
            </c:dLbl>
            <c:dLbl>
              <c:idx val="17"/>
              <c:layout>
                <c:manualLayout>
                  <c:x val="-1.603535353535471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4-C0E4-409F-AFA9-44963C96EDD6}"/>
                </c:ext>
              </c:extLst>
            </c:dLbl>
            <c:dLbl>
              <c:idx val="18"/>
              <c:layout>
                <c:manualLayout>
                  <c:x val="-1.60353535353535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6-C0E4-409F-AFA9-44963C96EDD6}"/>
                </c:ext>
              </c:extLst>
            </c:dLbl>
            <c:dLbl>
              <c:idx val="19"/>
              <c:layout>
                <c:manualLayout>
                  <c:x val="-3.207070707070824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8-C0E4-409F-AFA9-44963C96E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BFBFB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PowerPoint]Лист1'!$A$19:$A$38</c:f>
              <c:strCache>
                <c:ptCount val="20"/>
                <c:pt idx="0">
                  <c:v>Торговля оптовая и розничная; ремонт автотранспортных средств и мотоциклов</c:v>
                </c:pt>
                <c:pt idx="1">
                  <c:v>Обрабатывающие производства</c:v>
                </c:pt>
                <c:pt idx="2">
                  <c:v>Сельское, лесное хозяйство, охота, рыболовство и рыбоводство</c:v>
                </c:pt>
                <c:pt idx="3">
                  <c:v>Строительство</c:v>
                </c:pt>
                <c:pt idx="4">
                  <c:v>Образование</c:v>
                </c:pt>
                <c:pt idx="5">
                  <c:v>Транспортировка и хранение</c:v>
                </c:pt>
                <c:pt idx="6">
                  <c:v>Деятельность в области здравоохранения и социальных услуг</c:v>
                </c:pt>
                <c:pt idx="7">
                  <c:v>Государственное управление и обеспечение военной безопасности; социальное обеспечение</c:v>
                </c:pt>
                <c:pt idx="8">
                  <c:v>Добыча полезных ископаемых</c:v>
                </c:pt>
                <c:pt idx="9">
                  <c:v>Деятельность административная и сопутствующие дополнительные услуги</c:v>
                </c:pt>
                <c:pt idx="10">
                  <c:v>Деятельность  профессиональная, научная и техническая</c:v>
                </c:pt>
                <c:pt idx="11">
                  <c:v>Деятельность гостиниц и предприятий общественного питания</c:v>
                </c:pt>
                <c:pt idx="12">
                  <c:v>Предоставление прочих видов услуг </c:v>
                </c:pt>
                <c:pt idx="13">
                  <c:v>Деятельность по операциям  с недвижимым имуществом</c:v>
                </c:pt>
                <c:pt idx="14">
                  <c:v>Обеспечение электрической энергией, газом и паром; кондиционирование воздуха</c:v>
                </c:pt>
                <c:pt idx="15">
                  <c:v>Деятельность в области культуры, спорта, организации досуга и развлечений</c:v>
                </c:pt>
                <c:pt idx="16">
                  <c:v>Водоснабжение;  водоотведение, организация сбора и утилизации отходов, деятельность по ликвидации загрязнений</c:v>
                </c:pt>
                <c:pt idx="17">
                  <c:v>Деятельность в области информации и связи</c:v>
                </c:pt>
                <c:pt idx="18">
                  <c:v>Деятельность финансовая и страховая</c:v>
                </c:pt>
                <c:pt idx="19">
                  <c:v>Деятельность домашних хозяйств как работодателей; недифференцированная деятельность частных домашних хозяйств по производству товаров и оказанию услуг для собственного потребления</c:v>
                </c:pt>
              </c:strCache>
            </c:strRef>
          </c:cat>
          <c:val>
            <c:numRef>
              <c:f>'[Диаграмма в Microsoft PowerPoint]Лист1'!$H$19:$H$38</c:f>
              <c:numCache>
                <c:formatCode>0.0</c:formatCode>
                <c:ptCount val="20"/>
                <c:pt idx="0">
                  <c:v>137.30145366393762</c:v>
                </c:pt>
                <c:pt idx="1">
                  <c:v>120.67510956557432</c:v>
                </c:pt>
                <c:pt idx="2">
                  <c:v>93.401502524418092</c:v>
                </c:pt>
                <c:pt idx="3">
                  <c:v>64.852850842147859</c:v>
                </c:pt>
                <c:pt idx="4">
                  <c:v>65.814637729165696</c:v>
                </c:pt>
                <c:pt idx="5">
                  <c:v>52.147151460758877</c:v>
                </c:pt>
                <c:pt idx="6">
                  <c:v>45.745439702039128</c:v>
                </c:pt>
                <c:pt idx="7">
                  <c:v>29.529489972136805</c:v>
                </c:pt>
                <c:pt idx="8">
                  <c:v>24.802607366271111</c:v>
                </c:pt>
                <c:pt idx="9">
                  <c:v>19.615586868275084</c:v>
                </c:pt>
                <c:pt idx="10">
                  <c:v>18.745589738751125</c:v>
                </c:pt>
                <c:pt idx="11">
                  <c:v>15.192971786578335</c:v>
                </c:pt>
                <c:pt idx="12">
                  <c:v>15.010705409072987</c:v>
                </c:pt>
                <c:pt idx="13">
                  <c:v>13.986565213993707</c:v>
                </c:pt>
                <c:pt idx="14">
                  <c:v>13.042496623749946</c:v>
                </c:pt>
                <c:pt idx="15">
                  <c:v>12.791165031006091</c:v>
                </c:pt>
                <c:pt idx="16">
                  <c:v>10.127196332348792</c:v>
                </c:pt>
                <c:pt idx="17">
                  <c:v>10.973284100232716</c:v>
                </c:pt>
                <c:pt idx="18">
                  <c:v>8.1878375886201376</c:v>
                </c:pt>
                <c:pt idx="19">
                  <c:v>3.206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E4-409F-AFA9-44963C96EDD6}"/>
            </c:ext>
          </c:extLst>
        </c:ser>
        <c:ser>
          <c:idx val="1"/>
          <c:order val="1"/>
          <c:spPr>
            <a:solidFill>
              <a:srgbClr val="36319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133,5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0E4-409F-AFA9-44963C96EDD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117,6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0E4-409F-AFA9-44963C96EDD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0E4-409F-AFA9-44963C96EDD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0E4-409F-AFA9-44963C96EDD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64,1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0E4-409F-AFA9-44963C96EDD6}"/>
                </c:ext>
              </c:extLst>
            </c:dLbl>
            <c:dLbl>
              <c:idx val="5"/>
              <c:layout>
                <c:manualLayout>
                  <c:x val="-5.8795617084310512E-17"/>
                  <c:y val="-6.299603174603174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0E4-409F-AFA9-44963C96EDD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44,8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C0E4-409F-AFA9-44963C96EDD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29,4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C0E4-409F-AFA9-44963C96EDD6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23,7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C0E4-409F-AFA9-44963C96EDD6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20,9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C0E4-409F-AFA9-44963C96EDD6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19,5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C0E4-409F-AFA9-44963C96EDD6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16,2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C0E4-409F-AFA9-44963C96EDD6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14,7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C0E4-409F-AFA9-44963C96EDD6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14,0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C0E4-409F-AFA9-44963C96EDD6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12,6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C0E4-409F-AFA9-44963C96EDD6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12,5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C0E4-409F-AFA9-44963C96EDD6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/>
                      <a:t>11,0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C0E4-409F-AFA9-44963C96EDD6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10,5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C0E4-409F-AFA9-44963C96EDD6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/>
                      <a:t>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C0E4-409F-AFA9-44963C96EDD6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/>
                      <a:t>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C0E4-409F-AFA9-44963C96E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6319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PowerPoint]Лист1'!$A$19:$A$38</c:f>
              <c:strCache>
                <c:ptCount val="20"/>
                <c:pt idx="0">
                  <c:v>Торговля оптовая и розничная; ремонт автотранспортных средств и мотоциклов</c:v>
                </c:pt>
                <c:pt idx="1">
                  <c:v>Обрабатывающие производства</c:v>
                </c:pt>
                <c:pt idx="2">
                  <c:v>Сельское, лесное хозяйство, охота, рыболовство и рыбоводство</c:v>
                </c:pt>
                <c:pt idx="3">
                  <c:v>Строительство</c:v>
                </c:pt>
                <c:pt idx="4">
                  <c:v>Образование</c:v>
                </c:pt>
                <c:pt idx="5">
                  <c:v>Транспортировка и хранение</c:v>
                </c:pt>
                <c:pt idx="6">
                  <c:v>Деятельность в области здравоохранения и социальных услуг</c:v>
                </c:pt>
                <c:pt idx="7">
                  <c:v>Государственное управление и обеспечение военной безопасности; социальное обеспечение</c:v>
                </c:pt>
                <c:pt idx="8">
                  <c:v>Добыча полезных ископаемых</c:v>
                </c:pt>
                <c:pt idx="9">
                  <c:v>Деятельность административная и сопутствующие дополнительные услуги</c:v>
                </c:pt>
                <c:pt idx="10">
                  <c:v>Деятельность  профессиональная, научная и техническая</c:v>
                </c:pt>
                <c:pt idx="11">
                  <c:v>Деятельность гостиниц и предприятий общественного питания</c:v>
                </c:pt>
                <c:pt idx="12">
                  <c:v>Предоставление прочих видов услуг </c:v>
                </c:pt>
                <c:pt idx="13">
                  <c:v>Деятельность по операциям  с недвижимым имуществом</c:v>
                </c:pt>
                <c:pt idx="14">
                  <c:v>Обеспечение электрической энергией, газом и паром; кондиционирование воздуха</c:v>
                </c:pt>
                <c:pt idx="15">
                  <c:v>Деятельность в области культуры, спорта, организации досуга и развлечений</c:v>
                </c:pt>
                <c:pt idx="16">
                  <c:v>Водоснабжение;  водоотведение, организация сбора и утилизации отходов, деятельность по ликвидации загрязнений</c:v>
                </c:pt>
                <c:pt idx="17">
                  <c:v>Деятельность в области информации и связи</c:v>
                </c:pt>
                <c:pt idx="18">
                  <c:v>Деятельность финансовая и страховая</c:v>
                </c:pt>
                <c:pt idx="19">
                  <c:v>Деятельность домашних хозяйств как работодателей; недифференцированная деятельность частных домашних хозяйств по производству товаров и оказанию услуг для собственного потребления</c:v>
                </c:pt>
              </c:strCache>
            </c:strRef>
          </c:cat>
          <c:val>
            <c:numRef>
              <c:f>'[Диаграмма в Microsoft PowerPoint]Лист1'!$I$19:$I$38</c:f>
              <c:numCache>
                <c:formatCode>0.0</c:formatCode>
                <c:ptCount val="20"/>
                <c:pt idx="0">
                  <c:v>133.52500000000001</c:v>
                </c:pt>
                <c:pt idx="1">
                  <c:v>117.596</c:v>
                </c:pt>
                <c:pt idx="2">
                  <c:v>93.126999999999995</c:v>
                </c:pt>
                <c:pt idx="3">
                  <c:v>64.647000000000006</c:v>
                </c:pt>
                <c:pt idx="4">
                  <c:v>64.066000000000003</c:v>
                </c:pt>
                <c:pt idx="5">
                  <c:v>54.441000000000003</c:v>
                </c:pt>
                <c:pt idx="6">
                  <c:v>44.811</c:v>
                </c:pt>
                <c:pt idx="7">
                  <c:v>29.404</c:v>
                </c:pt>
                <c:pt idx="8">
                  <c:v>23.733000000000001</c:v>
                </c:pt>
                <c:pt idx="9">
                  <c:v>20.908000000000001</c:v>
                </c:pt>
                <c:pt idx="10">
                  <c:v>19.504000000000001</c:v>
                </c:pt>
                <c:pt idx="11">
                  <c:v>16.167000000000002</c:v>
                </c:pt>
                <c:pt idx="12">
                  <c:v>14.657</c:v>
                </c:pt>
                <c:pt idx="13">
                  <c:v>13.992000000000001</c:v>
                </c:pt>
                <c:pt idx="14">
                  <c:v>12.645</c:v>
                </c:pt>
                <c:pt idx="15">
                  <c:v>12.548</c:v>
                </c:pt>
                <c:pt idx="16">
                  <c:v>11.007</c:v>
                </c:pt>
                <c:pt idx="17">
                  <c:v>10.513</c:v>
                </c:pt>
                <c:pt idx="18">
                  <c:v>7.7610000000000001</c:v>
                </c:pt>
                <c:pt idx="19">
                  <c:v>3.2410000000000001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E4-409F-AFA9-44963C96E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441792"/>
        <c:axId val="188771136"/>
      </c:barChart>
      <c:catAx>
        <c:axId val="193441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8771136"/>
        <c:crosses val="autoZero"/>
        <c:auto val="1"/>
        <c:lblAlgn val="ctr"/>
        <c:lblOffset val="100"/>
        <c:noMultiLvlLbl val="0"/>
      </c:catAx>
      <c:valAx>
        <c:axId val="1887711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9344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6319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CA-4E9C-A4AC-850A353F3147}"/>
              </c:ext>
            </c:extLst>
          </c:dPt>
          <c:dPt>
            <c:idx val="1"/>
            <c:bubble3D val="0"/>
            <c:spPr>
              <a:solidFill>
                <a:srgbClr val="346FC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CA-4E9C-A4AC-850A353F3147}"/>
              </c:ext>
            </c:extLst>
          </c:dPt>
          <c:dPt>
            <c:idx val="2"/>
            <c:bubble3D val="0"/>
            <c:spPr>
              <a:solidFill>
                <a:srgbClr val="7DBBF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CA-4E9C-A4AC-850A353F3147}"/>
              </c:ext>
            </c:extLst>
          </c:dPt>
          <c:dPt>
            <c:idx val="3"/>
            <c:bubble3D val="0"/>
            <c:spPr>
              <a:solidFill>
                <a:srgbClr val="578C7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ACA-4E9C-A4AC-850A353F3147}"/>
              </c:ext>
            </c:extLst>
          </c:dPt>
          <c:dPt>
            <c:idx val="4"/>
            <c:bubble3D val="0"/>
            <c:spPr>
              <a:solidFill>
                <a:srgbClr val="46AA9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ACA-4E9C-A4AC-850A353F3147}"/>
              </c:ext>
            </c:extLst>
          </c:dPt>
          <c:dPt>
            <c:idx val="5"/>
            <c:bubble3D val="0"/>
            <c:spPr>
              <a:solidFill>
                <a:srgbClr val="A1DCB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ACA-4E9C-A4AC-850A353F3147}"/>
              </c:ext>
            </c:extLst>
          </c:dPt>
          <c:dPt>
            <c:idx val="6"/>
            <c:bubble3D val="0"/>
            <c:spPr>
              <a:solidFill>
                <a:srgbClr val="E368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ACA-4E9C-A4AC-850A353F3147}"/>
              </c:ext>
            </c:extLst>
          </c:dPt>
          <c:dPt>
            <c:idx val="7"/>
            <c:bubble3D val="0"/>
            <c:spPr>
              <a:solidFill>
                <a:srgbClr val="FFA97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ACA-4E9C-A4AC-850A353F3147}"/>
              </c:ext>
            </c:extLst>
          </c:dPt>
          <c:dPt>
            <c:idx val="8"/>
            <c:bubble3D val="0"/>
            <c:spPr>
              <a:solidFill>
                <a:srgbClr val="FFD7A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ACA-4E9C-A4AC-850A353F3147}"/>
              </c:ext>
            </c:extLst>
          </c:dPt>
          <c:dPt>
            <c:idx val="9"/>
            <c:bubble3D val="0"/>
            <c:spPr>
              <a:solidFill>
                <a:srgbClr val="DECC0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ACA-4E9C-A4AC-850A353F3147}"/>
              </c:ext>
            </c:extLst>
          </c:dPt>
          <c:dPt>
            <c:idx val="10"/>
            <c:bubble3D val="0"/>
            <c:spPr>
              <a:solidFill>
                <a:srgbClr val="D0DE5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ACA-4E9C-A4AC-850A353F3147}"/>
              </c:ext>
            </c:extLst>
          </c:dPt>
          <c:dPt>
            <c:idx val="11"/>
            <c:bubble3D val="0"/>
            <c:spPr>
              <a:solidFill>
                <a:srgbClr val="60379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ACA-4E9C-A4AC-850A353F3147}"/>
              </c:ext>
            </c:extLst>
          </c:dPt>
          <c:dPt>
            <c:idx val="12"/>
            <c:bubble3D val="0"/>
            <c:spPr>
              <a:solidFill>
                <a:srgbClr val="E6ED8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ACA-4E9C-A4AC-850A353F3147}"/>
              </c:ext>
            </c:extLst>
          </c:dPt>
          <c:dPt>
            <c:idx val="13"/>
            <c:bubble3D val="0"/>
            <c:spPr>
              <a:solidFill>
                <a:srgbClr val="BFBFB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ACA-4E9C-A4AC-850A353F3147}"/>
              </c:ext>
            </c:extLst>
          </c:dPt>
          <c:dPt>
            <c:idx val="14"/>
            <c:bubble3D val="0"/>
            <c:spPr>
              <a:solidFill>
                <a:srgbClr val="83838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ACA-4E9C-A4AC-850A353F3147}"/>
              </c:ext>
            </c:extLst>
          </c:dPt>
          <c:dLbls>
            <c:dLbl>
              <c:idx val="0"/>
              <c:layout>
                <c:manualLayout>
                  <c:x val="6.0542512431727397E-2"/>
                  <c:y val="-8.130072340906521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36319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1" dirty="0">
                        <a:solidFill>
                          <a:srgbClr val="36319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ACA-4E9C-A4AC-850A353F3147}"/>
                </c:ext>
              </c:extLst>
            </c:dLbl>
            <c:dLbl>
              <c:idx val="1"/>
              <c:layout>
                <c:manualLayout>
                  <c:x val="9.4065378658188536E-2"/>
                  <c:y val="-1.219509438227647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346FC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1" dirty="0">
                        <a:solidFill>
                          <a:srgbClr val="346FC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15,4%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ACA-4E9C-A4AC-850A353F3147}"/>
                </c:ext>
              </c:extLst>
            </c:dLbl>
            <c:dLbl>
              <c:idx val="2"/>
              <c:layout>
                <c:manualLayout>
                  <c:x val="6.3888888888888884E-2"/>
                  <c:y val="8.130081300813007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7DBBF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1" dirty="0">
                        <a:solidFill>
                          <a:srgbClr val="7DBBF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ACA-4E9C-A4AC-850A353F3147}"/>
                </c:ext>
              </c:extLst>
            </c:dLbl>
            <c:dLbl>
              <c:idx val="3"/>
              <c:layout>
                <c:manualLayout>
                  <c:x val="-2.7777777777777779E-3"/>
                  <c:y val="8.536585365853659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578C7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dirty="0"/>
                      <a:t>8,4%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ACA-4E9C-A4AC-850A353F3147}"/>
                </c:ext>
              </c:extLst>
            </c:dLbl>
            <c:dLbl>
              <c:idx val="4"/>
              <c:layout>
                <c:manualLayout>
                  <c:x val="-5.5176489769299744E-2"/>
                  <c:y val="8.034842319430315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46AA9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1" dirty="0">
                        <a:solidFill>
                          <a:srgbClr val="46AA9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ACA-4E9C-A4AC-850A353F3147}"/>
                </c:ext>
              </c:extLst>
            </c:dLbl>
            <c:dLbl>
              <c:idx val="5"/>
              <c:layout>
                <c:manualLayout>
                  <c:x val="-8.5732045324855302E-2"/>
                  <c:y val="3.252034587995930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A1DCB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1" dirty="0">
                        <a:solidFill>
                          <a:srgbClr val="A1DCB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ACA-4E9C-A4AC-850A353F3147}"/>
                </c:ext>
              </c:extLst>
            </c:dLbl>
            <c:dLbl>
              <c:idx val="6"/>
              <c:layout>
                <c:manualLayout>
                  <c:x val="-8.3333333333333329E-2"/>
                  <c:y val="1.219512195121943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E3684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dirty="0"/>
                      <a:t>5,9%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6ACA-4E9C-A4AC-850A353F3147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CA-4E9C-A4AC-850A353F3147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ACA-4E9C-A4AC-850A353F3147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ACA-4E9C-A4AC-850A353F3147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ACA-4E9C-A4AC-850A353F3147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ACA-4E9C-A4AC-850A353F3147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ACA-4E9C-A4AC-850A353F3147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ACA-4E9C-A4AC-850A353F3147}"/>
                </c:ext>
              </c:extLst>
            </c:dLbl>
            <c:dLbl>
              <c:idx val="14"/>
              <c:layout>
                <c:manualLayout>
                  <c:x val="-1.0921578217983301E-2"/>
                  <c:y val="-9.206708488753249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8383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dirty="0"/>
                      <a:t>7,4%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6ACA-4E9C-A4AC-850A353F31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t" anchorCtr="0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Лист1!$G$23:$G$37</c:f>
              <c:numCache>
                <c:formatCode>0.0</c:formatCode>
                <c:ptCount val="15"/>
                <c:pt idx="0">
                  <c:v>17.790395968863987</c:v>
                </c:pt>
                <c:pt idx="1">
                  <c:v>15.642436368398736</c:v>
                </c:pt>
                <c:pt idx="2">
                  <c:v>12.025591385858608</c:v>
                </c:pt>
                <c:pt idx="3">
                  <c:v>8.4077090548848084</c:v>
                </c:pt>
                <c:pt idx="4">
                  <c:v>8.5302458386119238</c:v>
                </c:pt>
                <c:pt idx="5">
                  <c:v>6.7576767025805342</c:v>
                </c:pt>
                <c:pt idx="6">
                  <c:v>5.9305209952839544</c:v>
                </c:pt>
                <c:pt idx="7">
                  <c:v>3.8283343944543349</c:v>
                </c:pt>
                <c:pt idx="8">
                  <c:v>3.2155208072645514</c:v>
                </c:pt>
                <c:pt idx="9">
                  <c:v>2.5428003480303998</c:v>
                </c:pt>
                <c:pt idx="10">
                  <c:v>2.4298590373147197</c:v>
                </c:pt>
                <c:pt idx="11">
                  <c:v>1.9687576585489828</c:v>
                </c:pt>
                <c:pt idx="12">
                  <c:v>1.8128960563902607</c:v>
                </c:pt>
                <c:pt idx="13">
                  <c:v>1.6908779468799799</c:v>
                </c:pt>
                <c:pt idx="14">
                  <c:v>7.426377436634219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6ACA-4E9C-A4AC-850A353F3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94175295840833E-2"/>
          <c:y val="4.8637302548044568E-2"/>
          <c:w val="0.50921733906601818"/>
          <c:h val="0.902725394903910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A97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970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8E-4E6B-8D2F-910B50D4C29E}"/>
              </c:ext>
            </c:extLst>
          </c:dPt>
          <c:dLbls>
            <c:dLbl>
              <c:idx val="0"/>
              <c:layout>
                <c:manualLayout>
                  <c:x val="0.20227438285565844"/>
                  <c:y val="9.516487640071884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A97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rgbClr val="FFA97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3,8%</a:t>
                    </a:r>
                    <a:endParaRPr lang="en-US" sz="1400" dirty="0">
                      <a:solidFill>
                        <a:srgbClr val="FFA97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088986474389834"/>
                      <c:h val="0.130844440359421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D8E-4E6B-8D2F-910B50D4C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D7AC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8E-4E6B-8D2F-910B50D4C2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D7AC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20152812368864206"/>
                  <c:y val="8.843135832056906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D7A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1" dirty="0">
                        <a:solidFill>
                          <a:srgbClr val="FFD7A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3,1%</a:t>
                    </a:r>
                    <a:endParaRPr lang="en-US" sz="1400" b="1" dirty="0">
                      <a:solidFill>
                        <a:srgbClr val="FFD7A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883885312918297"/>
                      <c:h val="0.155639368153742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1D8E-4E6B-8D2F-910B50D4C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DECC0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D8E-4E6B-8D2F-910B50D4C2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DECC08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20033534430922886"/>
                  <c:y val="8.843135832056906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DECC0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1" dirty="0">
                        <a:solidFill>
                          <a:srgbClr val="DECC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2,7%</a:t>
                    </a:r>
                    <a:endParaRPr lang="en-US" sz="1400" b="1" dirty="0">
                      <a:solidFill>
                        <a:srgbClr val="DECC08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30779969741074"/>
                      <c:h val="0.135344348272331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1D8E-4E6B-8D2F-910B50D4C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D0DE5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D8E-4E6B-8D2F-910B50D4C29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D0DE54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20406617174602129"/>
                  <c:y val="5.406426652702788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D0DE5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="1" dirty="0">
                        <a:solidFill>
                          <a:srgbClr val="D0DE5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2,5%</a:t>
                    </a:r>
                    <a:endParaRPr lang="en-US" sz="1400" b="1" dirty="0">
                      <a:solidFill>
                        <a:srgbClr val="D0DE54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137410960187527"/>
                      <c:h val="6.52624168735579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1D8E-4E6B-8D2F-910B50D4C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E6ED8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D8E-4E6B-8D2F-910B50D4C29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E6ED85"/>
            </a:solid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D8E-4E6B-8D2F-910B50D4C29E}"/>
              </c:ext>
            </c:extLst>
          </c:dPt>
          <c:dLbls>
            <c:dLbl>
              <c:idx val="0"/>
              <c:layout>
                <c:manualLayout>
                  <c:x val="0.20525878134276934"/>
                  <c:y val="-4.208752167101802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2,1%</a:t>
                    </a:r>
                    <a:endParaRPr lang="en-US" sz="1400" dirty="0">
                      <a:solidFill>
                        <a:srgbClr val="7030A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959335045717693"/>
                      <c:h val="6.084084391464483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1D8E-4E6B-8D2F-910B50D4C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6319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D8E-4E6B-8D2F-910B50D4C29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rgbClr val="E6ED85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20248111190435966"/>
                  <c:y val="-3.6106039181230351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E6ED8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1,8%</a:t>
                    </a:r>
                    <a:endParaRPr lang="en-US" b="1" dirty="0">
                      <a:solidFill>
                        <a:srgbClr val="60379E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4335022527223291"/>
                      <c:h val="0.1349464067060291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1D8E-4E6B-8D2F-910B50D4C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E6ED8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D8E-4E6B-8D2F-910B50D4C29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Ряд 7</c:v>
                </c:pt>
              </c:strCache>
            </c:strRef>
          </c:tx>
          <c:spPr>
            <a:solidFill>
              <a:srgbClr val="BFBFBF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20209381284299674"/>
                  <c:y val="4.151246583393313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BFBFB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solidFill>
                          <a:srgbClr val="BFBFB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1,7%</a:t>
                    </a:r>
                    <a:endParaRPr lang="en-US" sz="1400" dirty="0">
                      <a:solidFill>
                        <a:srgbClr val="BFBFB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476-485D-82AA-68380D293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76-485D-82AA-68380D29342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100"/>
        <c:axId val="194059776"/>
        <c:axId val="188774592"/>
      </c:barChart>
      <c:catAx>
        <c:axId val="194059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8774592"/>
        <c:crosses val="autoZero"/>
        <c:auto val="1"/>
        <c:lblAlgn val="ctr"/>
        <c:lblOffset val="100"/>
        <c:noMultiLvlLbl val="0"/>
      </c:catAx>
      <c:valAx>
        <c:axId val="1887745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4059776"/>
        <c:crosses val="autoZero"/>
        <c:crossBetween val="between"/>
      </c:valAx>
      <c:spPr>
        <a:noFill/>
        <a:ln w="19050">
          <a:solidFill>
            <a:schemeClr val="bg1"/>
          </a:solidFill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AE9EF-1B71-41CA-8AEC-8F3DAE1A740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BF0E1-7962-402B-8488-C2708AAB1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3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BF0E1-7962-402B-8488-C2708AAB150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241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F0E1-7962-402B-8488-C2708AAB150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55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BF0E1-7962-402B-8488-C2708AAB150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43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32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13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>
            <a:extLst>
              <a:ext uri="{FF2B5EF4-FFF2-40B4-BE49-F238E27FC236}">
                <a16:creationId xmlns:a16="http://schemas.microsoft.com/office/drawing/2014/main" xmlns="" id="{A0F82543-C29B-0D5E-DDFB-152EE9B01379}"/>
              </a:ext>
            </a:extLst>
          </p:cNvPr>
          <p:cNvSpPr txBox="1">
            <a:spLocks/>
          </p:cNvSpPr>
          <p:nvPr userDrawn="1"/>
        </p:nvSpPr>
        <p:spPr>
          <a:xfrm>
            <a:off x="923518" y="5834926"/>
            <a:ext cx="9747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ctr" defTabSz="914400" rtl="0" eaLnBrk="1" latinLnBrk="0" hangingPunct="1">
              <a:defRPr lang="ru-RU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363194"/>
              </a:solidFill>
              <a:latin typeface="Arial" panose="020B0604020202020204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069DFFB-C6F8-2A44-C30E-91A7BD289F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5439" y="3267946"/>
            <a:ext cx="6611568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94E159DB-C40A-1886-8268-3F63F133A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726" y="2829798"/>
            <a:ext cx="6611568" cy="566594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Дата 24">
            <a:extLst>
              <a:ext uri="{FF2B5EF4-FFF2-40B4-BE49-F238E27FC236}">
                <a16:creationId xmlns:a16="http://schemas.microsoft.com/office/drawing/2014/main" xmlns="" id="{83F37492-9A68-EA6B-3787-2DF4EEF4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6960" y="5802436"/>
            <a:ext cx="1006140" cy="365125"/>
          </a:xfrm>
          <a:prstGeom prst="rect">
            <a:avLst/>
          </a:prstGeom>
        </p:spPr>
        <p:txBody>
          <a:bodyPr/>
          <a:lstStyle/>
          <a:p>
            <a:fld id="{66066E51-5F4A-43E2-A6C2-84789929AB13}" type="datetimeFigureOut">
              <a:rPr lang="ru-RU" smtClean="0"/>
              <a:pPr/>
              <a:t>30.10.2024</a:t>
            </a:fld>
            <a:endParaRPr lang="ru-RU" dirty="0"/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F09EB815-7309-2FB6-E4DD-20C2ACDB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540" y="580243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3955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42">
          <p15:clr>
            <a:srgbClr val="FBAE40"/>
          </p15:clr>
        </p15:guide>
        <p15:guide id="4" orient="horz" pos="200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4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499" y="1852614"/>
            <a:ext cx="6525732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xmlns="" id="{CFD94AFF-47FA-B07D-6D6E-1B1434C5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0" y="1852613"/>
            <a:ext cx="3491076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xmlns="" id="{C8075BC7-29F4-10A7-6099-61883186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4" y="6448272"/>
            <a:ext cx="1021931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0B346A-CF0E-97F5-D60F-0EA7D876D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A0CBA05F-4F15-957A-B8B0-277B675A8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0" y="685801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0474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4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577" y="1852614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xmlns="" id="{1B70D70E-2EE6-BF62-5660-FF6CFAD0E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8368" y="1852613"/>
            <a:ext cx="5252601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5B3B671A-5AD2-35DA-9E7E-3AE2D1694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3"/>
            <a:ext cx="2624553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50E73817-7DF2-7F29-C8B8-0FFF36405A83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245DBB21-2694-9011-C1A0-751E0067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4" y="6448272"/>
            <a:ext cx="1021931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2C2E8C-D248-7018-16C2-1D3BB333EE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510C0862-4F8C-846A-7886-51108CC736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0" y="685801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5679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4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500" y="1852614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xmlns="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4" y="1852614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Рисунок 11">
            <a:extLst>
              <a:ext uri="{FF2B5EF4-FFF2-40B4-BE49-F238E27FC236}">
                <a16:creationId xmlns:a16="http://schemas.microsoft.com/office/drawing/2014/main" xmlns="" id="{3471242F-CCB7-688C-7FF7-2E77CEAC1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2708" y="1852614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9AC462-0E67-2B17-CA38-A795A2BB5CB7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xmlns="" id="{3F9C5E39-5BEB-8216-F122-FED360A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4" y="6448272"/>
            <a:ext cx="1021931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F799B80-A63E-2B8E-3E88-0F211DE86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7ED2446E-FE91-279E-FD43-ED9A8599EE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0" y="685801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672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F3244840-D46E-7CA6-422B-3AC25F58923C}"/>
              </a:ext>
            </a:extLst>
          </p:cNvPr>
          <p:cNvSpPr/>
          <p:nvPr userDrawn="1"/>
        </p:nvSpPr>
        <p:spPr>
          <a:xfrm>
            <a:off x="0" y="543051"/>
            <a:ext cx="417444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2A59621-BEC3-13D1-CC5C-BC6D3DB146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285733"/>
            <a:ext cx="11136244" cy="4453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6F3A45D3-8FCD-97D9-5D8A-049C1E22EC68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xmlns="" id="{5198C4F6-DB3A-5160-A22E-7DBF4D95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4" y="6448272"/>
            <a:ext cx="1021931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06D25E-AE44-1977-5B63-B4587C699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xmlns="" id="{EA1B0C63-E372-3F72-2A3F-1DC27E73B9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0" y="685801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5127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D16D53-7852-B8AF-68FA-5E3C80BD9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63" y="1119499"/>
            <a:ext cx="3932236" cy="474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0150B22C-36E5-ACAF-31F7-3EE49D3BB286}"/>
              </a:ext>
            </a:extLst>
          </p:cNvPr>
          <p:cNvSpPr/>
          <p:nvPr userDrawn="1"/>
        </p:nvSpPr>
        <p:spPr>
          <a:xfrm>
            <a:off x="0" y="543051"/>
            <a:ext cx="417444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A9B994D8-D0ED-E6D0-8144-FF42E93F4E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8087" y="1119499"/>
            <a:ext cx="6718300" cy="474155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xmlns="" id="{51FA5304-2109-7D22-A5D1-CD631A21379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B4CA5D0B-8B52-1107-559A-749E3A7F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4" y="6448272"/>
            <a:ext cx="1021931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B106A8-7FA6-0BD1-7D12-A84A46EFC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D1C002C3-1A75-C31D-F57C-311971A79D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0" y="685801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6140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0B77544B-57D9-E431-D1E6-8256238A8B0B}"/>
              </a:ext>
            </a:extLst>
          </p:cNvPr>
          <p:cNvSpPr/>
          <p:nvPr userDrawn="1"/>
        </p:nvSpPr>
        <p:spPr>
          <a:xfrm>
            <a:off x="0" y="543051"/>
            <a:ext cx="417444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xmlns="" id="{C55CCD9B-D286-2625-CCCD-E190BE736E0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0075" y="1255714"/>
            <a:ext cx="7177088" cy="44783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415DDDC4-24BA-1A90-35C7-DBF0F8076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6738" y="1255714"/>
            <a:ext cx="3549650" cy="447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xmlns="" id="{66B31BB7-B03F-E9BD-6391-BD436CF802B4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E873933A-3B4D-6646-56C5-E235FC34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4" y="6448272"/>
            <a:ext cx="1021931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116E41E-3878-4F89-E5CA-6055D41ED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xmlns="" id="{B53057ED-1934-96D0-D00E-4656B252B6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660" y="685801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9365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E6E48-539F-6663-3EC2-99A02C6C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53" y="1309027"/>
            <a:ext cx="4600229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412E470-A3E0-AA1D-BD7D-EE0A4A8B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453" y="1951848"/>
            <a:ext cx="4600229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3636147-C979-6BB0-1430-8A0199843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029" y="1309027"/>
            <a:ext cx="4626802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xmlns="" id="{AD0B6318-4C01-5B81-FFE0-29FA74921D8E}"/>
              </a:ext>
            </a:extLst>
          </p:cNvPr>
          <p:cNvSpPr/>
          <p:nvPr userDrawn="1"/>
        </p:nvSpPr>
        <p:spPr>
          <a:xfrm>
            <a:off x="0" y="543051"/>
            <a:ext cx="417444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CEB75230-A382-1CD5-FD4F-96C0E7AB2D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96316" y="1951848"/>
            <a:ext cx="4600229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xmlns="" id="{A87B1AA6-636A-712D-E7E7-19BD221B0188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xmlns="" id="{EB9C93E9-B451-90FC-1FD3-8515D51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4" y="6448272"/>
            <a:ext cx="1021931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E299EA-A75B-AC61-4FB5-BAE03AC9F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3C28F2EA-1946-73B9-2334-F11F8CE43C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0" y="685801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25139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343AC42-1174-A0F9-D614-82F7219605DC}"/>
              </a:ext>
            </a:extLst>
          </p:cNvPr>
          <p:cNvSpPr/>
          <p:nvPr userDrawn="1"/>
        </p:nvSpPr>
        <p:spPr>
          <a:xfrm>
            <a:off x="0" y="543051"/>
            <a:ext cx="417444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3099" y="2148278"/>
            <a:ext cx="1443540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260" y="2373142"/>
            <a:ext cx="3814428" cy="21357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3100" y="3878662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AC3773A7-9B04-3EE4-6241-6EFC66E05F5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3FFE4DE8-568E-3060-9EE8-09722B0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4" y="6448272"/>
            <a:ext cx="1021931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554B07-7268-10C4-3310-536D3280F5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5015FF51-4FB9-80D7-0C9E-D6D992E19C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660" y="685801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26366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ци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343AC42-1174-A0F9-D614-82F7219605DC}"/>
              </a:ext>
            </a:extLst>
          </p:cNvPr>
          <p:cNvSpPr/>
          <p:nvPr userDrawn="1"/>
        </p:nvSpPr>
        <p:spPr>
          <a:xfrm>
            <a:off x="0" y="543051"/>
            <a:ext cx="417444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626" y="1383486"/>
            <a:ext cx="1443540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7142" y="3429000"/>
            <a:ext cx="2217820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xmlns="" id="{04330EFB-CBC7-CD9D-FF5F-A63574694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7396" y="3429000"/>
            <a:ext cx="2217820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7178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:a16="http://schemas.microsoft.com/office/drawing/2014/main" xmlns="" id="{56067903-C0E3-AE2B-A079-16BDAED641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878" y="1383486"/>
            <a:ext cx="1443540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xmlns="" id="{4670D368-EE86-FD2B-A287-B8169A2DF1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7430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B2053094-509F-09A3-FC67-7802C71B4C16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7A854170-0557-2FB2-1028-6A819A39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4" y="6448272"/>
            <a:ext cx="1021931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39E89C-B707-3071-9E1A-3D36BDD15B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037BB8E1-253F-F13D-74AC-0B565F5E6F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660" y="685801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56297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3">
            <a:extLst>
              <a:ext uri="{FF2B5EF4-FFF2-40B4-BE49-F238E27FC236}">
                <a16:creationId xmlns:a16="http://schemas.microsoft.com/office/drawing/2014/main" xmlns="" id="{092B14AC-EA25-24B0-80B9-B68B01017FF9}"/>
              </a:ext>
            </a:extLst>
          </p:cNvPr>
          <p:cNvSpPr/>
          <p:nvPr userDrawn="1"/>
        </p:nvSpPr>
        <p:spPr>
          <a:xfrm>
            <a:off x="0" y="543051"/>
            <a:ext cx="417444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861D2919-2696-6DC4-367C-04B82F96B909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xmlns="" id="{4638B12C-3F1E-D4F3-EA42-7B55EE34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4" y="6448272"/>
            <a:ext cx="1021931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6D252F-F014-D107-3431-9D498687F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A0D847DF-67A9-B35E-69BB-F5DA4C9E35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0" y="685801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9143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D7A2D3-D6E5-C73A-7DBE-5EE64342D78B}"/>
              </a:ext>
            </a:extLst>
          </p:cNvPr>
          <p:cNvSpPr txBox="1">
            <a:spLocks/>
          </p:cNvSpPr>
          <p:nvPr userDrawn="1"/>
        </p:nvSpPr>
        <p:spPr>
          <a:xfrm>
            <a:off x="2890079" y="705116"/>
            <a:ext cx="9518373" cy="10149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7DBBFC"/>
                </a:solidFill>
              </a:rPr>
              <a:t>СОДЕРЖАНИЕ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DD14833C-E99F-871B-FE32-BDFF130C1843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4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1 цифра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D3409CF-BB0C-E756-DC29-B113AEAB8277}"/>
              </a:ext>
            </a:extLst>
          </p:cNvPr>
          <p:cNvSpPr/>
          <p:nvPr userDrawn="1"/>
        </p:nvSpPr>
        <p:spPr>
          <a:xfrm>
            <a:off x="1" y="2662517"/>
            <a:ext cx="7516084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9492CD8-B2D2-4AF6-2D2A-CDA40DC351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58" y="2452557"/>
            <a:ext cx="1143863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xmlns="" id="{209481BF-91DE-79FE-FDB1-F23ADE854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607" y="2849940"/>
            <a:ext cx="592997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4FBE0E25-1DDF-AB50-A089-E5C660E09279}"/>
              </a:ext>
            </a:extLst>
          </p:cNvPr>
          <p:cNvGrpSpPr/>
          <p:nvPr userDrawn="1"/>
        </p:nvGrpSpPr>
        <p:grpSpPr>
          <a:xfrm>
            <a:off x="663409" y="6396533"/>
            <a:ext cx="12925698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xmlns="" id="{E74419A8-4FB6-00A5-C24D-1CEC374D8F36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xmlns="" id="{70798D9C-49A6-5EB3-FA17-A891A5B50F96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E5C9A6C4-81F8-744C-0326-E51AC4E9C47D}"/>
              </a:ext>
            </a:extLst>
          </p:cNvPr>
          <p:cNvSpPr/>
          <p:nvPr userDrawn="1"/>
        </p:nvSpPr>
        <p:spPr>
          <a:xfrm flipH="1">
            <a:off x="-10586" y="2662517"/>
            <a:ext cx="110110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499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2 цифры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4FBE0E25-1DDF-AB50-A089-E5C660E09279}"/>
              </a:ext>
            </a:extLst>
          </p:cNvPr>
          <p:cNvGrpSpPr/>
          <p:nvPr userDrawn="1"/>
        </p:nvGrpSpPr>
        <p:grpSpPr>
          <a:xfrm>
            <a:off x="663409" y="6396533"/>
            <a:ext cx="12925698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xmlns="" id="{E74419A8-4FB6-00A5-C24D-1CEC374D8F36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xmlns="" id="{70798D9C-49A6-5EB3-FA17-A891A5B50F96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1BBBFCC8-FA3E-584C-D68D-4B3C3092DBD9}"/>
              </a:ext>
            </a:extLst>
          </p:cNvPr>
          <p:cNvSpPr/>
          <p:nvPr userDrawn="1"/>
        </p:nvSpPr>
        <p:spPr>
          <a:xfrm>
            <a:off x="1" y="2662517"/>
            <a:ext cx="7516084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xmlns="" id="{CC890D42-0994-2C55-C003-1115272C893B}"/>
              </a:ext>
            </a:extLst>
          </p:cNvPr>
          <p:cNvSpPr/>
          <p:nvPr userDrawn="1"/>
        </p:nvSpPr>
        <p:spPr>
          <a:xfrm flipH="1">
            <a:off x="-10586" y="2662517"/>
            <a:ext cx="110110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0C3B47C9-9A5E-501B-FE77-3F72F5A6E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56" y="2452557"/>
            <a:ext cx="1358836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10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13848968-2D85-42FA-45F0-949C4DE62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9347" y="2849940"/>
            <a:ext cx="592997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235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C9EA2E0C-DBBA-B384-9FFB-38013890919D}"/>
              </a:ext>
            </a:extLst>
          </p:cNvPr>
          <p:cNvSpPr/>
          <p:nvPr userDrawn="1"/>
        </p:nvSpPr>
        <p:spPr>
          <a:xfrm>
            <a:off x="8209724" y="1253330"/>
            <a:ext cx="3526185" cy="4690269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2CEB80-1939-9913-B80E-312A85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019" y="1253331"/>
            <a:ext cx="6939721" cy="4690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DC16E3-4119-D306-B0DB-20405C30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0044" y="1546321"/>
            <a:ext cx="2905540" cy="4058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3A56EE4D-CAE0-F801-A46E-E73A9FF689B8}"/>
              </a:ext>
            </a:extLst>
          </p:cNvPr>
          <p:cNvSpPr/>
          <p:nvPr userDrawn="1"/>
        </p:nvSpPr>
        <p:spPr>
          <a:xfrm>
            <a:off x="0" y="543051"/>
            <a:ext cx="417444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68A1339-501D-64DA-C8B5-52929CFF6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xmlns="" id="{BC31200F-A18F-EFBD-01D2-D05D06212DCC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6C2E8AF7-382D-88BB-23C5-07A71763FE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0" y="685801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F14F051A-8698-953F-5B03-5020E318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4" y="6448272"/>
            <a:ext cx="1021931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8770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:a16="http://schemas.microsoft.com/office/drawing/2014/main" xmlns="" id="{07EB8C42-1916-8071-ED45-F0E2C9EDBF2D}"/>
              </a:ext>
            </a:extLst>
          </p:cNvPr>
          <p:cNvSpPr/>
          <p:nvPr userDrawn="1"/>
        </p:nvSpPr>
        <p:spPr>
          <a:xfrm>
            <a:off x="0" y="543051"/>
            <a:ext cx="417444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7DBBFC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BE661CAF-7768-9AC2-F538-B5F8ECA17596}"/>
              </a:ext>
            </a:extLst>
          </p:cNvPr>
          <p:cNvSpPr/>
          <p:nvPr userDrawn="1"/>
        </p:nvSpPr>
        <p:spPr>
          <a:xfrm>
            <a:off x="983966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FDB0C7F-D8DF-B62D-675F-2953D8E4F5A3}"/>
              </a:ext>
            </a:extLst>
          </p:cNvPr>
          <p:cNvSpPr/>
          <p:nvPr userDrawn="1"/>
        </p:nvSpPr>
        <p:spPr>
          <a:xfrm>
            <a:off x="6406498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8">
            <a:extLst>
              <a:ext uri="{FF2B5EF4-FFF2-40B4-BE49-F238E27FC236}">
                <a16:creationId xmlns:a16="http://schemas.microsoft.com/office/drawing/2014/main" xmlns="" id="{6FB71AF1-07C0-861E-F4DD-68F641E0E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2049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xmlns="" id="{D17CFC04-E67A-8922-2B8D-E0DB8D8A24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2049" y="2111506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xmlns="" id="{E94F6ACE-9C78-005A-9335-1EE2316FEB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2410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xmlns="" id="{A3A4BEF3-6D0B-F439-67E7-1E15BB7A3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2410" y="2111506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9CC2F26-97EB-7B4D-39C7-FEBF2DDC11A3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xmlns="" id="{4A9190F3-63E6-D6B6-8C3D-8372DF3A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4" y="6448272"/>
            <a:ext cx="1021931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516F0E-926C-DA7C-8025-567B8DE4B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989F7E08-ECD5-A180-87F7-E279FEAC0D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0" y="685801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062674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5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xmlns="" id="{7A0B5775-AECC-0C81-B533-4057B9A26845}"/>
              </a:ext>
            </a:extLst>
          </p:cNvPr>
          <p:cNvSpPr/>
          <p:nvPr userDrawn="1"/>
        </p:nvSpPr>
        <p:spPr>
          <a:xfrm>
            <a:off x="0" y="543051"/>
            <a:ext cx="417444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2175667B-4583-04FE-4801-F6C8F75BDF08}"/>
              </a:ext>
            </a:extLst>
          </p:cNvPr>
          <p:cNvSpPr/>
          <p:nvPr userDrawn="1"/>
        </p:nvSpPr>
        <p:spPr>
          <a:xfrm>
            <a:off x="749503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0C01C6F4-9C01-3FB3-C85B-D700EDBB7C86}"/>
              </a:ext>
            </a:extLst>
          </p:cNvPr>
          <p:cNvSpPr/>
          <p:nvPr userDrawn="1"/>
        </p:nvSpPr>
        <p:spPr>
          <a:xfrm>
            <a:off x="4539974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1950DA1-BCD8-EDB2-DC7D-A275B3D4A3F2}"/>
              </a:ext>
            </a:extLst>
          </p:cNvPr>
          <p:cNvSpPr/>
          <p:nvPr userDrawn="1"/>
        </p:nvSpPr>
        <p:spPr>
          <a:xfrm>
            <a:off x="8330447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475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xmlns="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7946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xmlns="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28358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xmlns="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7473" y="2111506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xmlns="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7946" y="2111506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xmlns="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358" y="2111506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xmlns="" id="{CED563EF-4AF7-CA26-C2B3-8930D1244BE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xmlns="" id="{49E18D00-E6F5-C63D-F8DF-4CED2CF8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4" y="6448272"/>
            <a:ext cx="1021931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956397-8C95-263F-6DDD-83D08E5DE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7">
            <a:extLst>
              <a:ext uri="{FF2B5EF4-FFF2-40B4-BE49-F238E27FC236}">
                <a16:creationId xmlns:a16="http://schemas.microsoft.com/office/drawing/2014/main" xmlns="" id="{71FFB7C3-AB15-77C9-4BB6-FD302DB55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0" y="685801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2645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xmlns="" id="{7A0B5775-AECC-0C81-B533-4057B9A26845}"/>
              </a:ext>
            </a:extLst>
          </p:cNvPr>
          <p:cNvSpPr/>
          <p:nvPr userDrawn="1"/>
        </p:nvSpPr>
        <p:spPr>
          <a:xfrm>
            <a:off x="0" y="543051"/>
            <a:ext cx="417444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2175667B-4583-04FE-4801-F6C8F75BDF08}"/>
              </a:ext>
            </a:extLst>
          </p:cNvPr>
          <p:cNvSpPr/>
          <p:nvPr userDrawn="1"/>
        </p:nvSpPr>
        <p:spPr>
          <a:xfrm>
            <a:off x="693545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0C01C6F4-9C01-3FB3-C85B-D700EDBB7C86}"/>
              </a:ext>
            </a:extLst>
          </p:cNvPr>
          <p:cNvSpPr/>
          <p:nvPr userDrawn="1"/>
        </p:nvSpPr>
        <p:spPr>
          <a:xfrm>
            <a:off x="3510327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1950DA1-BCD8-EDB2-DC7D-A275B3D4A3F2}"/>
              </a:ext>
            </a:extLst>
          </p:cNvPr>
          <p:cNvSpPr/>
          <p:nvPr userDrawn="1"/>
        </p:nvSpPr>
        <p:spPr>
          <a:xfrm>
            <a:off x="6321330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847" y="2938463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xmlns="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4631" y="2938463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xmlns="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5634" y="2938463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xmlns="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847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xmlns="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4631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xmlns="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5634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4F1A9882-4C2B-E626-5001-E66315689940}"/>
              </a:ext>
            </a:extLst>
          </p:cNvPr>
          <p:cNvSpPr/>
          <p:nvPr userDrawn="1"/>
        </p:nvSpPr>
        <p:spPr>
          <a:xfrm>
            <a:off x="9132332" y="1940128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3F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28">
            <a:extLst>
              <a:ext uri="{FF2B5EF4-FFF2-40B4-BE49-F238E27FC236}">
                <a16:creationId xmlns:a16="http://schemas.microsoft.com/office/drawing/2014/main" xmlns="" id="{040A5FB0-55B9-3D90-49B1-E18432C4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6637" y="2954128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:a16="http://schemas.microsoft.com/office/drawing/2014/main" xmlns="" id="{F6E431BB-9FC0-ACC5-D858-C1ABAC969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6637" y="2200972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xmlns="" id="{681E0E83-7715-1B26-C0EF-86D4C9801A9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xmlns="" id="{F98F4CB7-BFDE-D189-FF5A-FE233D9D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4" y="6448272"/>
            <a:ext cx="1021931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CFAB044C-A531-5D6F-6DF5-9FAB03A78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493F4DE-6466-E1F9-7B7D-3713B65080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0" y="685801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650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4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xmlns="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4" y="1852614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xmlns="" id="{F90414E1-F7F8-26E8-647F-D6D5B0A46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0" y="1852613"/>
            <a:ext cx="7064455" cy="3609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79C98158-9B5D-14BD-1E46-4774CFAF8C8C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xmlns="" id="{2A5C06CF-0267-9F95-9C86-7619DF63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4" y="6448272"/>
            <a:ext cx="10219316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8754EFC-18DF-431F-2CBC-816472614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56DD57C9-6725-8803-146D-E0BF7A437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0" y="685801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7012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4CE3E9B1-F3D4-3556-20BA-A1E713C78F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" y="0"/>
            <a:ext cx="12179881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78C392E-0650-3E49-B662-297B64F08AAB}"/>
              </a:ext>
            </a:extLst>
          </p:cNvPr>
          <p:cNvSpPr/>
          <p:nvPr userDrawn="1"/>
        </p:nvSpPr>
        <p:spPr>
          <a:xfrm>
            <a:off x="12400767" y="1"/>
            <a:ext cx="3594971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7BB93A-015E-D7D4-7253-918D673A9B8E}"/>
              </a:ext>
            </a:extLst>
          </p:cNvPr>
          <p:cNvSpPr txBox="1"/>
          <p:nvPr userDrawn="1"/>
        </p:nvSpPr>
        <p:spPr>
          <a:xfrm>
            <a:off x="12558020" y="53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03BB2D9A-F664-FFF4-A0F6-B19159EC9EEE}"/>
              </a:ext>
            </a:extLst>
          </p:cNvPr>
          <p:cNvGrpSpPr/>
          <p:nvPr userDrawn="1"/>
        </p:nvGrpSpPr>
        <p:grpSpPr>
          <a:xfrm>
            <a:off x="12383597" y="313150"/>
            <a:ext cx="2515102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3B3D696D-1D0A-BB5F-B162-A7A732569666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BC3E7D7-E43F-C9DE-70A0-837694E19BD9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4919E742-2F27-14B1-C72F-CFBA6505D94D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30DBBC1-F244-061C-AB52-AE1E02AD82E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8ABDB30A-ACD6-8072-1CB6-329DBDD2F56F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F3B8F62-D6FF-F65D-268E-547A6FEE41A6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8D377FDD-6B9A-89B0-E345-D81F1F478501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A20CC44-78D7-54E1-C2DE-F358682D92AE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0C2536-FE9A-1BB0-94AE-591381B38F3A}"/>
              </a:ext>
            </a:extLst>
          </p:cNvPr>
          <p:cNvSpPr txBox="1"/>
          <p:nvPr userDrawn="1"/>
        </p:nvSpPr>
        <p:spPr>
          <a:xfrm>
            <a:off x="12558020" y="785675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E9572509-ABCA-0BE7-285B-31C3B5E3C1E7}"/>
              </a:ext>
            </a:extLst>
          </p:cNvPr>
          <p:cNvGrpSpPr/>
          <p:nvPr userDrawn="1"/>
        </p:nvGrpSpPr>
        <p:grpSpPr>
          <a:xfrm>
            <a:off x="12383597" y="1093451"/>
            <a:ext cx="3626740" cy="950964"/>
            <a:chOff x="12383596" y="1093451"/>
            <a:chExt cx="3626739" cy="950964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A382322E-E23D-ECF6-23C5-90CA978C4074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E2DA02F-57E1-F7A3-1173-DC07DC331A51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CF8693B4-28D3-C583-6422-DB950DE3D612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56E289E-B2ED-7937-5BD6-5869E1B4B036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FA44B585-2AEE-339E-118D-8FE7D9FA68D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8D8135E-A3E7-2B50-FBE3-0EAFC1B89F71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36746D68-F219-13BE-730B-076345C7F77B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7277229-FA20-7E8C-F2E4-0BC04D58B909}"/>
                </a:ext>
              </a:extLst>
            </p:cNvPr>
            <p:cNvSpPr txBox="1"/>
            <p:nvPr userDrawn="1"/>
          </p:nvSpPr>
          <p:spPr>
            <a:xfrm>
              <a:off x="1404915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5EE0555B-69DC-9F1E-1852-7EF23E797FCC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F5778D3-B98E-3825-9AF5-119103008A4E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F268F6B6-AE29-1758-DA1D-739EC455CEE7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0D82168-BF55-4696-7483-74935C94BC06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3A9FE502-7D91-FD27-18EA-75FE5993F164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DC23334-9C95-FD49-997D-CB804EF16D5D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FD245827-C1EA-1E65-1E0F-03DD9745A3AF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68839C1-EF4D-188D-3816-A1FCA09652CD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B978519A-30BD-56F4-5E8B-344E3223B800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FBB36BE-E933-F9C9-DB22-C1A952CDD9E8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84DA803-EE2C-BA85-7C18-E241575FC441}"/>
              </a:ext>
            </a:extLst>
          </p:cNvPr>
          <p:cNvSpPr txBox="1"/>
          <p:nvPr userDrawn="1"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AD2954E9-F6BC-112F-10A0-FB15865E3EEA}"/>
              </a:ext>
            </a:extLst>
          </p:cNvPr>
          <p:cNvGrpSpPr/>
          <p:nvPr userDrawn="1"/>
        </p:nvGrpSpPr>
        <p:grpSpPr>
          <a:xfrm>
            <a:off x="12383597" y="3963908"/>
            <a:ext cx="3626740" cy="992609"/>
            <a:chOff x="12383596" y="3963908"/>
            <a:chExt cx="3626739" cy="992609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3B6CED35-4EAD-41F6-9FE6-0096B4DBE529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B4C0984-61F0-37B3-5D90-91C99C72BD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B6D1929F-7BAC-38B0-FDFA-14758F4471C7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375DDF96-5A9C-6318-789E-8FE22F75B710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8C838E8D-7DF6-A1C8-CD8F-78CBD9FFCA84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2D1C751A-34FF-ED27-4136-4EE0D6A30A77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A4DB5CBF-CEB5-AD13-53D8-425F15998E56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4D15D9A2-51D5-FD45-59F1-CF9D9C51E19C}"/>
                </a:ext>
              </a:extLst>
            </p:cNvPr>
            <p:cNvSpPr txBox="1"/>
            <p:nvPr userDrawn="1"/>
          </p:nvSpPr>
          <p:spPr>
            <a:xfrm>
              <a:off x="1404915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C6734D44-AF83-F5A7-23CC-D723C34D3DE8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1289D1D4-CFB4-4FBE-ADDB-EB673AD3E831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xmlns="" id="{D598CD16-7D65-1A5A-10B4-EE7CF4B057F1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56EFE557-E6E7-5F9E-699E-7B36F7D408C5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xmlns="" id="{BA9D8904-E6C7-45D5-D173-36786456D7D1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7C2A8EE-90E3-2F69-FB85-864F98531CA1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xmlns="" id="{3AA706B9-AAFC-D0EB-5CC4-D5581915F67F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815F2394-C0AE-78A6-3B4B-7CF3C86E1D72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2604E1F7-AEDF-9634-ADCE-29BA27A83087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E361C005-87C8-CBCC-DA94-872354CD6C21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E99E06B7-7FC5-7013-8997-1CB7CA92DB1A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1C19540B-5F34-7A5B-7D50-334BF8CA8859}"/>
                </a:ext>
              </a:extLst>
            </p:cNvPr>
            <p:cNvSpPr txBox="1"/>
            <p:nvPr userDrawn="1"/>
          </p:nvSpPr>
          <p:spPr>
            <a:xfrm>
              <a:off x="1404915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1A747DA6-785C-8AD6-C67F-44D0D44D979E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D4C0B51A-0338-CB75-A2BC-4368EB7373BC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FF0F1326-636E-99C2-FB67-2466093644F5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91B0C96F-1932-6F00-6F7E-E888CCCB47F7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7BDFA9E-8731-7066-4F24-F35177AE5AD3}"/>
              </a:ext>
            </a:extLst>
          </p:cNvPr>
          <p:cNvSpPr txBox="1"/>
          <p:nvPr userDrawn="1"/>
        </p:nvSpPr>
        <p:spPr>
          <a:xfrm>
            <a:off x="12541026" y="201854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06FED542-6ABE-B1FD-9C90-6D26943C6260}"/>
              </a:ext>
            </a:extLst>
          </p:cNvPr>
          <p:cNvGrpSpPr/>
          <p:nvPr userDrawn="1"/>
        </p:nvGrpSpPr>
        <p:grpSpPr>
          <a:xfrm>
            <a:off x="12383596" y="2326322"/>
            <a:ext cx="3068292" cy="473010"/>
            <a:chOff x="12383596" y="2326321"/>
            <a:chExt cx="3068292" cy="473010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62C5B1F5-F3F8-71E7-62B2-3305FE81372A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82BE8ECF-7CF1-8B52-1246-DD01B79F2CEF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BEFD6DB5-6058-9546-CE30-C74FA37D21C5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BDFDFB64-A30C-ED70-3793-120AD938B6DB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C28A2BB3-1396-9EFC-58F7-D69685AC6EF7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77BA3D4-E917-CE81-B3DD-B2E946BEE9FD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xmlns="" id="{DE19C96F-23B6-368D-230D-CD3375591526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13492DA9-8782-1E73-2745-AB25474D9CDC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8979BF4E-C6D1-B436-B399-1EB877AF3FA0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45B00759-AF9F-1FB0-8373-08676B327A0A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FFBD61E-E33C-9361-0382-5B16CB5C2FB8}"/>
              </a:ext>
            </a:extLst>
          </p:cNvPr>
          <p:cNvSpPr txBox="1"/>
          <p:nvPr userDrawn="1"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E4210381-D008-A1AA-AFF0-C09FE3C3D6A0}"/>
              </a:ext>
            </a:extLst>
          </p:cNvPr>
          <p:cNvGrpSpPr/>
          <p:nvPr userDrawn="1"/>
        </p:nvGrpSpPr>
        <p:grpSpPr>
          <a:xfrm>
            <a:off x="12383597" y="3147853"/>
            <a:ext cx="3626740" cy="473010"/>
            <a:chOff x="12383596" y="3147852"/>
            <a:chExt cx="3626739" cy="473010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32D268D3-A638-2B21-826D-9B1189052AA2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C7D5676C-4156-8155-6D16-6B2BC8189994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xmlns="" id="{24171D7A-5167-B72D-6AE5-468CC6CD0AB7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C4D50512-417C-E171-B857-ABAE16242C2E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4CE8E33C-1B05-6F10-C2F6-B5BF27233CFE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6AE66501-2FFC-E2F6-CC1B-2C4219F644A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C83E165B-35A5-461D-7B55-24EC00CFDC76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5F81FDD7-3F99-ECD6-B701-C2F430ACCAE2}"/>
                </a:ext>
              </a:extLst>
            </p:cNvPr>
            <p:cNvSpPr txBox="1"/>
            <p:nvPr userDrawn="1"/>
          </p:nvSpPr>
          <p:spPr>
            <a:xfrm>
              <a:off x="1404915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xmlns="" id="{6B12820E-E6DE-F2AE-1B85-BEE7E4F20E35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67041F5E-4536-6C2E-DBA0-0AE610B57D68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xmlns="" id="{0729F609-8F30-25E1-EDAD-44233D0A0003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C4D5E9D3-325B-BF89-DBC6-CD8FE4666505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90" name="Дата 89">
            <a:extLst>
              <a:ext uri="{FF2B5EF4-FFF2-40B4-BE49-F238E27FC236}">
                <a16:creationId xmlns:a16="http://schemas.microsoft.com/office/drawing/2014/main" xmlns="" id="{052562C5-A706-F70C-AB3D-B9985196B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960" y="5802436"/>
            <a:ext cx="1006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66066E51-5F4A-43E2-A6C2-84789929AB13}" type="datetimeFigureOut">
              <a:rPr lang="ru-RU" smtClean="0"/>
              <a:pPr/>
              <a:t>30.10.2024</a:t>
            </a:fld>
            <a:endParaRPr lang="ru-RU" dirty="0"/>
          </a:p>
        </p:txBody>
      </p:sp>
      <p:sp>
        <p:nvSpPr>
          <p:cNvPr id="91" name="Нижний колонтитул 90">
            <a:extLst>
              <a:ext uri="{FF2B5EF4-FFF2-40B4-BE49-F238E27FC236}">
                <a16:creationId xmlns:a16="http://schemas.microsoft.com/office/drawing/2014/main" xmlns="" id="{E2006461-0671-009B-EFEF-0588B3C2B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1540" y="58024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E62454FA-2DBC-B0C5-B673-8FD5611786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470" y="577021"/>
            <a:ext cx="2965406" cy="111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2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327104B-FDB0-368B-0A09-AC9F1EB9B36F}"/>
              </a:ext>
            </a:extLst>
          </p:cNvPr>
          <p:cNvSpPr/>
          <p:nvPr userDrawn="1"/>
        </p:nvSpPr>
        <p:spPr>
          <a:xfrm>
            <a:off x="12400767" y="1"/>
            <a:ext cx="3594971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576002-5F45-6912-5036-044802AF9D9F}"/>
              </a:ext>
            </a:extLst>
          </p:cNvPr>
          <p:cNvSpPr txBox="1"/>
          <p:nvPr userDrawn="1"/>
        </p:nvSpPr>
        <p:spPr>
          <a:xfrm>
            <a:off x="12558020" y="53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F096151-A82C-C182-8EB0-48AD13D7FA11}"/>
              </a:ext>
            </a:extLst>
          </p:cNvPr>
          <p:cNvGrpSpPr/>
          <p:nvPr userDrawn="1"/>
        </p:nvGrpSpPr>
        <p:grpSpPr>
          <a:xfrm>
            <a:off x="12383597" y="313150"/>
            <a:ext cx="2515102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885297E5-06D0-52A9-20BB-E9C3DE1B42BC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E912021-9639-976E-5A68-78AECD0276A1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E5437E60-FA06-1B4F-ECF2-4AEA55DBC66B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C3158B2-2FBE-A56E-7C44-1422225F4594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34274DE5-2419-B0AB-73E1-A88CED3906FD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2551590-8912-D7AC-3BFC-FAD7ED06A033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18E25E9A-171C-31D0-3AB4-97B2510ADF7A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970074E-61DB-DF7D-5820-53E71AC761E1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42148C-8284-8906-6B00-7C5008781B32}"/>
              </a:ext>
            </a:extLst>
          </p:cNvPr>
          <p:cNvSpPr txBox="1"/>
          <p:nvPr userDrawn="1"/>
        </p:nvSpPr>
        <p:spPr>
          <a:xfrm>
            <a:off x="12558020" y="785675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C3B38D8-8ACC-8F11-83FD-3C6F64D2A745}"/>
              </a:ext>
            </a:extLst>
          </p:cNvPr>
          <p:cNvGrpSpPr/>
          <p:nvPr userDrawn="1"/>
        </p:nvGrpSpPr>
        <p:grpSpPr>
          <a:xfrm>
            <a:off x="12383597" y="1093451"/>
            <a:ext cx="3626740" cy="950964"/>
            <a:chOff x="12383596" y="1093451"/>
            <a:chExt cx="3626739" cy="950964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4616B386-FD68-8E86-FA20-89F52B97C3FB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87F44DF-E948-B8C4-5F2C-3E9D0DBEE297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D06A6127-D836-D472-EE8F-4EF939540A25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2B8461B-F039-5EF7-A341-9CB869B621B6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E0FFC4F0-FE32-65B3-2A65-BAD0DEC831ED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F5FA737-A34F-4641-4F80-CBADEDB1260B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BA64D12B-8F5C-DD21-408F-79EB9937BBAD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6F615AE-CDF6-4243-BB13-760BA8E29B04}"/>
                </a:ext>
              </a:extLst>
            </p:cNvPr>
            <p:cNvSpPr txBox="1"/>
            <p:nvPr userDrawn="1"/>
          </p:nvSpPr>
          <p:spPr>
            <a:xfrm>
              <a:off x="1404915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F0B10044-4E17-767E-8467-C8701EF88D1F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FD09D3E-1A15-27E0-3A7D-6B127560EBB6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BF1E2922-AB6D-38BD-CD9E-7D1CB1CCFF6B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C25F18A-1CA0-CF5B-8F40-774F6070A2D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4A408F28-1289-94D7-9B13-995FA556FA7A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65DEBDE-70E8-17AA-476A-8DD117CE0A25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1D62FAE6-6D0C-8B69-1A78-DF57687EDEC8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5570D73-B813-38BF-4CDF-13997DF491E2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34F93159-46C3-CB59-E76A-ECBD7C58FF10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102936E-6601-9368-B2D9-498524CE359D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246C7A3-417F-7274-82D6-3188EC99BA23}"/>
              </a:ext>
            </a:extLst>
          </p:cNvPr>
          <p:cNvSpPr txBox="1"/>
          <p:nvPr userDrawn="1"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0BC9DC81-5E6A-BA21-9170-1CC77AA6F14C}"/>
              </a:ext>
            </a:extLst>
          </p:cNvPr>
          <p:cNvGrpSpPr/>
          <p:nvPr userDrawn="1"/>
        </p:nvGrpSpPr>
        <p:grpSpPr>
          <a:xfrm>
            <a:off x="12383597" y="3963908"/>
            <a:ext cx="3626740" cy="992609"/>
            <a:chOff x="12383596" y="3963908"/>
            <a:chExt cx="3626739" cy="992609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6CE7FE1A-0602-77B9-DEF6-27981041EB17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CE3699B-182B-DF18-728E-B5313654EBB3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D955588B-52FE-1F06-58DF-7A9B1D03E60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B684A64-C79B-82F9-6847-81532D25DC23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4C53F6D8-8F66-A109-EBBA-9DC4DC5C5050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95FF9C1-CF97-52A8-B191-9C3352B513E8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C4D6B1EE-24DB-B767-8562-D4AB5FCD47A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0A6694F3-39BC-B151-54D2-98340697E17A}"/>
                </a:ext>
              </a:extLst>
            </p:cNvPr>
            <p:cNvSpPr txBox="1"/>
            <p:nvPr userDrawn="1"/>
          </p:nvSpPr>
          <p:spPr>
            <a:xfrm>
              <a:off x="1404915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5DA68969-59EA-E62C-011F-2ADA481155FD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5A32FA40-37E0-CA58-BB79-99252694ABF4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xmlns="" id="{C1DB07C3-1A36-0DA9-EA47-FA55025BF0F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E1E4C94-6AD0-E5DB-9E16-90C83B5BE07F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xmlns="" id="{D4BFA602-D1E8-1C66-18D4-A2221E96FFD6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7D01B27-2BC0-2106-99C7-61A9F396E139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xmlns="" id="{B4ACCEFC-CA12-46EF-E88F-B9DD57B7B04F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515EDAC-2972-173B-355C-2BA9D0713D44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D6343A83-EFB2-3FFC-3498-D8EAC086005D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766F4C46-2759-1254-1602-1EF020C29A9B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1B37D39D-F386-5E38-F9B8-E89989FBA1F0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5034F04A-3AA1-9DD8-4EA6-8099F7EFD740}"/>
                </a:ext>
              </a:extLst>
            </p:cNvPr>
            <p:cNvSpPr txBox="1"/>
            <p:nvPr userDrawn="1"/>
          </p:nvSpPr>
          <p:spPr>
            <a:xfrm>
              <a:off x="1404915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0050FF0D-26A3-E060-3E49-275BBEC98F5E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510A7DE-0A18-8813-5CC8-1F5B31883BD1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C13191AE-FF0D-0F5F-8E75-9ECA6F1ED0D1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D11C6001-B60E-FF19-F61B-545F8DBE269F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7B62614-498F-E07C-CB6D-0DBEF44E15A1}"/>
              </a:ext>
            </a:extLst>
          </p:cNvPr>
          <p:cNvSpPr txBox="1"/>
          <p:nvPr userDrawn="1"/>
        </p:nvSpPr>
        <p:spPr>
          <a:xfrm>
            <a:off x="12541026" y="201854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FD744016-6012-2369-3CC8-89E909270840}"/>
              </a:ext>
            </a:extLst>
          </p:cNvPr>
          <p:cNvGrpSpPr/>
          <p:nvPr userDrawn="1"/>
        </p:nvGrpSpPr>
        <p:grpSpPr>
          <a:xfrm>
            <a:off x="12383596" y="2326322"/>
            <a:ext cx="3068292" cy="473010"/>
            <a:chOff x="12383596" y="2326321"/>
            <a:chExt cx="3068292" cy="473010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1C35A1C5-4160-4763-A191-3D31434EDDE2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4978C3CC-09AC-26D4-0CFA-73C505B362D0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90E555F9-77B8-E927-0DEC-EC4B07AFD2EF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CCF3EE42-6C7E-D651-7F55-2E962509186F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F82B83F4-2A51-7160-2B4A-848DEFAFE3B8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B8E404E1-ED65-A67E-7BCE-55CEB1322A16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xmlns="" id="{104970A1-211D-0074-1F19-11CA6C1230B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140143C6-2BA9-FE7E-C7F3-6FF08BD6D1FF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87D4E663-6358-C4A2-B117-4684E7747A94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357C739F-B5F6-6345-1934-2157BB4D9AF7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B2B0A2D-7B64-1809-B474-C0A95368A343}"/>
              </a:ext>
            </a:extLst>
          </p:cNvPr>
          <p:cNvSpPr txBox="1"/>
          <p:nvPr userDrawn="1"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F5698C8D-7ABF-7501-4D33-B55F48A9D141}"/>
              </a:ext>
            </a:extLst>
          </p:cNvPr>
          <p:cNvGrpSpPr/>
          <p:nvPr userDrawn="1"/>
        </p:nvGrpSpPr>
        <p:grpSpPr>
          <a:xfrm>
            <a:off x="12383597" y="3147853"/>
            <a:ext cx="3626740" cy="473010"/>
            <a:chOff x="12383596" y="3147852"/>
            <a:chExt cx="3626739" cy="473010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45C20574-A69B-9037-DD0C-9C83CBE7557A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83FFDFAC-23C7-7010-DDAF-2B45CCF582CE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xmlns="" id="{55A130F6-E209-C31D-019F-071A15E0C4F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74C35DB6-E4B4-231F-ED5B-BA65072C6F28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9D9E9D17-FC2C-C794-ED02-153D7BC6B184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5E9B8C22-9EFD-8A59-8418-1630F4958E5A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41C1A3F9-8449-ADBC-F281-07CC42F14623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B51EC78A-3F61-9C0C-CDBE-1503EB1B8F4F}"/>
                </a:ext>
              </a:extLst>
            </p:cNvPr>
            <p:cNvSpPr txBox="1"/>
            <p:nvPr userDrawn="1"/>
          </p:nvSpPr>
          <p:spPr>
            <a:xfrm>
              <a:off x="1404915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xmlns="" id="{79E4EBDF-1D45-10D7-E80A-8B434FC4858F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DC0E7060-7DCB-239F-A871-28535B50AA83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xmlns="" id="{1E209568-B69F-5A4B-543D-C0E5D731D5D9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EFEA7ECE-9A9A-9D4D-2FD2-DF1226FB04F1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34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09C1B71-52AF-5215-095D-204F3CC538D4}"/>
              </a:ext>
            </a:extLst>
          </p:cNvPr>
          <p:cNvSpPr/>
          <p:nvPr userDrawn="1"/>
        </p:nvSpPr>
        <p:spPr>
          <a:xfrm>
            <a:off x="12400767" y="1"/>
            <a:ext cx="3594971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E7B363-16FA-8729-4FF9-760486DF88E1}"/>
              </a:ext>
            </a:extLst>
          </p:cNvPr>
          <p:cNvSpPr txBox="1"/>
          <p:nvPr userDrawn="1"/>
        </p:nvSpPr>
        <p:spPr>
          <a:xfrm>
            <a:off x="12558020" y="53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F2119FFA-A59F-0F5C-CB4B-03364CB48D93}"/>
              </a:ext>
            </a:extLst>
          </p:cNvPr>
          <p:cNvGrpSpPr/>
          <p:nvPr userDrawn="1"/>
        </p:nvGrpSpPr>
        <p:grpSpPr>
          <a:xfrm>
            <a:off x="12383597" y="313150"/>
            <a:ext cx="2515102" cy="473010"/>
            <a:chOff x="12383596" y="313150"/>
            <a:chExt cx="2515103" cy="473010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906361F0-6CA1-2F38-AD91-BE7189F24E81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60AC9FD-ABDF-354A-A2F9-924975EB6677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6F2EF9C7-0712-91F4-8F53-37949A091968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B88953C-74B8-F4CF-3A5D-951775231D54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BCB78E80-935B-A76D-503C-FAE2A214B520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B2F7F18-F595-5A7F-F286-0341D9BD48B6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043345A9-402B-F36B-C123-A0F62C428A46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CC0FC46-EFE1-00EA-8517-2FA5880B79CA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B859DA3-B309-2068-AD4E-1E110A529D1A}"/>
              </a:ext>
            </a:extLst>
          </p:cNvPr>
          <p:cNvSpPr txBox="1"/>
          <p:nvPr userDrawn="1"/>
        </p:nvSpPr>
        <p:spPr>
          <a:xfrm>
            <a:off x="12558020" y="785675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ED7E70D1-DB34-ECFF-85CB-FD696B0D3710}"/>
              </a:ext>
            </a:extLst>
          </p:cNvPr>
          <p:cNvGrpSpPr/>
          <p:nvPr userDrawn="1"/>
        </p:nvGrpSpPr>
        <p:grpSpPr>
          <a:xfrm>
            <a:off x="12383597" y="1093451"/>
            <a:ext cx="3626740" cy="950964"/>
            <a:chOff x="12383596" y="1093451"/>
            <a:chExt cx="3626739" cy="950964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E8DBB127-DB80-BD33-E231-3A9C4C2D2260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C5DE9F3-D9EE-ACC5-3C58-9DE4ADA02506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8A0472B2-D599-7158-A409-E7352998F11C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6CDF7A9-4F72-4BFA-2E2C-B50B0F9F3BD9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F6E55736-8082-6DE3-8FAD-79F7E3B87AB8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6B4DD8B-9385-210D-4957-E7F12769B195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02B62D64-4E24-9361-DE1D-BC1D1675DB4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B34E8A5-E1F2-6855-D3D0-FED622C8F89A}"/>
                </a:ext>
              </a:extLst>
            </p:cNvPr>
            <p:cNvSpPr txBox="1"/>
            <p:nvPr userDrawn="1"/>
          </p:nvSpPr>
          <p:spPr>
            <a:xfrm>
              <a:off x="1404915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4747B9AA-17E9-ABA4-5B6B-E6C0DE929A71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DB7FB7D-D1F8-47F1-BFD8-2387995E5889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6727A489-2BF7-9A91-2CFB-22E25CCD861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2A176BC-B2B2-ECCD-1C1B-C351AA3FA2AA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xmlns="" id="{DCF5E066-DA03-FE86-E500-1ED2454CF840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3F0565A-1DF2-0D2F-468C-AD42E68D81DD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BE443C97-3342-EF08-D843-B462AEC63F03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D8E856F-930B-30D6-7B7C-DB8E5FD8EF3B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FDD8C505-80AE-3111-10F2-D3FD53287D5E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216F93E-1B79-7C29-2B78-9390B8807B42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0F29041-F3A2-3389-4698-95FDD9307CEF}"/>
              </a:ext>
            </a:extLst>
          </p:cNvPr>
          <p:cNvSpPr txBox="1"/>
          <p:nvPr userDrawn="1"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9296C1E1-F519-5859-9921-7D6E9D1278C5}"/>
              </a:ext>
            </a:extLst>
          </p:cNvPr>
          <p:cNvGrpSpPr/>
          <p:nvPr userDrawn="1"/>
        </p:nvGrpSpPr>
        <p:grpSpPr>
          <a:xfrm>
            <a:off x="12383597" y="3963908"/>
            <a:ext cx="3626740" cy="992609"/>
            <a:chOff x="12383596" y="3963908"/>
            <a:chExt cx="3626739" cy="992609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39AD2F90-1F56-ADF8-A06E-C40C840F10C7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F677AEB-D55A-0DB7-72EE-7354AF60105F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E96FE878-834E-6264-D6C0-94B8CBA2D3ED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761CD99-C42D-7DFC-E054-373F5F17AB46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xmlns="" id="{944C1535-BC71-87BB-BE3F-389D89C1B1AD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7474998F-42B2-7657-2830-144E82420866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xmlns="" id="{AD44CFCF-049A-3224-E62A-B613CA23EE8A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2ED1C75-002B-00BA-9D6F-2F495797394A}"/>
                </a:ext>
              </a:extLst>
            </p:cNvPr>
            <p:cNvSpPr txBox="1"/>
            <p:nvPr userDrawn="1"/>
          </p:nvSpPr>
          <p:spPr>
            <a:xfrm>
              <a:off x="1404915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xmlns="" id="{56789622-5094-7ED2-A550-296C4286963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FF26EFD3-D208-A21C-80C2-B01DEBD02F5A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B2C018E5-2454-FCB7-252C-F748065CCED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F2463711-AD89-89B2-98D2-01DBD5C75BC0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7014843E-D1E0-3CB4-19A3-4271E956D34E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FF7F2BC2-E137-79A8-BDD1-385C397E58B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7BBA137D-46B3-C2B2-3471-1BBC4762C1D5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AFBFD1C1-E7F8-0E53-A86E-76D59DF608F9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2EBC0F4E-F50A-7BCD-7E85-57A644300288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CB56F0AF-8545-354D-8B8B-67F2F75896AF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xmlns="" id="{8DD5ED39-5799-4D22-E0C5-5432FC2F4176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7A6D441F-6C1D-9023-A16F-31E94BE0362B}"/>
                </a:ext>
              </a:extLst>
            </p:cNvPr>
            <p:cNvSpPr txBox="1"/>
            <p:nvPr userDrawn="1"/>
          </p:nvSpPr>
          <p:spPr>
            <a:xfrm>
              <a:off x="1404915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C9DFFD3D-CB91-CCC7-4A46-C3163D7BAA8E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B38A01E-8012-705F-3B3B-AE1D071025B7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38972478-6A14-1C63-E719-49A0FFA2232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AF6E6262-0B57-6CCB-1501-49D178DDFEC3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4BE906B-00AA-4E0C-C8B5-1913C58AE460}"/>
              </a:ext>
            </a:extLst>
          </p:cNvPr>
          <p:cNvSpPr txBox="1"/>
          <p:nvPr userDrawn="1"/>
        </p:nvSpPr>
        <p:spPr>
          <a:xfrm>
            <a:off x="12541026" y="201854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BC2DAB9B-FB54-7623-D0A3-6A2B43134367}"/>
              </a:ext>
            </a:extLst>
          </p:cNvPr>
          <p:cNvGrpSpPr/>
          <p:nvPr userDrawn="1"/>
        </p:nvGrpSpPr>
        <p:grpSpPr>
          <a:xfrm>
            <a:off x="12383596" y="2326322"/>
            <a:ext cx="3068292" cy="473010"/>
            <a:chOff x="12383596" y="2326321"/>
            <a:chExt cx="3068292" cy="473010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xmlns="" id="{BB9EBB33-F483-9705-EEED-CCC8557F9D60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C34342E2-9E33-CBEC-4398-15C58F9A6E30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947E2DFE-CDF8-45E0-AF20-31A8CF4D2093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A9C9D777-6721-CBE1-7CC3-EE9B1B76ECB7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xmlns="" id="{41669393-A10E-6E13-B11D-E3BC66296297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AB3052B3-75E5-AE35-F98B-D3E97436CFAA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736DAF22-6B6B-396B-224C-2B56162DA282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B0BD4CC7-0576-3495-21D6-7A5AD2DF7130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xmlns="" id="{6DD2A2E6-3F13-3BAE-C3C1-06D66AB9DD06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F3BFAFE4-0D27-E4AE-282A-203F041CD84D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22B9D1E-4273-DEA7-E37E-BA8F43E4B64A}"/>
              </a:ext>
            </a:extLst>
          </p:cNvPr>
          <p:cNvSpPr txBox="1"/>
          <p:nvPr userDrawn="1"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1EE9240F-B83F-D1F8-4F16-FAEBB8589B42}"/>
              </a:ext>
            </a:extLst>
          </p:cNvPr>
          <p:cNvGrpSpPr/>
          <p:nvPr userDrawn="1"/>
        </p:nvGrpSpPr>
        <p:grpSpPr>
          <a:xfrm>
            <a:off x="12383597" y="3147853"/>
            <a:ext cx="3626740" cy="473010"/>
            <a:chOff x="12383596" y="3147852"/>
            <a:chExt cx="3626739" cy="47301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2FCB1AFE-6D94-DEEE-EC0D-F926FF522D3E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E25C5890-DAEA-8195-9D15-C3FAD8BBAB48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xmlns="" id="{71A14381-F852-53FE-C5E8-45923E938C33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EF96669F-14E4-CB39-AA50-3C4A140530DE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xmlns="" id="{8B0D051C-651A-8750-6AE5-6045684D1C6E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E3C808F6-20CB-B589-A0AE-4DCC81D40A2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xmlns="" id="{1E4E4702-2F97-D8B1-24F9-EFA633E408D5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C6C6ECBF-1FCE-1AC7-AE8B-27EC7C8F9608}"/>
                </a:ext>
              </a:extLst>
            </p:cNvPr>
            <p:cNvSpPr txBox="1"/>
            <p:nvPr userDrawn="1"/>
          </p:nvSpPr>
          <p:spPr>
            <a:xfrm>
              <a:off x="1404915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xmlns="" id="{5684DAE0-8DD0-A48D-2199-CC4652660495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ED3B4F3A-91C1-10F5-9ACA-09FA46B0E08D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xmlns="" id="{E5E3F020-26A1-0EF2-86AE-4F17E13F8BA9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DFE1FCAC-836D-76E1-2DD1-B4647056E4C3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79E3813B-29B9-1D2B-2671-78895A782A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67" y="338195"/>
            <a:ext cx="2260601" cy="4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9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1FECD6C-44E3-FC65-459F-C341245A0578}"/>
              </a:ext>
            </a:extLst>
          </p:cNvPr>
          <p:cNvSpPr/>
          <p:nvPr userDrawn="1"/>
        </p:nvSpPr>
        <p:spPr>
          <a:xfrm>
            <a:off x="12400767" y="1"/>
            <a:ext cx="3594971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FD07E5-9795-A378-B86B-033479D9792F}"/>
              </a:ext>
            </a:extLst>
          </p:cNvPr>
          <p:cNvSpPr txBox="1"/>
          <p:nvPr userDrawn="1"/>
        </p:nvSpPr>
        <p:spPr>
          <a:xfrm>
            <a:off x="12558020" y="53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7DFDF2C-AAB8-6825-E242-589F6313103C}"/>
              </a:ext>
            </a:extLst>
          </p:cNvPr>
          <p:cNvGrpSpPr/>
          <p:nvPr userDrawn="1"/>
        </p:nvGrpSpPr>
        <p:grpSpPr>
          <a:xfrm>
            <a:off x="12383597" y="313150"/>
            <a:ext cx="2515102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17CC3203-0189-7ED1-C3ED-7D31028CA707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FE32FA8-EAD3-234D-A113-0F25C2FA8222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20D800E7-B155-159A-F548-D7C83E4E6E9E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6F9185B-A5C5-3D6A-4454-4E97937439B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A6889D6D-40F5-AC17-F848-21A78ADE5A2C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DA9C818-AC52-7EB2-7B19-450DA77DA114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3715F572-20BB-5BD0-0D2D-06CE9A779443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3AE3980-4DDF-E5B1-52D5-25F5663082CB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F1EF911-EDEB-8320-D4A5-96F861A64BEA}"/>
              </a:ext>
            </a:extLst>
          </p:cNvPr>
          <p:cNvSpPr txBox="1"/>
          <p:nvPr userDrawn="1"/>
        </p:nvSpPr>
        <p:spPr>
          <a:xfrm>
            <a:off x="12558020" y="785675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1E3F3-9A17-12BF-5073-09D2079E7519}"/>
              </a:ext>
            </a:extLst>
          </p:cNvPr>
          <p:cNvGrpSpPr/>
          <p:nvPr userDrawn="1"/>
        </p:nvGrpSpPr>
        <p:grpSpPr>
          <a:xfrm>
            <a:off x="12383597" y="1093451"/>
            <a:ext cx="3626740" cy="950964"/>
            <a:chOff x="12383596" y="1093451"/>
            <a:chExt cx="3626739" cy="950964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EAB349F0-F5F7-85BB-F51B-3DEB35112D7E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C89188E-6661-20CD-2016-A78E4F316B5A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2567468B-53DF-D4B9-C030-496BD732D474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A2ABFDD-EAA8-8B57-828A-57994B742642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65E19001-9A04-2E7F-5607-9CDA81F7F13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2029E1B-651D-BDC4-37CB-10154A56F4EC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5B13E6AA-5AE2-FF97-FE85-D774D156EFE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9B1F2D3-577B-A094-6182-61DE27D4AF1B}"/>
                </a:ext>
              </a:extLst>
            </p:cNvPr>
            <p:cNvSpPr txBox="1"/>
            <p:nvPr userDrawn="1"/>
          </p:nvSpPr>
          <p:spPr>
            <a:xfrm>
              <a:off x="1404915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050C7B38-311D-6128-51DD-7F536AE920B3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22C8BB8-CBF8-3DE8-892D-8A66DF63F666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E86A5DC8-819D-5751-B42E-51336502266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4C3FAF3-631A-3C67-FB6C-D0A11FE5475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772F8F28-DE63-00FE-2E03-DC549EEF4A4D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63EA359-5818-9AD2-3A95-3F3B326A73DB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987E4497-3285-226B-A9CB-095FC71D6EB1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2A33997-BBC5-B959-C225-55AD9E972A76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7AA4570F-E461-A646-507B-534F4F40FACD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FFEF905-4E08-3299-7E3D-D1DC0F4AB30F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CC02871-7CD2-47A2-B947-94D01554BDBE}"/>
              </a:ext>
            </a:extLst>
          </p:cNvPr>
          <p:cNvSpPr txBox="1"/>
          <p:nvPr userDrawn="1"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99230FA9-4A67-A350-603C-B6AD5BF787B0}"/>
              </a:ext>
            </a:extLst>
          </p:cNvPr>
          <p:cNvGrpSpPr/>
          <p:nvPr userDrawn="1"/>
        </p:nvGrpSpPr>
        <p:grpSpPr>
          <a:xfrm>
            <a:off x="12383597" y="3963908"/>
            <a:ext cx="3626740" cy="992609"/>
            <a:chOff x="12383596" y="3963908"/>
            <a:chExt cx="3626739" cy="992609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788F0FFC-CE35-A75B-981C-E3BDD328178E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0D4C50E-E2A6-954D-82A6-CF39E7A96C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A265F6B2-D1FC-78DD-B1E7-0D8F2DE25D9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022AA87-8D54-7F5C-1A33-5DD61983877C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xmlns="" id="{DACBA6F4-3887-DA95-AB8A-8BAF910CA869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0282F4A3-19DB-8B0D-E18C-1FD14C98B423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xmlns="" id="{C237519B-D07C-BC87-972F-1A89955C120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11E9494-A80E-4954-A36D-BDA89B218DBA}"/>
                </a:ext>
              </a:extLst>
            </p:cNvPr>
            <p:cNvSpPr txBox="1"/>
            <p:nvPr userDrawn="1"/>
          </p:nvSpPr>
          <p:spPr>
            <a:xfrm>
              <a:off x="1404915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944F1FA7-F55F-227C-78D1-9C5C52FEDEC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2EF55B4-2C5E-6C24-782E-2B006424C96E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xmlns="" id="{06495D6F-5519-CB4B-DAA7-8D8AF233AD0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651F3BD-04B9-51DD-253C-75CA793616BE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FAA3288E-53EF-77DE-CE52-35751107D07D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9746BD2D-D928-40F3-4222-6C2A7AD7631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xmlns="" id="{86C93773-B78E-98DB-D896-2F28516BD76B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ABA926DA-0215-245D-07FA-FE7A3BE82D30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xmlns="" id="{29DE9CA8-76E8-70D6-AA7D-573FB8F95AF3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F8BC91A8-6BD6-BE1E-775B-5E63506D3347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3EAE96AF-866C-46F1-B7EF-30478D6DAA2E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21742CC0-68FE-5D07-4783-08B0550308DF}"/>
                </a:ext>
              </a:extLst>
            </p:cNvPr>
            <p:cNvSpPr txBox="1"/>
            <p:nvPr userDrawn="1"/>
          </p:nvSpPr>
          <p:spPr>
            <a:xfrm>
              <a:off x="1404915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xmlns="" id="{78DD1DB4-491D-7502-07B6-C07E51F8F0E0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C1B5483C-91CE-35B9-CE51-67B0F05E0FF8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xmlns="" id="{E0E05D0B-3E7D-CA49-4262-6B9580E2B65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A29B982F-9927-5A49-FEDA-21D66F474C6B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0D7E1B3-A35C-2C33-23A3-7D90FC478153}"/>
              </a:ext>
            </a:extLst>
          </p:cNvPr>
          <p:cNvSpPr txBox="1"/>
          <p:nvPr userDrawn="1"/>
        </p:nvSpPr>
        <p:spPr>
          <a:xfrm>
            <a:off x="12541026" y="201854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FCB03B80-DC1E-C3EE-C2EE-13F6336537A7}"/>
              </a:ext>
            </a:extLst>
          </p:cNvPr>
          <p:cNvGrpSpPr/>
          <p:nvPr userDrawn="1"/>
        </p:nvGrpSpPr>
        <p:grpSpPr>
          <a:xfrm>
            <a:off x="12383596" y="2326322"/>
            <a:ext cx="3068292" cy="473010"/>
            <a:chOff x="12383596" y="2326321"/>
            <a:chExt cx="3068292" cy="47301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xmlns="" id="{8966E6AE-2247-899D-2E9D-F098A812CC04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811EA250-05AC-48AF-AC7B-1F4CF56D6E59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xmlns="" id="{A30CB4E3-0149-876F-9A4A-D545BF8AE086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56456126-A1CC-4E80-AAC2-DA93ECFF7161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xmlns="" id="{9FB9E9E3-59D1-FB61-91EB-8FC1936617E5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FA8C71BB-29AA-70DE-0367-A1F11E0153D8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xmlns="" id="{C7498587-15CE-7D27-2915-3ECCF437687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31755FCD-6A51-CF6B-190E-BF9CFAFE6E15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BB7032D1-EFCB-0C41-6126-EF5E014FAFBB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64E779D4-4C89-C9F6-1D39-D74D4C1DDD95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809D862-4566-06DC-44D5-CCFFFB32BB1E}"/>
              </a:ext>
            </a:extLst>
          </p:cNvPr>
          <p:cNvSpPr txBox="1"/>
          <p:nvPr userDrawn="1"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xmlns="" id="{D30CA939-6AE4-F904-D8CD-D44F5FA624FE}"/>
              </a:ext>
            </a:extLst>
          </p:cNvPr>
          <p:cNvGrpSpPr/>
          <p:nvPr userDrawn="1"/>
        </p:nvGrpSpPr>
        <p:grpSpPr>
          <a:xfrm>
            <a:off x="12383597" y="3147853"/>
            <a:ext cx="3626740" cy="473010"/>
            <a:chOff x="12383596" y="3147852"/>
            <a:chExt cx="3626739" cy="473010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xmlns="" id="{0EEFCF38-75D6-F55D-1F46-4E618A32C81B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270A0A37-BD58-D8A3-5677-902497CD729A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D468A3EF-2A77-2BEB-960A-425754A32E2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3DCBFD44-CD52-9285-D378-E3C4B3BEDAAF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xmlns="" id="{3A7D6173-4FC3-1649-3606-37CBD69AF650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592D4B2-43CA-860F-719A-EBCA69AC710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xmlns="" id="{B84B5470-EA64-F073-28F5-4AFA912E428B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E8213603-2CE9-383E-1FC1-0F57F9A0B385}"/>
                </a:ext>
              </a:extLst>
            </p:cNvPr>
            <p:cNvSpPr txBox="1"/>
            <p:nvPr userDrawn="1"/>
          </p:nvSpPr>
          <p:spPr>
            <a:xfrm>
              <a:off x="1404915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xmlns="" id="{1A2717A3-135A-A1F5-14C9-8669E026055B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CA1A25D4-C8E2-5D04-4F6C-4AE6BF7B4100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xmlns="" id="{C55E78DA-E092-A5C0-CA78-CB869ADDA80B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E026BA0-AB30-6913-FDB4-E8C3A62142C4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102BDB6E-BBA5-5EA2-D356-D412ED54B13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5067" y="338195"/>
            <a:ext cx="2260601" cy="4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8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065B9AA-49ED-94EA-F4B7-93F4F02D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26" y="2425097"/>
            <a:ext cx="6611568" cy="1463627"/>
          </a:xfrm>
        </p:spPr>
        <p:txBody>
          <a:bodyPr/>
          <a:lstStyle/>
          <a:p>
            <a:r>
              <a:rPr lang="ru-RU" dirty="0"/>
              <a:t>СТАТИСТИКА ТРУДОВЫХ РЕСУРСОВ, ЗАНЯТОСТЬ И БЕЗРАБОТИЦА </a:t>
            </a:r>
            <a:br>
              <a:rPr lang="ru-RU" dirty="0"/>
            </a:br>
            <a:r>
              <a:rPr lang="ru-RU" dirty="0"/>
              <a:t>БЕЛГОРОДСКОЙ ОБЛАСТИ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B8F11E-1E96-1BDD-DEAA-F9D56D7A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30.10.2024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B822946-2AE4-7AC6-0C92-74EFAAC2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539" y="5802435"/>
            <a:ext cx="5184530" cy="365125"/>
          </a:xfrm>
        </p:spPr>
        <p:txBody>
          <a:bodyPr/>
          <a:lstStyle/>
          <a:p>
            <a:r>
              <a:rPr lang="ru-RU" dirty="0"/>
              <a:t>Отдел статистики труда, уровня жизни и обследований домашних хозяйств</a:t>
            </a:r>
          </a:p>
        </p:txBody>
      </p:sp>
    </p:spTree>
    <p:extLst>
      <p:ext uri="{BB962C8B-B14F-4D97-AF65-F5344CB8AC3E}">
        <p14:creationId xmlns:p14="http://schemas.microsoft.com/office/powerpoint/2010/main" val="250390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Диаграмма 75">
            <a:extLst>
              <a:ext uri="{FF2B5EF4-FFF2-40B4-BE49-F238E27FC236}">
                <a16:creationId xmlns:a16="http://schemas.microsoft.com/office/drawing/2014/main" xmlns="" id="{138B8310-0318-4514-9410-C72861BFD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876285"/>
              </p:ext>
            </p:extLst>
          </p:nvPr>
        </p:nvGraphicFramePr>
        <p:xfrm>
          <a:off x="122401" y="1807200"/>
          <a:ext cx="4906800" cy="35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D590B45F-FC57-4B93-AD2D-C9956FE6B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56" y="367747"/>
            <a:ext cx="8998411" cy="5168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СТРУКТУРА СРЕДНЕГОДОВОЙ ЧИСЛЕННОСТИ ЗАНЯТЫХ </a:t>
            </a:r>
            <a:br>
              <a:rPr lang="ru-RU" dirty="0"/>
            </a:br>
            <a:r>
              <a:rPr lang="ru-RU" dirty="0"/>
              <a:t>В ЭКОНОМИКЕ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05329F01-E672-4D1E-896E-A72140F63141}"/>
              </a:ext>
            </a:extLst>
          </p:cNvPr>
          <p:cNvSpPr txBox="1">
            <a:spLocks/>
          </p:cNvSpPr>
          <p:nvPr/>
        </p:nvSpPr>
        <p:spPr>
          <a:xfrm>
            <a:off x="592156" y="1023248"/>
            <a:ext cx="7927890" cy="381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400" b="1" dirty="0">
                <a:solidFill>
                  <a:srgbClr val="282A2E"/>
                </a:solidFill>
              </a:rPr>
              <a:t>по видам экономической деятельности</a:t>
            </a: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1D4A5591-0811-4A4F-8FFD-F3DB71091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030696"/>
              </p:ext>
            </p:extLst>
          </p:nvPr>
        </p:nvGraphicFramePr>
        <p:xfrm>
          <a:off x="4390745" y="1782943"/>
          <a:ext cx="2533838" cy="371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A4FB40EF-6FBF-4939-855F-E1237E5B1088}"/>
              </a:ext>
            </a:extLst>
          </p:cNvPr>
          <p:cNvCxnSpPr>
            <a:cxnSpLocks/>
          </p:cNvCxnSpPr>
          <p:nvPr/>
        </p:nvCxnSpPr>
        <p:spPr>
          <a:xfrm rot="180000" flipH="1">
            <a:off x="934176" y="3555803"/>
            <a:ext cx="252000" cy="0"/>
          </a:xfrm>
          <a:prstGeom prst="line">
            <a:avLst/>
          </a:prstGeom>
          <a:ln w="25400">
            <a:solidFill>
              <a:srgbClr val="363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6617F22E-4FD0-4CD9-816A-B263EE584B20}"/>
              </a:ext>
            </a:extLst>
          </p:cNvPr>
          <p:cNvCxnSpPr>
            <a:cxnSpLocks/>
          </p:cNvCxnSpPr>
          <p:nvPr/>
        </p:nvCxnSpPr>
        <p:spPr>
          <a:xfrm rot="3900000" flipH="1">
            <a:off x="1763111" y="2223366"/>
            <a:ext cx="252000" cy="0"/>
          </a:xfrm>
          <a:prstGeom prst="line">
            <a:avLst/>
          </a:prstGeom>
          <a:ln w="25400">
            <a:solidFill>
              <a:srgbClr val="363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Дуга 39">
            <a:extLst>
              <a:ext uri="{FF2B5EF4-FFF2-40B4-BE49-F238E27FC236}">
                <a16:creationId xmlns:a16="http://schemas.microsoft.com/office/drawing/2014/main" xmlns="" id="{DD57BE23-B27B-438B-B782-C96AFD68E828}"/>
              </a:ext>
            </a:extLst>
          </p:cNvPr>
          <p:cNvSpPr/>
          <p:nvPr/>
        </p:nvSpPr>
        <p:spPr>
          <a:xfrm rot="16800000">
            <a:off x="150912" y="2781036"/>
            <a:ext cx="3528000" cy="2007140"/>
          </a:xfrm>
          <a:prstGeom prst="arc">
            <a:avLst>
              <a:gd name="adj1" fmla="val 16437917"/>
              <a:gd name="adj2" fmla="val 20837406"/>
            </a:avLst>
          </a:prstGeom>
          <a:ln w="25400">
            <a:solidFill>
              <a:srgbClr val="363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A5BDF49-D32F-49FA-82B2-1B35C7E25990}"/>
              </a:ext>
            </a:extLst>
          </p:cNvPr>
          <p:cNvCxnSpPr>
            <a:cxnSpLocks/>
          </p:cNvCxnSpPr>
          <p:nvPr/>
        </p:nvCxnSpPr>
        <p:spPr>
          <a:xfrm>
            <a:off x="1197241" y="1928410"/>
            <a:ext cx="0" cy="8338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C15E4A50-CC01-4388-8E4F-1754AE0B6D7E}"/>
              </a:ext>
            </a:extLst>
          </p:cNvPr>
          <p:cNvCxnSpPr>
            <a:cxnSpLocks/>
          </p:cNvCxnSpPr>
          <p:nvPr/>
        </p:nvCxnSpPr>
        <p:spPr>
          <a:xfrm>
            <a:off x="1197239" y="1935612"/>
            <a:ext cx="368415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919C1512-83D6-43CD-B106-52957ABDFA43}"/>
              </a:ext>
            </a:extLst>
          </p:cNvPr>
          <p:cNvCxnSpPr/>
          <p:nvPr/>
        </p:nvCxnSpPr>
        <p:spPr>
          <a:xfrm flipV="1">
            <a:off x="4871452" y="1928409"/>
            <a:ext cx="0" cy="1351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bject 34">
            <a:extLst>
              <a:ext uri="{FF2B5EF4-FFF2-40B4-BE49-F238E27FC236}">
                <a16:creationId xmlns:a16="http://schemas.microsoft.com/office/drawing/2014/main" xmlns="" id="{4296186D-49C2-44BB-B5B0-7D8710641C05}"/>
              </a:ext>
            </a:extLst>
          </p:cNvPr>
          <p:cNvSpPr txBox="1"/>
          <p:nvPr/>
        </p:nvSpPr>
        <p:spPr>
          <a:xfrm>
            <a:off x="6582345" y="1688047"/>
            <a:ext cx="198014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82A2E"/>
                </a:solidFill>
                <a:cs typeface="Arial"/>
              </a:rPr>
              <a:t>Торговля оптовая и розничная; ремонт автотранспортных средств и мотоциклов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5" name="object 34">
            <a:extLst>
              <a:ext uri="{FF2B5EF4-FFF2-40B4-BE49-F238E27FC236}">
                <a16:creationId xmlns:a16="http://schemas.microsoft.com/office/drawing/2014/main" xmlns="" id="{387D43A8-D1E8-4902-910E-FA5A8F6EEAC7}"/>
              </a:ext>
            </a:extLst>
          </p:cNvPr>
          <p:cNvSpPr txBox="1"/>
          <p:nvPr/>
        </p:nvSpPr>
        <p:spPr>
          <a:xfrm>
            <a:off x="6586503" y="2294818"/>
            <a:ext cx="198014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82A2E"/>
                </a:solidFill>
                <a:cs typeface="Arial"/>
              </a:rPr>
              <a:t>Обрабатывающие производства</a:t>
            </a:r>
            <a:endParaRPr lang="ru-RU" sz="1000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46" name="object 34">
            <a:extLst>
              <a:ext uri="{FF2B5EF4-FFF2-40B4-BE49-F238E27FC236}">
                <a16:creationId xmlns:a16="http://schemas.microsoft.com/office/drawing/2014/main" xmlns="" id="{05F7E2EE-6E13-4B83-ABD0-8462120444E7}"/>
              </a:ext>
            </a:extLst>
          </p:cNvPr>
          <p:cNvSpPr txBox="1"/>
          <p:nvPr/>
        </p:nvSpPr>
        <p:spPr>
          <a:xfrm>
            <a:off x="6598147" y="2641525"/>
            <a:ext cx="231853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82A2E"/>
                </a:solidFill>
                <a:cs typeface="Arial"/>
              </a:rPr>
              <a:t>Сельское, лесное хозяйство, охота, рыболовство и рыбоводство</a:t>
            </a:r>
            <a:endParaRPr lang="ru-RU" sz="1000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47" name="object 34">
            <a:extLst>
              <a:ext uri="{FF2B5EF4-FFF2-40B4-BE49-F238E27FC236}">
                <a16:creationId xmlns:a16="http://schemas.microsoft.com/office/drawing/2014/main" xmlns="" id="{8755B946-13BF-4FA8-AFA9-DBC93B9BCE2D}"/>
              </a:ext>
            </a:extLst>
          </p:cNvPr>
          <p:cNvSpPr txBox="1"/>
          <p:nvPr/>
        </p:nvSpPr>
        <p:spPr>
          <a:xfrm>
            <a:off x="6598144" y="3140434"/>
            <a:ext cx="21587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82A2E"/>
                </a:solidFill>
                <a:cs typeface="Arial"/>
              </a:rPr>
              <a:t>Образование</a:t>
            </a:r>
            <a:endParaRPr lang="ru-RU" sz="1000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48" name="object 34">
            <a:extLst>
              <a:ext uri="{FF2B5EF4-FFF2-40B4-BE49-F238E27FC236}">
                <a16:creationId xmlns:a16="http://schemas.microsoft.com/office/drawing/2014/main" xmlns="" id="{141B7889-FA9F-4F3F-B051-32C735E65470}"/>
              </a:ext>
            </a:extLst>
          </p:cNvPr>
          <p:cNvSpPr txBox="1"/>
          <p:nvPr/>
        </p:nvSpPr>
        <p:spPr>
          <a:xfrm>
            <a:off x="6600684" y="3564802"/>
            <a:ext cx="237354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82A2E"/>
                </a:solidFill>
                <a:cs typeface="Arial"/>
              </a:rPr>
              <a:t>Строительство</a:t>
            </a:r>
            <a:endParaRPr lang="ru-RU" sz="1000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49" name="object 34">
            <a:extLst>
              <a:ext uri="{FF2B5EF4-FFF2-40B4-BE49-F238E27FC236}">
                <a16:creationId xmlns:a16="http://schemas.microsoft.com/office/drawing/2014/main" xmlns="" id="{ADEB0223-4F02-4E00-A5D4-534D59C26B2A}"/>
              </a:ext>
            </a:extLst>
          </p:cNvPr>
          <p:cNvSpPr txBox="1"/>
          <p:nvPr/>
        </p:nvSpPr>
        <p:spPr>
          <a:xfrm>
            <a:off x="6593677" y="3956988"/>
            <a:ext cx="220392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82A2E"/>
                </a:solidFill>
                <a:cs typeface="Arial"/>
              </a:rPr>
              <a:t>Транспортировка и хранение</a:t>
            </a:r>
          </a:p>
        </p:txBody>
      </p:sp>
      <p:sp>
        <p:nvSpPr>
          <p:cNvPr id="50" name="object 34">
            <a:extLst>
              <a:ext uri="{FF2B5EF4-FFF2-40B4-BE49-F238E27FC236}">
                <a16:creationId xmlns:a16="http://schemas.microsoft.com/office/drawing/2014/main" xmlns="" id="{7C954DD4-7AEA-4802-9404-1A03BE8BC2F0}"/>
              </a:ext>
            </a:extLst>
          </p:cNvPr>
          <p:cNvSpPr txBox="1"/>
          <p:nvPr/>
        </p:nvSpPr>
        <p:spPr>
          <a:xfrm>
            <a:off x="9392901" y="3663613"/>
            <a:ext cx="178713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82A2E"/>
                </a:solidFill>
                <a:cs typeface="Arial"/>
              </a:rPr>
              <a:t>Деятельность по операциям  с недвижимым имуществом</a:t>
            </a:r>
          </a:p>
        </p:txBody>
      </p:sp>
      <p:sp>
        <p:nvSpPr>
          <p:cNvPr id="51" name="object 34">
            <a:extLst>
              <a:ext uri="{FF2B5EF4-FFF2-40B4-BE49-F238E27FC236}">
                <a16:creationId xmlns:a16="http://schemas.microsoft.com/office/drawing/2014/main" xmlns="" id="{9524BFB5-F9D6-4B4B-A19C-3A105722963A}"/>
              </a:ext>
            </a:extLst>
          </p:cNvPr>
          <p:cNvSpPr txBox="1"/>
          <p:nvPr/>
        </p:nvSpPr>
        <p:spPr>
          <a:xfrm>
            <a:off x="9382345" y="4136841"/>
            <a:ext cx="227621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82A2E"/>
                </a:solidFill>
                <a:cs typeface="Arial"/>
              </a:rPr>
              <a:t>Обеспечение электрической энергией, газом и паром; кондиционирование воздуха</a:t>
            </a:r>
            <a:endParaRPr lang="ru-RU" sz="1000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8EEC8114-1800-46A4-8086-7A0AFC88384D}"/>
              </a:ext>
            </a:extLst>
          </p:cNvPr>
          <p:cNvSpPr/>
          <p:nvPr/>
        </p:nvSpPr>
        <p:spPr>
          <a:xfrm>
            <a:off x="6502245" y="4328228"/>
            <a:ext cx="20440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282A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 области здравоохранения и социальных услуг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44D4DF7C-0346-43B0-91E8-A18AB84087F2}"/>
              </a:ext>
            </a:extLst>
          </p:cNvPr>
          <p:cNvSpPr/>
          <p:nvPr/>
        </p:nvSpPr>
        <p:spPr>
          <a:xfrm>
            <a:off x="6514669" y="4970324"/>
            <a:ext cx="25711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282A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управление и обеспечение военной безопасности; социальное обеспечение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728C9FD8-AFFF-4371-B70F-6C1D638D5CA2}"/>
              </a:ext>
            </a:extLst>
          </p:cNvPr>
          <p:cNvSpPr/>
          <p:nvPr/>
        </p:nvSpPr>
        <p:spPr>
          <a:xfrm>
            <a:off x="9293928" y="1647583"/>
            <a:ext cx="25182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282A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7AB9AA11-DB52-4218-9D5F-9C878E4791DF}"/>
              </a:ext>
            </a:extLst>
          </p:cNvPr>
          <p:cNvSpPr/>
          <p:nvPr/>
        </p:nvSpPr>
        <p:spPr>
          <a:xfrm>
            <a:off x="9302365" y="2038787"/>
            <a:ext cx="24356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282A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административная и сопутствующие дополнительные услуги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F608191E-815C-4BA9-BBF1-F87BD0CF252F}"/>
              </a:ext>
            </a:extLst>
          </p:cNvPr>
          <p:cNvSpPr/>
          <p:nvPr/>
        </p:nvSpPr>
        <p:spPr>
          <a:xfrm>
            <a:off x="9301469" y="2650721"/>
            <a:ext cx="2645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282A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 профессиональная, научная и техническая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B0D5B828-48C7-4F0C-AE13-BA7A6A6E2FC8}"/>
              </a:ext>
            </a:extLst>
          </p:cNvPr>
          <p:cNvSpPr/>
          <p:nvPr/>
        </p:nvSpPr>
        <p:spPr>
          <a:xfrm>
            <a:off x="9302238" y="3102316"/>
            <a:ext cx="2435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282A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гостиниц и предприятий общественного питания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164B2737-E1AF-4EF3-8F06-D6BE0906C7C8}"/>
              </a:ext>
            </a:extLst>
          </p:cNvPr>
          <p:cNvSpPr/>
          <p:nvPr/>
        </p:nvSpPr>
        <p:spPr>
          <a:xfrm>
            <a:off x="6297377" y="1695019"/>
            <a:ext cx="175845" cy="175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0AC9393E-BE9F-4CB2-B558-ECC9B254F4C0}"/>
              </a:ext>
            </a:extLst>
          </p:cNvPr>
          <p:cNvSpPr/>
          <p:nvPr/>
        </p:nvSpPr>
        <p:spPr>
          <a:xfrm>
            <a:off x="6297825" y="4378354"/>
            <a:ext cx="175845" cy="175846"/>
          </a:xfrm>
          <a:prstGeom prst="ellipse">
            <a:avLst/>
          </a:prstGeom>
          <a:solidFill>
            <a:srgbClr val="E3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F430846F-1643-468F-A705-9E596C69DE99}"/>
              </a:ext>
            </a:extLst>
          </p:cNvPr>
          <p:cNvSpPr/>
          <p:nvPr/>
        </p:nvSpPr>
        <p:spPr>
          <a:xfrm>
            <a:off x="6295441" y="3565612"/>
            <a:ext cx="175845" cy="175846"/>
          </a:xfrm>
          <a:prstGeom prst="ellipse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3C4ED692-3A94-4F9D-8FCC-0B4CBB7DA8FB}"/>
              </a:ext>
            </a:extLst>
          </p:cNvPr>
          <p:cNvSpPr/>
          <p:nvPr/>
        </p:nvSpPr>
        <p:spPr>
          <a:xfrm>
            <a:off x="6300449" y="5014184"/>
            <a:ext cx="175845" cy="175846"/>
          </a:xfrm>
          <a:prstGeom prst="ellipse">
            <a:avLst/>
          </a:prstGeom>
          <a:solidFill>
            <a:srgbClr val="FFA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136DF442-BC8D-4A73-AF21-AB75EB3E89EB}"/>
              </a:ext>
            </a:extLst>
          </p:cNvPr>
          <p:cNvSpPr/>
          <p:nvPr/>
        </p:nvSpPr>
        <p:spPr>
          <a:xfrm>
            <a:off x="9085848" y="2091768"/>
            <a:ext cx="175845" cy="175846"/>
          </a:xfrm>
          <a:prstGeom prst="ellipse">
            <a:avLst/>
          </a:prstGeom>
          <a:solidFill>
            <a:srgbClr val="DEC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0744A2BC-7893-4FCA-89AE-B547F1BF6949}"/>
              </a:ext>
            </a:extLst>
          </p:cNvPr>
          <p:cNvSpPr/>
          <p:nvPr/>
        </p:nvSpPr>
        <p:spPr>
          <a:xfrm>
            <a:off x="9091704" y="1685258"/>
            <a:ext cx="175845" cy="175846"/>
          </a:xfrm>
          <a:prstGeom prst="ellipse">
            <a:avLst/>
          </a:prstGeom>
          <a:solidFill>
            <a:srgbClr val="FFD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39F4B141-400D-46D9-83A0-B1EB08B61EBE}"/>
              </a:ext>
            </a:extLst>
          </p:cNvPr>
          <p:cNvSpPr/>
          <p:nvPr/>
        </p:nvSpPr>
        <p:spPr>
          <a:xfrm>
            <a:off x="9085845" y="2692851"/>
            <a:ext cx="175845" cy="175846"/>
          </a:xfrm>
          <a:prstGeom prst="ellipse">
            <a:avLst/>
          </a:prstGeom>
          <a:solidFill>
            <a:srgbClr val="D0D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8B2E798D-6EE5-49AE-B74D-3CD3ABC44B0B}"/>
              </a:ext>
            </a:extLst>
          </p:cNvPr>
          <p:cNvSpPr/>
          <p:nvPr/>
        </p:nvSpPr>
        <p:spPr>
          <a:xfrm>
            <a:off x="9085832" y="3157701"/>
            <a:ext cx="175845" cy="175846"/>
          </a:xfrm>
          <a:prstGeom prst="ellipse">
            <a:avLst/>
          </a:prstGeom>
          <a:solidFill>
            <a:srgbClr val="E6E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395F3E98-5A45-4D24-9947-23407B52A093}"/>
              </a:ext>
            </a:extLst>
          </p:cNvPr>
          <p:cNvSpPr/>
          <p:nvPr/>
        </p:nvSpPr>
        <p:spPr>
          <a:xfrm>
            <a:off x="6304019" y="2285442"/>
            <a:ext cx="175845" cy="1758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2D901E44-7F94-4798-B577-CEB2E39AE7C6}"/>
              </a:ext>
            </a:extLst>
          </p:cNvPr>
          <p:cNvSpPr/>
          <p:nvPr/>
        </p:nvSpPr>
        <p:spPr>
          <a:xfrm>
            <a:off x="6301708" y="3134676"/>
            <a:ext cx="175845" cy="175846"/>
          </a:xfrm>
          <a:prstGeom prst="ellipse">
            <a:avLst/>
          </a:prstGeom>
          <a:solidFill>
            <a:srgbClr val="578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9FFE8A2E-DB21-423F-A7DF-ED44DC89246E}"/>
              </a:ext>
            </a:extLst>
          </p:cNvPr>
          <p:cNvSpPr/>
          <p:nvPr/>
        </p:nvSpPr>
        <p:spPr>
          <a:xfrm>
            <a:off x="6296380" y="2660183"/>
            <a:ext cx="175845" cy="175846"/>
          </a:xfrm>
          <a:prstGeom prst="ellipse">
            <a:avLst/>
          </a:prstGeom>
          <a:solidFill>
            <a:srgbClr val="7DB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D5017D34-6884-4F32-B3AD-5676CDB1D02A}"/>
              </a:ext>
            </a:extLst>
          </p:cNvPr>
          <p:cNvSpPr/>
          <p:nvPr/>
        </p:nvSpPr>
        <p:spPr>
          <a:xfrm>
            <a:off x="9097960" y="4167157"/>
            <a:ext cx="175845" cy="175846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1C017C9C-A986-4890-8DC7-F4F2DB6E06B9}"/>
              </a:ext>
            </a:extLst>
          </p:cNvPr>
          <p:cNvSpPr/>
          <p:nvPr/>
        </p:nvSpPr>
        <p:spPr>
          <a:xfrm>
            <a:off x="9095642" y="3671186"/>
            <a:ext cx="175845" cy="175846"/>
          </a:xfrm>
          <a:prstGeom prst="ellipse">
            <a:avLst/>
          </a:prstGeom>
          <a:solidFill>
            <a:srgbClr val="603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AA1EBFAF-A4B7-465F-ADEC-B01F1162C835}"/>
              </a:ext>
            </a:extLst>
          </p:cNvPr>
          <p:cNvSpPr/>
          <p:nvPr/>
        </p:nvSpPr>
        <p:spPr>
          <a:xfrm>
            <a:off x="6296584" y="3971522"/>
            <a:ext cx="175845" cy="175846"/>
          </a:xfrm>
          <a:prstGeom prst="ellipse">
            <a:avLst/>
          </a:prstGeom>
          <a:solidFill>
            <a:srgbClr val="A1D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object 34">
            <a:extLst>
              <a:ext uri="{FF2B5EF4-FFF2-40B4-BE49-F238E27FC236}">
                <a16:creationId xmlns:a16="http://schemas.microsoft.com/office/drawing/2014/main" xmlns="" id="{389B62BE-E274-4B1F-BFCC-15B0C4022CC5}"/>
              </a:ext>
            </a:extLst>
          </p:cNvPr>
          <p:cNvSpPr txBox="1"/>
          <p:nvPr/>
        </p:nvSpPr>
        <p:spPr>
          <a:xfrm>
            <a:off x="9396211" y="4742153"/>
            <a:ext cx="234176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82A2E"/>
                </a:solidFill>
                <a:cs typeface="Arial"/>
              </a:rPr>
              <a:t>Другие виды экономической деятельности</a:t>
            </a:r>
            <a:endParaRPr lang="ru-RU" sz="1000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C14B44BF-330B-488C-AB0D-73C79D4ACE7C}"/>
              </a:ext>
            </a:extLst>
          </p:cNvPr>
          <p:cNvSpPr/>
          <p:nvPr/>
        </p:nvSpPr>
        <p:spPr>
          <a:xfrm>
            <a:off x="9098956" y="4753646"/>
            <a:ext cx="175845" cy="175846"/>
          </a:xfrm>
          <a:prstGeom prst="ellipse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6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016198"/>
              </p:ext>
            </p:extLst>
          </p:nvPr>
        </p:nvGraphicFramePr>
        <p:xfrm>
          <a:off x="395935" y="1934243"/>
          <a:ext cx="4860000" cy="35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2FFD8CDC-5E56-49BF-B5FB-1FA128A2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69" y="385652"/>
            <a:ext cx="9518374" cy="4803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СРЕДНЕГОДОВАЯ ЧИСЛЕННОСТЬ ЗАНЯТЫХ В ЭКОНОМИКЕ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A7994104-3B16-4CEB-8284-072D4CC01EDA}"/>
              </a:ext>
            </a:extLst>
          </p:cNvPr>
          <p:cNvSpPr txBox="1">
            <a:spLocks/>
          </p:cNvSpPr>
          <p:nvPr/>
        </p:nvSpPr>
        <p:spPr>
          <a:xfrm>
            <a:off x="599661" y="770698"/>
            <a:ext cx="9518374" cy="40323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по типам организаций, %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4455BB62-9B9B-4930-BD00-74C7C7B566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884532"/>
              </p:ext>
            </p:extLst>
          </p:nvPr>
        </p:nvGraphicFramePr>
        <p:xfrm>
          <a:off x="4684954" y="1918854"/>
          <a:ext cx="4680000" cy="32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50">
            <a:extLst>
              <a:ext uri="{FF2B5EF4-FFF2-40B4-BE49-F238E27FC236}">
                <a16:creationId xmlns:a16="http://schemas.microsoft.com/office/drawing/2014/main" xmlns="" id="{B5D65D45-9A6B-4E29-AD8B-DF1489F125D8}"/>
              </a:ext>
            </a:extLst>
          </p:cNvPr>
          <p:cNvSpPr txBox="1"/>
          <p:nvPr/>
        </p:nvSpPr>
        <p:spPr>
          <a:xfrm>
            <a:off x="6437879" y="3516040"/>
            <a:ext cx="11952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2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2023 год</a:t>
            </a: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A9354137-C7A6-4477-9607-02E98067054D}"/>
              </a:ext>
            </a:extLst>
          </p:cNvPr>
          <p:cNvSpPr txBox="1"/>
          <p:nvPr/>
        </p:nvSpPr>
        <p:spPr>
          <a:xfrm>
            <a:off x="9687723" y="3134672"/>
            <a:ext cx="193570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В сфере предпринимательской деятельности без образования юридического лица</a:t>
            </a: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xmlns="" id="{6EC224BD-4E55-4042-8B0B-8D17F2B0C5F0}"/>
              </a:ext>
            </a:extLst>
          </p:cNvPr>
          <p:cNvSpPr txBox="1"/>
          <p:nvPr/>
        </p:nvSpPr>
        <p:spPr>
          <a:xfrm>
            <a:off x="9676598" y="2514333"/>
            <a:ext cx="13489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В организациях (юридических лицах)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0DB0FC68-48E0-4D00-93EE-8DBF94F0E312}"/>
              </a:ext>
            </a:extLst>
          </p:cNvPr>
          <p:cNvSpPr txBox="1"/>
          <p:nvPr/>
        </p:nvSpPr>
        <p:spPr>
          <a:xfrm>
            <a:off x="9681029" y="4405754"/>
            <a:ext cx="177913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Рабочие места иностранных работников</a:t>
            </a: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xmlns="" id="{7BB775CA-35E0-4C4C-B3EE-600C917A43CD}"/>
              </a:ext>
            </a:extLst>
          </p:cNvPr>
          <p:cNvSpPr txBox="1"/>
          <p:nvPr/>
        </p:nvSpPr>
        <p:spPr>
          <a:xfrm>
            <a:off x="9681142" y="3782964"/>
            <a:ext cx="193570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В домашнем хозяйстве производством продукции для реализации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943EAAB7-4AE6-47D6-82BF-185C9F703BB8}"/>
              </a:ext>
            </a:extLst>
          </p:cNvPr>
          <p:cNvSpPr/>
          <p:nvPr/>
        </p:nvSpPr>
        <p:spPr>
          <a:xfrm>
            <a:off x="9336362" y="2516580"/>
            <a:ext cx="175846" cy="175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E7550CE6-3DEC-4FCF-B844-730BFF55E892}"/>
              </a:ext>
            </a:extLst>
          </p:cNvPr>
          <p:cNvSpPr/>
          <p:nvPr/>
        </p:nvSpPr>
        <p:spPr>
          <a:xfrm>
            <a:off x="9334454" y="3777371"/>
            <a:ext cx="175846" cy="175846"/>
          </a:xfrm>
          <a:prstGeom prst="ellipse">
            <a:avLst/>
          </a:prstGeom>
          <a:solidFill>
            <a:srgbClr val="7DB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2806ACED-A2D8-4220-9B4E-4CC4AA215FF9}"/>
              </a:ext>
            </a:extLst>
          </p:cNvPr>
          <p:cNvSpPr/>
          <p:nvPr/>
        </p:nvSpPr>
        <p:spPr>
          <a:xfrm>
            <a:off x="9339687" y="3144737"/>
            <a:ext cx="175846" cy="175846"/>
          </a:xfrm>
          <a:prstGeom prst="ellipse">
            <a:avLst/>
          </a:prstGeom>
          <a:solidFill>
            <a:srgbClr val="346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F20BE60A-B006-4C14-AA87-AD32E682AC90}"/>
              </a:ext>
            </a:extLst>
          </p:cNvPr>
          <p:cNvSpPr/>
          <p:nvPr/>
        </p:nvSpPr>
        <p:spPr>
          <a:xfrm>
            <a:off x="9339689" y="4419460"/>
            <a:ext cx="175846" cy="175846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50">
            <a:extLst>
              <a:ext uri="{FF2B5EF4-FFF2-40B4-BE49-F238E27FC236}">
                <a16:creationId xmlns:a16="http://schemas.microsoft.com/office/drawing/2014/main" xmlns="" id="{52D8F6BD-5A43-433E-967B-7612AC14CEBF}"/>
              </a:ext>
            </a:extLst>
          </p:cNvPr>
          <p:cNvSpPr txBox="1"/>
          <p:nvPr/>
        </p:nvSpPr>
        <p:spPr>
          <a:xfrm>
            <a:off x="2122745" y="3508945"/>
            <a:ext cx="11952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2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397713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2FFD8CDC-5E56-49BF-B5FB-1FA128A2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69" y="385652"/>
            <a:ext cx="9518374" cy="4803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СРЕДНЕГОДОВАЯ ЧИСЛЕННОСТЬ ЗАНЯТЫХ В ЭКОНОМИКЕ </a:t>
            </a:r>
            <a:br>
              <a:rPr lang="ru-RU" dirty="0"/>
            </a:br>
            <a:r>
              <a:rPr lang="ru-RU" dirty="0"/>
              <a:t>ПО НАЙМУ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A7994104-3B16-4CEB-8284-072D4CC01EDA}"/>
              </a:ext>
            </a:extLst>
          </p:cNvPr>
          <p:cNvSpPr txBox="1">
            <a:spLocks/>
          </p:cNvSpPr>
          <p:nvPr/>
        </p:nvSpPr>
        <p:spPr>
          <a:xfrm>
            <a:off x="599661" y="1043257"/>
            <a:ext cx="9518374" cy="40323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по типам организаций, %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4455BB62-9B9B-4930-BD00-74C7C7B566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129528"/>
              </p:ext>
            </p:extLst>
          </p:nvPr>
        </p:nvGraphicFramePr>
        <p:xfrm>
          <a:off x="4695587" y="2004944"/>
          <a:ext cx="4680000" cy="32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50">
            <a:extLst>
              <a:ext uri="{FF2B5EF4-FFF2-40B4-BE49-F238E27FC236}">
                <a16:creationId xmlns:a16="http://schemas.microsoft.com/office/drawing/2014/main" xmlns="" id="{B5D65D45-9A6B-4E29-AD8B-DF1489F125D8}"/>
              </a:ext>
            </a:extLst>
          </p:cNvPr>
          <p:cNvSpPr txBox="1"/>
          <p:nvPr/>
        </p:nvSpPr>
        <p:spPr>
          <a:xfrm>
            <a:off x="6448512" y="3602130"/>
            <a:ext cx="11952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2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2023 год</a:t>
            </a: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A9354137-C7A6-4477-9607-02E98067054D}"/>
              </a:ext>
            </a:extLst>
          </p:cNvPr>
          <p:cNvSpPr txBox="1"/>
          <p:nvPr/>
        </p:nvSpPr>
        <p:spPr>
          <a:xfrm>
            <a:off x="9698356" y="3616415"/>
            <a:ext cx="193570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В сфере предпринимательской деятельности без образования юридического лица</a:t>
            </a: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xmlns="" id="{6EC224BD-4E55-4042-8B0B-8D17F2B0C5F0}"/>
              </a:ext>
            </a:extLst>
          </p:cNvPr>
          <p:cNvSpPr txBox="1"/>
          <p:nvPr/>
        </p:nvSpPr>
        <p:spPr>
          <a:xfrm>
            <a:off x="9687231" y="2996076"/>
            <a:ext cx="13489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В организациях (юридических лицах)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0DB0FC68-48E0-4D00-93EE-8DBF94F0E312}"/>
              </a:ext>
            </a:extLst>
          </p:cNvPr>
          <p:cNvSpPr txBox="1"/>
          <p:nvPr/>
        </p:nvSpPr>
        <p:spPr>
          <a:xfrm>
            <a:off x="9691662" y="4245658"/>
            <a:ext cx="177913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Рабочие места иностранных работников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943EAAB7-4AE6-47D6-82BF-185C9F703BB8}"/>
              </a:ext>
            </a:extLst>
          </p:cNvPr>
          <p:cNvSpPr/>
          <p:nvPr/>
        </p:nvSpPr>
        <p:spPr>
          <a:xfrm>
            <a:off x="9346995" y="2998323"/>
            <a:ext cx="175846" cy="175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E7550CE6-3DEC-4FCF-B844-730BFF55E892}"/>
              </a:ext>
            </a:extLst>
          </p:cNvPr>
          <p:cNvSpPr/>
          <p:nvPr/>
        </p:nvSpPr>
        <p:spPr>
          <a:xfrm>
            <a:off x="9345087" y="4259114"/>
            <a:ext cx="175846" cy="175846"/>
          </a:xfrm>
          <a:prstGeom prst="ellipse">
            <a:avLst/>
          </a:prstGeom>
          <a:solidFill>
            <a:srgbClr val="7DB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2806ACED-A2D8-4220-9B4E-4CC4AA215FF9}"/>
              </a:ext>
            </a:extLst>
          </p:cNvPr>
          <p:cNvSpPr/>
          <p:nvPr/>
        </p:nvSpPr>
        <p:spPr>
          <a:xfrm>
            <a:off x="9350320" y="3626480"/>
            <a:ext cx="175846" cy="175846"/>
          </a:xfrm>
          <a:prstGeom prst="ellipse">
            <a:avLst/>
          </a:prstGeom>
          <a:solidFill>
            <a:srgbClr val="346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50">
            <a:extLst>
              <a:ext uri="{FF2B5EF4-FFF2-40B4-BE49-F238E27FC236}">
                <a16:creationId xmlns:a16="http://schemas.microsoft.com/office/drawing/2014/main" xmlns="" id="{52D8F6BD-5A43-433E-967B-7612AC14CEBF}"/>
              </a:ext>
            </a:extLst>
          </p:cNvPr>
          <p:cNvSpPr txBox="1"/>
          <p:nvPr/>
        </p:nvSpPr>
        <p:spPr>
          <a:xfrm>
            <a:off x="2133378" y="3595035"/>
            <a:ext cx="11952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2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 Black"/>
              </a:rPr>
              <a:t>2022 год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xmlns="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115037"/>
              </p:ext>
            </p:extLst>
          </p:nvPr>
        </p:nvGraphicFramePr>
        <p:xfrm>
          <a:off x="275043" y="1962412"/>
          <a:ext cx="4860000" cy="35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6659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>
            <a:extLst>
              <a:ext uri="{FF2B5EF4-FFF2-40B4-BE49-F238E27FC236}">
                <a16:creationId xmlns:a16="http://schemas.microsoft.com/office/drawing/2014/main" xmlns="" id="{24BE7E4B-CC97-4173-A941-2B53E5C8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69" y="385652"/>
            <a:ext cx="9518374" cy="4803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ЧИСЛЕННОСТЬ РАБОЧЕЙ СИЛЫ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xmlns="" id="{15EEB844-532A-42C2-A44F-5B4165860C3D}"/>
              </a:ext>
            </a:extLst>
          </p:cNvPr>
          <p:cNvSpPr txBox="1">
            <a:spLocks/>
          </p:cNvSpPr>
          <p:nvPr/>
        </p:nvSpPr>
        <p:spPr>
          <a:xfrm>
            <a:off x="599661" y="770698"/>
            <a:ext cx="9518374" cy="40323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в возрасте 15 лет и старше, тыс. человек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7421989-3B2A-40EA-97C9-1CD69AF8CC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4" t="-520" r="15612" b="-1797"/>
          <a:stretch/>
        </p:blipFill>
        <p:spPr bwMode="auto">
          <a:xfrm>
            <a:off x="1622831" y="1172637"/>
            <a:ext cx="773982" cy="237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C933A28-13D0-4BCD-807B-6D36B64156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8" t="11877" r="34227" b="12178"/>
          <a:stretch/>
        </p:blipFill>
        <p:spPr bwMode="auto">
          <a:xfrm>
            <a:off x="4196393" y="1156927"/>
            <a:ext cx="696894" cy="237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B505B7-8D7E-48D7-887B-EA3FB25502CA}"/>
              </a:ext>
            </a:extLst>
          </p:cNvPr>
          <p:cNvSpPr txBox="1"/>
          <p:nvPr/>
        </p:nvSpPr>
        <p:spPr>
          <a:xfrm>
            <a:off x="1461947" y="3493185"/>
            <a:ext cx="1122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мужчины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D253A6-C4AE-467E-8FEF-8344CC8685C1}"/>
              </a:ext>
            </a:extLst>
          </p:cNvPr>
          <p:cNvSpPr txBox="1"/>
          <p:nvPr/>
        </p:nvSpPr>
        <p:spPr>
          <a:xfrm>
            <a:off x="3971809" y="3502861"/>
            <a:ext cx="113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женщины</a:t>
            </a:r>
          </a:p>
        </p:txBody>
      </p:sp>
      <p:sp>
        <p:nvSpPr>
          <p:cNvPr id="15" name="Скругленный прямоугольник 7">
            <a:extLst>
              <a:ext uri="{FF2B5EF4-FFF2-40B4-BE49-F238E27FC236}">
                <a16:creationId xmlns:a16="http://schemas.microsoft.com/office/drawing/2014/main" xmlns="" id="{A705EAFA-C2CB-4B99-A351-05E2855EBF47}"/>
              </a:ext>
            </a:extLst>
          </p:cNvPr>
          <p:cNvSpPr/>
          <p:nvPr/>
        </p:nvSpPr>
        <p:spPr>
          <a:xfrm>
            <a:off x="1440514" y="3948675"/>
            <a:ext cx="1155600" cy="720000"/>
          </a:xfrm>
          <a:prstGeom prst="roundRect">
            <a:avLst/>
          </a:prstGeom>
          <a:solidFill>
            <a:srgbClr val="363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419,3</a:t>
            </a:r>
          </a:p>
        </p:txBody>
      </p:sp>
      <p:sp>
        <p:nvSpPr>
          <p:cNvPr id="16" name="Скругленный прямоугольник 8">
            <a:extLst>
              <a:ext uri="{FF2B5EF4-FFF2-40B4-BE49-F238E27FC236}">
                <a16:creationId xmlns:a16="http://schemas.microsoft.com/office/drawing/2014/main" xmlns="" id="{1A9CC859-EF9F-440F-A95E-F71156854007}"/>
              </a:ext>
            </a:extLst>
          </p:cNvPr>
          <p:cNvSpPr/>
          <p:nvPr/>
        </p:nvSpPr>
        <p:spPr>
          <a:xfrm>
            <a:off x="3971809" y="3961377"/>
            <a:ext cx="1155836" cy="720000"/>
          </a:xfrm>
          <a:prstGeom prst="roundRect">
            <a:avLst/>
          </a:prstGeom>
          <a:solidFill>
            <a:srgbClr val="E3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402,9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87C6051-DF37-45A7-90F9-43D9A6B53A43}"/>
              </a:ext>
            </a:extLst>
          </p:cNvPr>
          <p:cNvSpPr txBox="1"/>
          <p:nvPr/>
        </p:nvSpPr>
        <p:spPr>
          <a:xfrm>
            <a:off x="1649158" y="4720334"/>
            <a:ext cx="33572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 них в трудоспособном возрасте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266BEBB-1599-4DDC-B86D-A367D80C3B8A}"/>
              </a:ext>
            </a:extLst>
          </p:cNvPr>
          <p:cNvSpPr txBox="1"/>
          <p:nvPr/>
        </p:nvSpPr>
        <p:spPr>
          <a:xfrm>
            <a:off x="1004721" y="5088694"/>
            <a:ext cx="2086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95,0%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398,2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тыс. человек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AE7877-2372-44ED-AA09-7103320169AA}"/>
              </a:ext>
            </a:extLst>
          </p:cNvPr>
          <p:cNvSpPr txBox="1"/>
          <p:nvPr/>
        </p:nvSpPr>
        <p:spPr>
          <a:xfrm>
            <a:off x="3525755" y="5088695"/>
            <a:ext cx="2061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368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87,4%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352,2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тыс. человек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C766AB0-8BBA-4DE2-A4BD-2F790067FFE5}"/>
              </a:ext>
            </a:extLst>
          </p:cNvPr>
          <p:cNvSpPr txBox="1"/>
          <p:nvPr/>
        </p:nvSpPr>
        <p:spPr>
          <a:xfrm>
            <a:off x="6474249" y="2654084"/>
            <a:ext cx="2090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Городская местность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9FC8A61-CD08-48F3-8A52-80ACD70B5D99}"/>
              </a:ext>
            </a:extLst>
          </p:cNvPr>
          <p:cNvSpPr txBox="1"/>
          <p:nvPr/>
        </p:nvSpPr>
        <p:spPr>
          <a:xfrm>
            <a:off x="9152261" y="2654084"/>
            <a:ext cx="2061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Сельская местность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9907C8D-6861-4BC7-8386-8BA2E055D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8" t="11877" r="32190" b="12178"/>
          <a:stretch/>
        </p:blipFill>
        <p:spPr bwMode="auto">
          <a:xfrm>
            <a:off x="7973588" y="3546503"/>
            <a:ext cx="435023" cy="1170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85BE15A-10C4-41BA-A83A-13034C186D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4" t="-520" r="15612" b="-1797"/>
          <a:stretch/>
        </p:blipFill>
        <p:spPr bwMode="auto">
          <a:xfrm>
            <a:off x="6754947" y="3522652"/>
            <a:ext cx="405131" cy="1170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DFB134F-DA45-4682-8720-A8F44D0658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8" t="11877" r="32190" b="12178"/>
          <a:stretch/>
        </p:blipFill>
        <p:spPr bwMode="auto">
          <a:xfrm>
            <a:off x="10609966" y="3545806"/>
            <a:ext cx="435023" cy="1170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A270229-4700-44AD-A4EB-DD3622FFB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4" t="-520" r="15612" b="-1797"/>
          <a:stretch/>
        </p:blipFill>
        <p:spPr bwMode="auto">
          <a:xfrm>
            <a:off x="9341027" y="3536083"/>
            <a:ext cx="405131" cy="1170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A4B3352-252F-4601-B7E7-DBBC2E5E6F52}"/>
              </a:ext>
            </a:extLst>
          </p:cNvPr>
          <p:cNvSpPr txBox="1"/>
          <p:nvPr/>
        </p:nvSpPr>
        <p:spPr>
          <a:xfrm>
            <a:off x="6472411" y="4696125"/>
            <a:ext cx="106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270,8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AAD4981-3F88-4C6B-B263-A0130ADBCEA4}"/>
              </a:ext>
            </a:extLst>
          </p:cNvPr>
          <p:cNvSpPr txBox="1"/>
          <p:nvPr/>
        </p:nvSpPr>
        <p:spPr>
          <a:xfrm>
            <a:off x="7728986" y="4693577"/>
            <a:ext cx="1010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368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281,1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690B7B6-2E4C-4D2E-8AD1-E2FC02275E75}"/>
              </a:ext>
            </a:extLst>
          </p:cNvPr>
          <p:cNvSpPr txBox="1"/>
          <p:nvPr/>
        </p:nvSpPr>
        <p:spPr>
          <a:xfrm>
            <a:off x="9044464" y="4701744"/>
            <a:ext cx="1010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148,5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7D285FB-5313-493F-A826-5B6CFA871029}"/>
              </a:ext>
            </a:extLst>
          </p:cNvPr>
          <p:cNvSpPr txBox="1"/>
          <p:nvPr/>
        </p:nvSpPr>
        <p:spPr>
          <a:xfrm>
            <a:off x="10322189" y="4693576"/>
            <a:ext cx="1010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368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121,8</a:t>
            </a:r>
          </a:p>
        </p:txBody>
      </p:sp>
      <p:pic>
        <p:nvPicPr>
          <p:cNvPr id="30" name="Рисунок 29" descr="D:\Росстат Визуализация данных\Набор иконок 2022\Строительство\Строительство\Квартиры улучшенного качества.png">
            <a:extLst>
              <a:ext uri="{FF2B5EF4-FFF2-40B4-BE49-F238E27FC236}">
                <a16:creationId xmlns:a16="http://schemas.microsoft.com/office/drawing/2014/main" xmlns="" id="{5E16804B-42F9-4D7C-B1C8-F2D226563934}"/>
              </a:ext>
            </a:extLst>
          </p:cNvPr>
          <p:cNvPicPr/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49" y="1578278"/>
            <a:ext cx="530211" cy="75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D:\Росстат Визуализация данных\Набор иконок 2022\Строительство\Строительство\Введено домов, построенных населением.png">
            <a:extLst>
              <a:ext uri="{FF2B5EF4-FFF2-40B4-BE49-F238E27FC236}">
                <a16:creationId xmlns:a16="http://schemas.microsoft.com/office/drawing/2014/main" xmlns="" id="{A5B1255E-3084-45DD-8A47-5A1DAB1083BF}"/>
              </a:ext>
            </a:extLst>
          </p:cNvPr>
          <p:cNvPicPr/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04" y="1544369"/>
            <a:ext cx="576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818CB63-A17A-4F76-91C1-3E9BB9C0F658}"/>
              </a:ext>
            </a:extLst>
          </p:cNvPr>
          <p:cNvSpPr txBox="1"/>
          <p:nvPr/>
        </p:nvSpPr>
        <p:spPr>
          <a:xfrm>
            <a:off x="6900697" y="2221669"/>
            <a:ext cx="119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78C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551,9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99F20F2-ECCA-402C-BE8A-FA05BB6D45E6}"/>
              </a:ext>
            </a:extLst>
          </p:cNvPr>
          <p:cNvSpPr txBox="1"/>
          <p:nvPr/>
        </p:nvSpPr>
        <p:spPr>
          <a:xfrm>
            <a:off x="9564606" y="2212145"/>
            <a:ext cx="106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78C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270,3</a:t>
            </a:r>
          </a:p>
        </p:txBody>
      </p:sp>
    </p:spTree>
    <p:extLst>
      <p:ext uri="{BB962C8B-B14F-4D97-AF65-F5344CB8AC3E}">
        <p14:creationId xmlns:p14="http://schemas.microsoft.com/office/powerpoint/2010/main" val="4133532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3FB8474E-A181-49D0-AC81-63FDF0B8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69" y="385652"/>
            <a:ext cx="9518374" cy="4803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ЧИСЛЕННОСТЬ РАБОЧЕЙ СИЛЫ ПО УРОВНЮ ОБРАЗОВАНИЯ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Заголовок 17">
            <a:extLst>
              <a:ext uri="{FF2B5EF4-FFF2-40B4-BE49-F238E27FC236}">
                <a16:creationId xmlns:a16="http://schemas.microsoft.com/office/drawing/2014/main" xmlns="" id="{63B950D9-63CD-459E-B12A-E440E1AAB30B}"/>
              </a:ext>
            </a:extLst>
          </p:cNvPr>
          <p:cNvSpPr txBox="1">
            <a:spLocks/>
          </p:cNvSpPr>
          <p:nvPr/>
        </p:nvSpPr>
        <p:spPr>
          <a:xfrm>
            <a:off x="599661" y="770698"/>
            <a:ext cx="9518374" cy="40323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в возрасте 15 лет и старше, %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E599A00D-B0C9-4FB3-AD6B-51A0F047F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212373"/>
              </p:ext>
            </p:extLst>
          </p:nvPr>
        </p:nvGraphicFramePr>
        <p:xfrm>
          <a:off x="6664469" y="2186487"/>
          <a:ext cx="4572000" cy="304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8CA4A454-009A-4118-958F-9FC3A8EBB3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000687"/>
              </p:ext>
            </p:extLst>
          </p:nvPr>
        </p:nvGraphicFramePr>
        <p:xfrm>
          <a:off x="409222" y="2231323"/>
          <a:ext cx="4572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D982CDA-106A-43E1-A266-DCDC3AA7C154}"/>
              </a:ext>
            </a:extLst>
          </p:cNvPr>
          <p:cNvSpPr txBox="1"/>
          <p:nvPr/>
        </p:nvSpPr>
        <p:spPr>
          <a:xfrm>
            <a:off x="2216247" y="3972192"/>
            <a:ext cx="1158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368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368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тыс. человек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4CAC4A-84DC-4239-B585-B07AF0DAD71C}"/>
              </a:ext>
            </a:extLst>
          </p:cNvPr>
          <p:cNvSpPr txBox="1"/>
          <p:nvPr/>
        </p:nvSpPr>
        <p:spPr>
          <a:xfrm>
            <a:off x="8406310" y="3970451"/>
            <a:ext cx="121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9,3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тыс. человек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47C4244-43F6-4C43-AB21-7761A18E5324}"/>
              </a:ext>
            </a:extLst>
          </p:cNvPr>
          <p:cNvCxnSpPr/>
          <p:nvPr/>
        </p:nvCxnSpPr>
        <p:spPr>
          <a:xfrm rot="-1020000" flipV="1">
            <a:off x="2792921" y="2475482"/>
            <a:ext cx="96229" cy="241571"/>
          </a:xfrm>
          <a:prstGeom prst="line">
            <a:avLst/>
          </a:prstGeom>
          <a:ln w="19050">
            <a:solidFill>
              <a:srgbClr val="FFB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DE807B2C-1DD9-4EE0-946A-E8CF5E4557B9}"/>
              </a:ext>
            </a:extLst>
          </p:cNvPr>
          <p:cNvCxnSpPr>
            <a:cxnSpLocks/>
          </p:cNvCxnSpPr>
          <p:nvPr/>
        </p:nvCxnSpPr>
        <p:spPr>
          <a:xfrm rot="-180000" flipV="1">
            <a:off x="8994279" y="2452869"/>
            <a:ext cx="11442" cy="252000"/>
          </a:xfrm>
          <a:prstGeom prst="line">
            <a:avLst/>
          </a:prstGeom>
          <a:ln w="19050">
            <a:solidFill>
              <a:srgbClr val="C5C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A9DDC8-DAD7-4535-A236-BC28C840A94B}"/>
              </a:ext>
            </a:extLst>
          </p:cNvPr>
          <p:cNvSpPr txBox="1"/>
          <p:nvPr/>
        </p:nvSpPr>
        <p:spPr>
          <a:xfrm>
            <a:off x="4613654" y="3018085"/>
            <a:ext cx="25997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Высшее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Среднее профессиональное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Среднее общее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Основное общее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имеют основного общего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603E288-B229-45C3-AFE9-365D5F6C571F}"/>
              </a:ext>
            </a:extLst>
          </p:cNvPr>
          <p:cNvSpPr/>
          <p:nvPr/>
        </p:nvSpPr>
        <p:spPr>
          <a:xfrm>
            <a:off x="5341222" y="3133419"/>
            <a:ext cx="108000" cy="108000"/>
          </a:xfrm>
          <a:prstGeom prst="rect">
            <a:avLst/>
          </a:prstGeom>
          <a:solidFill>
            <a:srgbClr val="82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BBB041D-B33D-4E74-9390-8AFC3374556B}"/>
              </a:ext>
            </a:extLst>
          </p:cNvPr>
          <p:cNvSpPr/>
          <p:nvPr/>
        </p:nvSpPr>
        <p:spPr>
          <a:xfrm>
            <a:off x="6385286" y="3133419"/>
            <a:ext cx="108000" cy="108000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93415FD-0EB9-4997-934D-FF45A09F56B2}"/>
              </a:ext>
            </a:extLst>
          </p:cNvPr>
          <p:cNvSpPr/>
          <p:nvPr/>
        </p:nvSpPr>
        <p:spPr>
          <a:xfrm>
            <a:off x="4477062" y="3322379"/>
            <a:ext cx="108000" cy="108000"/>
          </a:xfrm>
          <a:prstGeom prst="rect">
            <a:avLst/>
          </a:prstGeom>
          <a:solidFill>
            <a:srgbClr val="CC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5114E24-6FE9-4482-B9EC-7F126D25C917}"/>
              </a:ext>
            </a:extLst>
          </p:cNvPr>
          <p:cNvSpPr/>
          <p:nvPr/>
        </p:nvSpPr>
        <p:spPr>
          <a:xfrm>
            <a:off x="7249382" y="3322379"/>
            <a:ext cx="108000" cy="108000"/>
          </a:xfrm>
          <a:prstGeom prst="rect">
            <a:avLst/>
          </a:prstGeom>
          <a:solidFill>
            <a:srgbClr val="55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26B0A18-1749-4803-A89A-4DF0ECBB2D05}"/>
              </a:ext>
            </a:extLst>
          </p:cNvPr>
          <p:cNvSpPr/>
          <p:nvPr/>
        </p:nvSpPr>
        <p:spPr>
          <a:xfrm>
            <a:off x="5053126" y="3574419"/>
            <a:ext cx="108000" cy="108000"/>
          </a:xfrm>
          <a:prstGeom prst="rect">
            <a:avLst/>
          </a:prstGeom>
          <a:solidFill>
            <a:srgbClr val="EE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E77F72C-0A02-490E-AE43-F5EE35E31C38}"/>
              </a:ext>
            </a:extLst>
          </p:cNvPr>
          <p:cNvSpPr/>
          <p:nvPr/>
        </p:nvSpPr>
        <p:spPr>
          <a:xfrm>
            <a:off x="4945126" y="3790443"/>
            <a:ext cx="108000" cy="108000"/>
          </a:xfrm>
          <a:prstGeom prst="rect">
            <a:avLst/>
          </a:prstGeom>
          <a:solidFill>
            <a:srgbClr val="FF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9FC0BCE-CD76-4583-891E-E1BE1B509A17}"/>
              </a:ext>
            </a:extLst>
          </p:cNvPr>
          <p:cNvSpPr/>
          <p:nvPr/>
        </p:nvSpPr>
        <p:spPr>
          <a:xfrm>
            <a:off x="4513078" y="3970451"/>
            <a:ext cx="108000" cy="108000"/>
          </a:xfrm>
          <a:prstGeom prst="rect">
            <a:avLst/>
          </a:prstGeom>
          <a:solidFill>
            <a:srgbClr val="FF9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629FB0F-1323-4FE2-BF88-32B0832A219F}"/>
              </a:ext>
            </a:extLst>
          </p:cNvPr>
          <p:cNvSpPr/>
          <p:nvPr/>
        </p:nvSpPr>
        <p:spPr>
          <a:xfrm>
            <a:off x="6673318" y="3574419"/>
            <a:ext cx="108000" cy="108000"/>
          </a:xfrm>
          <a:prstGeom prst="rect">
            <a:avLst/>
          </a:prstGeom>
          <a:solidFill>
            <a:srgbClr val="89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15B1811-1C9C-4D77-991D-F36D2CE60AAE}"/>
              </a:ext>
            </a:extLst>
          </p:cNvPr>
          <p:cNvSpPr/>
          <p:nvPr/>
        </p:nvSpPr>
        <p:spPr>
          <a:xfrm>
            <a:off x="6745326" y="3790443"/>
            <a:ext cx="108000" cy="108000"/>
          </a:xfrm>
          <a:prstGeom prst="rect">
            <a:avLst/>
          </a:prstGeom>
          <a:solidFill>
            <a:srgbClr val="A9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8A89D44-AAC2-47F8-A07E-56F082752912}"/>
              </a:ext>
            </a:extLst>
          </p:cNvPr>
          <p:cNvSpPr/>
          <p:nvPr/>
        </p:nvSpPr>
        <p:spPr>
          <a:xfrm>
            <a:off x="7177374" y="3970451"/>
            <a:ext cx="108000" cy="108000"/>
          </a:xfrm>
          <a:prstGeom prst="rect">
            <a:avLst/>
          </a:prstGeom>
          <a:solidFill>
            <a:srgbClr val="CC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513E7FA-083C-403E-8DB8-2ED31B2264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4" t="-520" r="15612" b="-1797"/>
          <a:stretch/>
        </p:blipFill>
        <p:spPr bwMode="auto">
          <a:xfrm>
            <a:off x="8780523" y="2878710"/>
            <a:ext cx="405131" cy="1170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6579ACF-E4BB-4CEA-915C-59AB49D5D4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8" t="11877" r="32190" b="12178"/>
          <a:stretch/>
        </p:blipFill>
        <p:spPr bwMode="auto">
          <a:xfrm>
            <a:off x="2614403" y="2878710"/>
            <a:ext cx="435023" cy="1170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502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xmlns="" id="{202188DD-CC15-48DF-8DE7-3165DFFA1B68}"/>
              </a:ext>
            </a:extLst>
          </p:cNvPr>
          <p:cNvSpPr/>
          <p:nvPr/>
        </p:nvSpPr>
        <p:spPr>
          <a:xfrm>
            <a:off x="706658" y="2275374"/>
            <a:ext cx="2468082" cy="3274829"/>
          </a:xfrm>
          <a:custGeom>
            <a:avLst/>
            <a:gdLst/>
            <a:ahLst/>
            <a:cxnLst/>
            <a:rect l="l" t="t" r="r" b="b"/>
            <a:pathLst>
              <a:path w="4574540" h="599440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CF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Заголовок 2">
            <a:extLst>
              <a:ext uri="{FF2B5EF4-FFF2-40B4-BE49-F238E27FC236}">
                <a16:creationId xmlns:a16="http://schemas.microsoft.com/office/drawing/2014/main" xmlns="" id="{053575BC-9799-44DA-A6A5-3B4A6465F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0" y="385652"/>
            <a:ext cx="9518373" cy="4803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ЧИСЛЕННОСТЬ РАБОЧЕЙ СИЛЫ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F0DB3078-1175-4158-A70C-4312B5C37E43}"/>
              </a:ext>
            </a:extLst>
          </p:cNvPr>
          <p:cNvSpPr/>
          <p:nvPr/>
        </p:nvSpPr>
        <p:spPr>
          <a:xfrm>
            <a:off x="886319" y="2718075"/>
            <a:ext cx="2436652" cy="48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spc="-40" dirty="0">
                <a:latin typeface="+mj-lt"/>
                <a:cs typeface="Arial" panose="020B0604020202020204" pitchFamily="34" charset="0"/>
              </a:rPr>
              <a:t>Уровень участия </a:t>
            </a:r>
            <a:br>
              <a:rPr lang="ru-RU" sz="1400" b="1" spc="-40" dirty="0">
                <a:latin typeface="+mj-lt"/>
                <a:cs typeface="Arial" panose="020B0604020202020204" pitchFamily="34" charset="0"/>
              </a:rPr>
            </a:br>
            <a:r>
              <a:rPr lang="ru-RU" sz="1400" b="1" spc="-40" dirty="0">
                <a:latin typeface="+mj-lt"/>
                <a:cs typeface="Arial" panose="020B0604020202020204" pitchFamily="34" charset="0"/>
              </a:rPr>
              <a:t>в рабочей силе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24CAB9DE-2529-45C9-AE2B-4DEECF052F9B}"/>
              </a:ext>
            </a:extLst>
          </p:cNvPr>
          <p:cNvSpPr/>
          <p:nvPr/>
        </p:nvSpPr>
        <p:spPr>
          <a:xfrm>
            <a:off x="877918" y="3189895"/>
            <a:ext cx="1245593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40" dirty="0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63,</a:t>
            </a:r>
            <a:r>
              <a:rPr lang="en-US" sz="2800" b="1" spc="-40" dirty="0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800" b="1" spc="-40" dirty="0">
              <a:solidFill>
                <a:srgbClr val="46AA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AAE4B80A-7C7B-4AAC-A0C3-148CC4E373D2}"/>
              </a:ext>
            </a:extLst>
          </p:cNvPr>
          <p:cNvSpPr/>
          <p:nvPr/>
        </p:nvSpPr>
        <p:spPr>
          <a:xfrm>
            <a:off x="886318" y="3773529"/>
            <a:ext cx="323807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spc="-40" dirty="0">
                <a:latin typeface="+mj-lt"/>
                <a:cs typeface="Arial" panose="020B0604020202020204" pitchFamily="34" charset="0"/>
              </a:rPr>
              <a:t>Уровень занятости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AB2E9C3B-A3A7-40E3-ABAE-86975C6FCC56}"/>
              </a:ext>
            </a:extLst>
          </p:cNvPr>
          <p:cNvSpPr/>
          <p:nvPr/>
        </p:nvSpPr>
        <p:spPr>
          <a:xfrm>
            <a:off x="880932" y="4080006"/>
            <a:ext cx="1330402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40" dirty="0">
                <a:solidFill>
                  <a:srgbClr val="9C3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61,3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5BA37476-1FDC-472E-A0A9-3DAD9A610920}"/>
              </a:ext>
            </a:extLst>
          </p:cNvPr>
          <p:cNvSpPr/>
          <p:nvPr/>
        </p:nvSpPr>
        <p:spPr>
          <a:xfrm>
            <a:off x="891406" y="2383635"/>
            <a:ext cx="2436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40">
                <a:latin typeface="+mj-lt"/>
                <a:cs typeface="Arial" panose="020B0604020202020204" pitchFamily="34" charset="0"/>
              </a:rPr>
              <a:t>2023 г.</a:t>
            </a:r>
            <a:endParaRPr lang="ru-RU" sz="1400" spc="-4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5AD8E0EE-DB4F-4DC7-82C3-CDCF98512424}"/>
              </a:ext>
            </a:extLst>
          </p:cNvPr>
          <p:cNvSpPr/>
          <p:nvPr/>
        </p:nvSpPr>
        <p:spPr>
          <a:xfrm>
            <a:off x="890294" y="4643800"/>
            <a:ext cx="323807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spc="-40" dirty="0">
                <a:latin typeface="+mj-lt"/>
                <a:cs typeface="Arial" panose="020B0604020202020204" pitchFamily="34" charset="0"/>
              </a:rPr>
              <a:t>Уровень безработицы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9B2C024F-BAD5-43C4-9715-49B494A34781}"/>
              </a:ext>
            </a:extLst>
          </p:cNvPr>
          <p:cNvSpPr/>
          <p:nvPr/>
        </p:nvSpPr>
        <p:spPr>
          <a:xfrm>
            <a:off x="874033" y="4951510"/>
            <a:ext cx="1330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40" dirty="0">
                <a:solidFill>
                  <a:srgbClr val="363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</a:t>
            </a:r>
          </a:p>
        </p:txBody>
      </p:sp>
      <p:sp>
        <p:nvSpPr>
          <p:cNvPr id="38" name="Заголовок 17">
            <a:extLst>
              <a:ext uri="{FF2B5EF4-FFF2-40B4-BE49-F238E27FC236}">
                <a16:creationId xmlns:a16="http://schemas.microsoft.com/office/drawing/2014/main" xmlns="" id="{B77FBB71-3C86-4B0B-AA05-642BE160D75C}"/>
              </a:ext>
            </a:extLst>
          </p:cNvPr>
          <p:cNvSpPr txBox="1">
            <a:spLocks/>
          </p:cNvSpPr>
          <p:nvPr/>
        </p:nvSpPr>
        <p:spPr>
          <a:xfrm>
            <a:off x="599663" y="770698"/>
            <a:ext cx="9518373" cy="40323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</a:rPr>
              <a:t>в возрасте 15 лет и старше, %</a:t>
            </a:r>
          </a:p>
        </p:txBody>
      </p:sp>
      <p:graphicFrame>
        <p:nvGraphicFramePr>
          <p:cNvPr id="39" name="Таблица 38">
            <a:extLst>
              <a:ext uri="{FF2B5EF4-FFF2-40B4-BE49-F238E27FC236}">
                <a16:creationId xmlns:a16="http://schemas.microsoft.com/office/drawing/2014/main" xmlns="" id="{34A3D299-ADD5-4099-A482-F7B85DBC2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691675"/>
              </p:ext>
            </p:extLst>
          </p:nvPr>
        </p:nvGraphicFramePr>
        <p:xfrm>
          <a:off x="6587412" y="1996752"/>
          <a:ext cx="1772774" cy="4161453"/>
        </p:xfrm>
        <a:graphic>
          <a:graphicData uri="http://schemas.openxmlformats.org/drawingml/2006/table">
            <a:tbl>
              <a:tblPr/>
              <a:tblGrid>
                <a:gridCol w="1772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Московская область</a:t>
                      </a:r>
                    </a:p>
                  </a:txBody>
                  <a:tcPr marL="7755" marR="7755" marT="775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г. Москва</a:t>
                      </a:r>
                    </a:p>
                  </a:txBody>
                  <a:tcPr marL="7755" marR="7755" marT="775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9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Белгородская область</a:t>
                      </a:r>
                    </a:p>
                  </a:txBody>
                  <a:tcPr marL="7755" marR="7755" marT="775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Ярославская область</a:t>
                      </a:r>
                    </a:p>
                  </a:txBody>
                  <a:tcPr marL="7755" marR="7755" marT="775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Владимирская область</a:t>
                      </a:r>
                    </a:p>
                  </a:txBody>
                  <a:tcPr marL="7755" marR="7755" marT="775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Калужская область</a:t>
                      </a:r>
                    </a:p>
                  </a:txBody>
                  <a:tcPr marL="7755" marR="7755" marT="775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Липецкая область</a:t>
                      </a:r>
                    </a:p>
                  </a:txBody>
                  <a:tcPr marL="7755" marR="7755" marT="775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Тульская область</a:t>
                      </a:r>
                    </a:p>
                  </a:txBody>
                  <a:tcPr marL="7755" marR="7755" marT="775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Воронежская область</a:t>
                      </a:r>
                    </a:p>
                  </a:txBody>
                  <a:tcPr marL="7755" marR="7755" marT="775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Ивановская область</a:t>
                      </a:r>
                    </a:p>
                  </a:txBody>
                  <a:tcPr marL="7755" marR="7755" marT="775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Тверская область</a:t>
                      </a:r>
                    </a:p>
                  </a:txBody>
                  <a:tcPr marL="7755" marR="7755" marT="775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Смоленская область</a:t>
                      </a:r>
                    </a:p>
                  </a:txBody>
                  <a:tcPr marL="7755" marR="7755" marT="775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4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Курская область</a:t>
                      </a:r>
                    </a:p>
                  </a:txBody>
                  <a:tcPr marL="7755" marR="7755" marT="775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Костромская область</a:t>
                      </a:r>
                    </a:p>
                  </a:txBody>
                  <a:tcPr marL="7755" marR="7755" marT="775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Брянская область</a:t>
                      </a:r>
                    </a:p>
                  </a:txBody>
                  <a:tcPr marL="7755" marR="7755" marT="775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Тамбовская область</a:t>
                      </a:r>
                    </a:p>
                  </a:txBody>
                  <a:tcPr marL="7755" marR="7755" marT="775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Орловская область</a:t>
                      </a:r>
                    </a:p>
                  </a:txBody>
                  <a:tcPr marL="7755" marR="7755" marT="775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Рязанская область</a:t>
                      </a:r>
                    </a:p>
                  </a:txBody>
                  <a:tcPr marL="7755" marR="7755" marT="775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2445A9A-60FD-483C-9A1B-7B187CAE2166}"/>
              </a:ext>
            </a:extLst>
          </p:cNvPr>
          <p:cNvSpPr/>
          <p:nvPr/>
        </p:nvSpPr>
        <p:spPr>
          <a:xfrm>
            <a:off x="8666742" y="1570347"/>
            <a:ext cx="22830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занятости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E8EAE36F-74BF-4017-B0BB-EC4923562579}"/>
              </a:ext>
            </a:extLst>
          </p:cNvPr>
          <p:cNvSpPr/>
          <p:nvPr/>
        </p:nvSpPr>
        <p:spPr>
          <a:xfrm>
            <a:off x="3355859" y="1575990"/>
            <a:ext cx="36575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участия в рабочей силе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00000000-0008-0000-1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509947"/>
              </p:ext>
            </p:extLst>
          </p:nvPr>
        </p:nvGraphicFramePr>
        <p:xfrm>
          <a:off x="3727973" y="1902542"/>
          <a:ext cx="2736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00000000-0008-0000-1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821139"/>
              </p:ext>
            </p:extLst>
          </p:nvPr>
        </p:nvGraphicFramePr>
        <p:xfrm>
          <a:off x="8379378" y="1891088"/>
          <a:ext cx="2736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84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40EBFBEB-9881-4C13-973A-187CC7A493BD}"/>
              </a:ext>
            </a:extLst>
          </p:cNvPr>
          <p:cNvSpPr/>
          <p:nvPr/>
        </p:nvSpPr>
        <p:spPr>
          <a:xfrm>
            <a:off x="706658" y="1555881"/>
            <a:ext cx="2725518" cy="3721332"/>
          </a:xfrm>
          <a:custGeom>
            <a:avLst/>
            <a:gdLst/>
            <a:ahLst/>
            <a:cxnLst/>
            <a:rect l="l" t="t" r="r" b="b"/>
            <a:pathLst>
              <a:path w="4574540" h="599440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CF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Заголовок 2">
            <a:extLst>
              <a:ext uri="{FF2B5EF4-FFF2-40B4-BE49-F238E27FC236}">
                <a16:creationId xmlns:a16="http://schemas.microsoft.com/office/drawing/2014/main" xmlns="" id="{132417C7-9171-46FA-B4CB-19EFA9F1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70" y="388772"/>
            <a:ext cx="9518373" cy="7612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ЧИСЛЕННОСТЬ БЕЗРАБОТНЫХ</a:t>
            </a:r>
            <a:r>
              <a:rPr lang="ru-RU" sz="2200" dirty="0"/>
              <a:t/>
            </a:r>
            <a:br>
              <a:rPr lang="ru-RU" sz="2200" dirty="0"/>
            </a:b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74C679BB-A9A8-44BE-962C-FAB7A332D37A}"/>
              </a:ext>
            </a:extLst>
          </p:cNvPr>
          <p:cNvSpPr/>
          <p:nvPr/>
        </p:nvSpPr>
        <p:spPr>
          <a:xfrm>
            <a:off x="896086" y="2276600"/>
            <a:ext cx="323807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1400" b="1" spc="-40" dirty="0">
                <a:solidFill>
                  <a:srgbClr val="282A2E"/>
                </a:solidFill>
                <a:cs typeface="Arial" panose="020B0604020202020204" pitchFamily="34" charset="0"/>
              </a:rPr>
              <a:t>Уровень безработицы</a:t>
            </a:r>
            <a:endParaRPr kumimoji="0" lang="ru-RU" sz="1400" b="1" i="0" u="none" strike="noStrike" kern="1200" cap="none" spc="-4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B2FF5355-9E61-4418-8906-47BA357CBDD2}"/>
              </a:ext>
            </a:extLst>
          </p:cNvPr>
          <p:cNvSpPr/>
          <p:nvPr/>
        </p:nvSpPr>
        <p:spPr>
          <a:xfrm>
            <a:off x="868022" y="2533943"/>
            <a:ext cx="1323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40" dirty="0">
                <a:solidFill>
                  <a:srgbClr val="363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ru-RU" sz="2800" b="1" i="0" u="none" strike="noStrike" kern="1200" cap="none" spc="-4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,6</a:t>
            </a:r>
            <a:endParaRPr kumimoji="0" lang="ru-RU" sz="1400" b="1" i="0" u="none" strike="noStrike" kern="1200" cap="none" spc="-4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8293B75-DE51-41EF-9FB4-2ECA707A32E7}"/>
              </a:ext>
            </a:extLst>
          </p:cNvPr>
          <p:cNvSpPr/>
          <p:nvPr/>
        </p:nvSpPr>
        <p:spPr>
          <a:xfrm>
            <a:off x="896086" y="3069081"/>
            <a:ext cx="3238076" cy="48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4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Уровень безработицы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-40" dirty="0">
                <a:solidFill>
                  <a:srgbClr val="282A2E"/>
                </a:solidFill>
                <a:latin typeface="Arial" panose="020B0604020202020204"/>
                <a:cs typeface="Arial" panose="020B0604020202020204" pitchFamily="34" charset="0"/>
              </a:rPr>
              <a:t>в городской местности</a:t>
            </a:r>
            <a:endParaRPr kumimoji="0" lang="ru-RU" sz="1400" b="1" i="0" u="none" strike="noStrike" kern="1200" cap="none" spc="-4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16183129-C68B-4F82-AAB2-FFC6FCA0A9D4}"/>
              </a:ext>
            </a:extLst>
          </p:cNvPr>
          <p:cNvSpPr/>
          <p:nvPr/>
        </p:nvSpPr>
        <p:spPr>
          <a:xfrm>
            <a:off x="871037" y="3566800"/>
            <a:ext cx="1330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40" dirty="0">
                <a:solidFill>
                  <a:srgbClr val="DECC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ru-RU" sz="2800" b="1" i="0" u="none" strike="noStrike" kern="1200" cap="none" spc="-40" normalizeH="0" baseline="0" noProof="0" dirty="0">
                <a:ln>
                  <a:noFill/>
                </a:ln>
                <a:solidFill>
                  <a:srgbClr val="DECC0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,2 </a:t>
            </a:r>
            <a:endParaRPr kumimoji="0" lang="ru-RU" sz="1400" b="1" i="0" u="none" strike="noStrike" kern="1200" cap="none" spc="-40" normalizeH="0" baseline="0" noProof="0" dirty="0">
              <a:ln>
                <a:noFill/>
              </a:ln>
              <a:solidFill>
                <a:srgbClr val="DECC0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69C93CD4-AFF3-402E-817F-34358457DCAD}"/>
              </a:ext>
            </a:extLst>
          </p:cNvPr>
          <p:cNvSpPr/>
          <p:nvPr/>
        </p:nvSpPr>
        <p:spPr>
          <a:xfrm>
            <a:off x="925402" y="1766940"/>
            <a:ext cx="23255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-40" normalizeH="0" baseline="0" noProof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2023 г.</a:t>
            </a:r>
            <a:endParaRPr kumimoji="0" lang="ru-RU" sz="1400" i="0" u="none" strike="noStrike" kern="1200" cap="none" spc="-4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object 29">
            <a:extLst>
              <a:ext uri="{FF2B5EF4-FFF2-40B4-BE49-F238E27FC236}">
                <a16:creationId xmlns:a16="http://schemas.microsoft.com/office/drawing/2014/main" xmlns="" id="{7440A328-BD60-46AF-A63F-2C2199EBCCD8}"/>
              </a:ext>
            </a:extLst>
          </p:cNvPr>
          <p:cNvSpPr txBox="1"/>
          <p:nvPr/>
        </p:nvSpPr>
        <p:spPr>
          <a:xfrm>
            <a:off x="4581288" y="5137081"/>
            <a:ext cx="173669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spc="-40" dirty="0">
                <a:solidFill>
                  <a:srgbClr val="282A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безработицы</a:t>
            </a:r>
            <a:endParaRPr kumimoji="0" lang="ru-RU" sz="1000" b="0" i="0" u="none" strike="noStrike" kern="1200" cap="none" spc="-4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object 42">
            <a:extLst>
              <a:ext uri="{FF2B5EF4-FFF2-40B4-BE49-F238E27FC236}">
                <a16:creationId xmlns:a16="http://schemas.microsoft.com/office/drawing/2014/main" xmlns="" id="{C93A81B2-4360-4222-BA99-816CA7045433}"/>
              </a:ext>
            </a:extLst>
          </p:cNvPr>
          <p:cNvSpPr/>
          <p:nvPr/>
        </p:nvSpPr>
        <p:spPr>
          <a:xfrm>
            <a:off x="4253858" y="528785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36319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object 29">
            <a:extLst>
              <a:ext uri="{FF2B5EF4-FFF2-40B4-BE49-F238E27FC236}">
                <a16:creationId xmlns:a16="http://schemas.microsoft.com/office/drawing/2014/main" xmlns="" id="{0241C755-4B71-4EB3-BF6F-60C025CBCD98}"/>
              </a:ext>
            </a:extLst>
          </p:cNvPr>
          <p:cNvSpPr txBox="1"/>
          <p:nvPr/>
        </p:nvSpPr>
        <p:spPr>
          <a:xfrm>
            <a:off x="7071643" y="5137080"/>
            <a:ext cx="1736692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sz="1000" dirty="0">
                <a:solidFill>
                  <a:srgbClr val="282A2E"/>
                </a:solidFill>
                <a:cs typeface="Arial"/>
              </a:rPr>
              <a:t>Уровень безработицы </a:t>
            </a:r>
          </a:p>
          <a:p>
            <a:pPr marL="12700" lvl="0">
              <a:spcBef>
                <a:spcPts val="100"/>
              </a:spcBef>
              <a:defRPr/>
            </a:pPr>
            <a:r>
              <a:rPr lang="ru-RU" sz="1000" dirty="0">
                <a:solidFill>
                  <a:srgbClr val="282A2E"/>
                </a:solidFill>
                <a:cs typeface="Arial"/>
              </a:rPr>
              <a:t>в городской местности</a:t>
            </a:r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xmlns="" id="{FFB0011D-87EB-409A-800B-29A12AF37A1F}"/>
              </a:ext>
            </a:extLst>
          </p:cNvPr>
          <p:cNvSpPr/>
          <p:nvPr/>
        </p:nvSpPr>
        <p:spPr>
          <a:xfrm>
            <a:off x="6744214" y="528785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DECC0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15B1CD44-27D9-48E3-9FED-0C0623985780}"/>
              </a:ext>
            </a:extLst>
          </p:cNvPr>
          <p:cNvSpPr/>
          <p:nvPr/>
        </p:nvSpPr>
        <p:spPr>
          <a:xfrm>
            <a:off x="890230" y="4130355"/>
            <a:ext cx="3238076" cy="48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4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Уровень безработицы</a:t>
            </a:r>
            <a:br>
              <a:rPr kumimoji="0" lang="ru-RU" sz="1400" b="1" i="0" u="none" strike="noStrike" kern="1200" cap="none" spc="-4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ru-RU" sz="1400" b="1" i="0" u="none" strike="noStrike" kern="1200" cap="none" spc="-4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в сельской местности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BF5FB8B7-2636-4AA8-9C61-6DF878813DF4}"/>
              </a:ext>
            </a:extLst>
          </p:cNvPr>
          <p:cNvSpPr/>
          <p:nvPr/>
        </p:nvSpPr>
        <p:spPr>
          <a:xfrm>
            <a:off x="894785" y="4572632"/>
            <a:ext cx="1330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40" dirty="0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ru-RU" sz="2800" b="1" i="0" u="none" strike="noStrike" kern="1200" cap="none" spc="-40" normalizeH="0" baseline="0" noProof="0" dirty="0">
                <a:ln>
                  <a:noFill/>
                </a:ln>
                <a:solidFill>
                  <a:srgbClr val="46AA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,3 </a:t>
            </a:r>
            <a:endParaRPr kumimoji="0" lang="ru-RU" sz="1400" b="1" i="0" u="none" strike="noStrike" kern="1200" cap="none" spc="-40" normalizeH="0" baseline="0" noProof="0" dirty="0">
              <a:ln>
                <a:noFill/>
              </a:ln>
              <a:solidFill>
                <a:srgbClr val="46AA9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object 29">
            <a:extLst>
              <a:ext uri="{FF2B5EF4-FFF2-40B4-BE49-F238E27FC236}">
                <a16:creationId xmlns:a16="http://schemas.microsoft.com/office/drawing/2014/main" xmlns="" id="{0DF04B1E-BEF8-41D1-B6B5-A1808D064DA1}"/>
              </a:ext>
            </a:extLst>
          </p:cNvPr>
          <p:cNvSpPr txBox="1"/>
          <p:nvPr/>
        </p:nvSpPr>
        <p:spPr>
          <a:xfrm>
            <a:off x="9562653" y="5140619"/>
            <a:ext cx="173669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sz="1000" dirty="0">
                <a:solidFill>
                  <a:srgbClr val="282A2E"/>
                </a:solidFill>
                <a:cs typeface="Arial"/>
              </a:rPr>
              <a:t>Уровень безработицы</a:t>
            </a:r>
            <a:br>
              <a:rPr lang="ru-RU" sz="1000" dirty="0">
                <a:solidFill>
                  <a:srgbClr val="282A2E"/>
                </a:solidFill>
                <a:cs typeface="Arial"/>
              </a:rPr>
            </a:br>
            <a:r>
              <a:rPr lang="ru-RU" sz="1000" dirty="0">
                <a:solidFill>
                  <a:srgbClr val="282A2E"/>
                </a:solidFill>
                <a:cs typeface="Arial"/>
              </a:rPr>
              <a:t>в сельской местности</a:t>
            </a:r>
          </a:p>
        </p:txBody>
      </p:sp>
      <p:sp>
        <p:nvSpPr>
          <p:cNvPr id="46" name="object 42">
            <a:extLst>
              <a:ext uri="{FF2B5EF4-FFF2-40B4-BE49-F238E27FC236}">
                <a16:creationId xmlns:a16="http://schemas.microsoft.com/office/drawing/2014/main" xmlns="" id="{409DBCA0-CAD4-422D-9979-1AAAAB74E62B}"/>
              </a:ext>
            </a:extLst>
          </p:cNvPr>
          <p:cNvSpPr/>
          <p:nvPr/>
        </p:nvSpPr>
        <p:spPr>
          <a:xfrm>
            <a:off x="9235224" y="5291389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46AA9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xmlns="" id="{F3A36CB2-92A4-4D0C-8492-254291AFCD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384005"/>
              </p:ext>
            </p:extLst>
          </p:nvPr>
        </p:nvGraphicFramePr>
        <p:xfrm>
          <a:off x="3960000" y="1634400"/>
          <a:ext cx="7632000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Заголовок 17">
            <a:extLst>
              <a:ext uri="{FF2B5EF4-FFF2-40B4-BE49-F238E27FC236}">
                <a16:creationId xmlns:a16="http://schemas.microsoft.com/office/drawing/2014/main" xmlns="" id="{621BDA4E-ACD4-42A9-97C1-4F85C6F9F957}"/>
              </a:ext>
            </a:extLst>
          </p:cNvPr>
          <p:cNvSpPr txBox="1">
            <a:spLocks/>
          </p:cNvSpPr>
          <p:nvPr/>
        </p:nvSpPr>
        <p:spPr>
          <a:xfrm>
            <a:off x="599663" y="755400"/>
            <a:ext cx="9518373" cy="40323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282A2E"/>
                </a:solidFill>
                <a:cs typeface="Arial"/>
              </a:rPr>
              <a:t>в возрасте 15 лет и старше, %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5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6CE1E1-6072-4CE5-9458-3AF434BF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951" y="2912166"/>
            <a:ext cx="5203262" cy="516836"/>
          </a:xfrm>
        </p:spPr>
        <p:txBody>
          <a:bodyPr>
            <a:noAutofit/>
          </a:bodyPr>
          <a:lstStyle/>
          <a:p>
            <a:r>
              <a:rPr lang="ru-RU" sz="36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1608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78F59363-6F23-CB6F-83E7-B6BCF2EF5D95}"/>
              </a:ext>
            </a:extLst>
          </p:cNvPr>
          <p:cNvSpPr/>
          <p:nvPr/>
        </p:nvSpPr>
        <p:spPr>
          <a:xfrm>
            <a:off x="6559403" y="1632010"/>
            <a:ext cx="1938752" cy="768159"/>
          </a:xfrm>
          <a:prstGeom prst="roundRect">
            <a:avLst>
              <a:gd name="adj" fmla="val 5487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xmlns="" id="{FD35116E-4752-DCB8-E782-3079AA58C994}"/>
              </a:ext>
            </a:extLst>
          </p:cNvPr>
          <p:cNvSpPr txBox="1"/>
          <p:nvPr/>
        </p:nvSpPr>
        <p:spPr>
          <a:xfrm>
            <a:off x="6559404" y="1685310"/>
            <a:ext cx="1980933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300" b="1" dirty="0">
                <a:solidFill>
                  <a:srgbClr val="363194"/>
                </a:solidFill>
                <a:cs typeface="Arial Black"/>
              </a:rPr>
              <a:t>Данные </a:t>
            </a:r>
            <a:r>
              <a:rPr lang="ru-RU" sz="1300" b="1">
                <a:solidFill>
                  <a:srgbClr val="363194"/>
                </a:solidFill>
                <a:cs typeface="Arial Black"/>
              </a:rPr>
              <a:t>по фф. </a:t>
            </a:r>
            <a:r>
              <a:rPr lang="ru-RU" sz="1300" b="1" dirty="0">
                <a:solidFill>
                  <a:srgbClr val="363194"/>
                </a:solidFill>
                <a:cs typeface="Arial Black"/>
              </a:rPr>
              <a:t>1-ИП, </a:t>
            </a:r>
            <a:br>
              <a:rPr lang="ru-RU" sz="1300" b="1" dirty="0">
                <a:solidFill>
                  <a:srgbClr val="363194"/>
                </a:solidFill>
                <a:cs typeface="Arial Black"/>
              </a:rPr>
            </a:br>
            <a:r>
              <a:rPr lang="ru-RU" sz="1300" b="1" dirty="0">
                <a:solidFill>
                  <a:srgbClr val="363194"/>
                </a:solidFill>
                <a:cs typeface="Arial Black"/>
              </a:rPr>
              <a:t>1-ИП(торговля)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39" name="Соединитель: уступ 38">
            <a:extLst>
              <a:ext uri="{FF2B5EF4-FFF2-40B4-BE49-F238E27FC236}">
                <a16:creationId xmlns:a16="http://schemas.microsoft.com/office/drawing/2014/main" xmlns="" id="{DC5F3F45-44F5-F6FF-91F7-7F7C198B8E19}"/>
              </a:ext>
            </a:extLst>
          </p:cNvPr>
          <p:cNvCxnSpPr>
            <a:cxnSpLocks/>
          </p:cNvCxnSpPr>
          <p:nvPr/>
        </p:nvCxnSpPr>
        <p:spPr>
          <a:xfrm rot="10800000">
            <a:off x="1855178" y="3277424"/>
            <a:ext cx="7411589" cy="1969477"/>
          </a:xfrm>
          <a:prstGeom prst="bentConnector3">
            <a:avLst>
              <a:gd name="adj1" fmla="val 5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: уступ 46">
            <a:extLst>
              <a:ext uri="{FF2B5EF4-FFF2-40B4-BE49-F238E27FC236}">
                <a16:creationId xmlns:a16="http://schemas.microsoft.com/office/drawing/2014/main" xmlns="" id="{C249C6AA-F058-500A-B588-4D1D4D3F49C5}"/>
              </a:ext>
            </a:extLst>
          </p:cNvPr>
          <p:cNvCxnSpPr>
            <a:cxnSpLocks/>
          </p:cNvCxnSpPr>
          <p:nvPr/>
        </p:nvCxnSpPr>
        <p:spPr>
          <a:xfrm flipV="1">
            <a:off x="1855177" y="1409736"/>
            <a:ext cx="9288000" cy="1867684"/>
          </a:xfrm>
          <a:prstGeom prst="bentConnector3">
            <a:avLst>
              <a:gd name="adj1" fmla="val -224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7E6C68BF-37DD-42DF-7BF4-51AAE4CBC49F}"/>
              </a:ext>
            </a:extLst>
          </p:cNvPr>
          <p:cNvCxnSpPr>
            <a:cxnSpLocks/>
          </p:cNvCxnSpPr>
          <p:nvPr/>
        </p:nvCxnSpPr>
        <p:spPr>
          <a:xfrm flipH="1">
            <a:off x="710188" y="5246901"/>
            <a:ext cx="8556581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5">
            <a:extLst>
              <a:ext uri="{FF2B5EF4-FFF2-40B4-BE49-F238E27FC236}">
                <a16:creationId xmlns:a16="http://schemas.microsoft.com/office/drawing/2014/main" xmlns="" id="{11822578-56B0-4D70-DCD1-57E0EDBD922C}"/>
              </a:ext>
            </a:extLst>
          </p:cNvPr>
          <p:cNvSpPr txBox="1"/>
          <p:nvPr/>
        </p:nvSpPr>
        <p:spPr>
          <a:xfrm>
            <a:off x="6679939" y="2147664"/>
            <a:ext cx="16976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100">
                <a:solidFill>
                  <a:srgbClr val="282A2E"/>
                </a:solidFill>
                <a:cs typeface="Arial"/>
              </a:rPr>
              <a:t>4х колич. видов деят. </a:t>
            </a:r>
            <a:endParaRPr lang="ru-RU" sz="1100" dirty="0">
              <a:solidFill>
                <a:srgbClr val="282A2E"/>
              </a:solidFill>
              <a:cs typeface="Arial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C38BADC8-03E8-4F59-230C-FFC3FE143957}"/>
              </a:ext>
            </a:extLst>
          </p:cNvPr>
          <p:cNvSpPr/>
          <p:nvPr/>
        </p:nvSpPr>
        <p:spPr>
          <a:xfrm>
            <a:off x="2121619" y="1943705"/>
            <a:ext cx="2035333" cy="768159"/>
          </a:xfrm>
          <a:prstGeom prst="roundRect">
            <a:avLst>
              <a:gd name="adj" fmla="val 5487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CF6A3BD9-7557-B22C-0A91-C0EADDB13008}"/>
              </a:ext>
            </a:extLst>
          </p:cNvPr>
          <p:cNvSpPr txBox="1"/>
          <p:nvPr/>
        </p:nvSpPr>
        <p:spPr>
          <a:xfrm>
            <a:off x="2096010" y="1935461"/>
            <a:ext cx="2035333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300" b="1" dirty="0">
                <a:solidFill>
                  <a:srgbClr val="363194"/>
                </a:solidFill>
                <a:cs typeface="Arial Black"/>
              </a:rPr>
              <a:t>ЭОД по разработке окончательных данных 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xmlns="" id="{2B7032B4-7A36-CB3D-A6AB-5732DACCABE5}"/>
              </a:ext>
            </a:extLst>
          </p:cNvPr>
          <p:cNvSpPr txBox="1"/>
          <p:nvPr/>
        </p:nvSpPr>
        <p:spPr>
          <a:xfrm>
            <a:off x="2242156" y="2336266"/>
            <a:ext cx="179260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100" dirty="0">
                <a:solidFill>
                  <a:srgbClr val="282A2E"/>
                </a:solidFill>
                <a:cs typeface="Arial"/>
              </a:rPr>
              <a:t>1 первичных показателя + </a:t>
            </a:r>
            <a:br>
              <a:rPr lang="ru-RU" sz="1100" dirty="0">
                <a:solidFill>
                  <a:srgbClr val="282A2E"/>
                </a:solidFill>
                <a:cs typeface="Arial"/>
              </a:rPr>
            </a:br>
            <a:r>
              <a:rPr lang="ru-RU" sz="1100" dirty="0">
                <a:solidFill>
                  <a:srgbClr val="282A2E"/>
                </a:solidFill>
                <a:cs typeface="Arial"/>
              </a:rPr>
              <a:t>1х </a:t>
            </a:r>
            <a:r>
              <a:rPr lang="ru-RU" sz="1100" dirty="0" err="1">
                <a:solidFill>
                  <a:srgbClr val="282A2E"/>
                </a:solidFill>
                <a:cs typeface="Arial"/>
              </a:rPr>
              <a:t>колич</a:t>
            </a:r>
            <a:r>
              <a:rPr lang="ru-RU" sz="1100" dirty="0">
                <a:solidFill>
                  <a:srgbClr val="282A2E"/>
                </a:solidFill>
                <a:cs typeface="Arial"/>
              </a:rPr>
              <a:t>. видов </a:t>
            </a:r>
            <a:r>
              <a:rPr lang="ru-RU" sz="1100" dirty="0" err="1">
                <a:solidFill>
                  <a:srgbClr val="282A2E"/>
                </a:solidFill>
                <a:cs typeface="Arial"/>
              </a:rPr>
              <a:t>деят</a:t>
            </a:r>
            <a:r>
              <a:rPr lang="ru-RU" sz="1100" dirty="0">
                <a:solidFill>
                  <a:srgbClr val="282A2E"/>
                </a:solidFill>
                <a:cs typeface="Arial"/>
              </a:rPr>
              <a:t>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0978FC74-6FC7-7671-5240-BF6433E91304}"/>
              </a:ext>
            </a:extLst>
          </p:cNvPr>
          <p:cNvSpPr/>
          <p:nvPr/>
        </p:nvSpPr>
        <p:spPr>
          <a:xfrm>
            <a:off x="4572377" y="3493379"/>
            <a:ext cx="1938752" cy="768159"/>
          </a:xfrm>
          <a:prstGeom prst="roundRect">
            <a:avLst>
              <a:gd name="adj" fmla="val 5487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84B8CFA6-978E-2EEF-4CE2-62FEF66636FD}"/>
              </a:ext>
            </a:extLst>
          </p:cNvPr>
          <p:cNvSpPr txBox="1"/>
          <p:nvPr/>
        </p:nvSpPr>
        <p:spPr>
          <a:xfrm>
            <a:off x="4572380" y="3487265"/>
            <a:ext cx="193875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300" b="1" dirty="0">
                <a:solidFill>
                  <a:srgbClr val="363194"/>
                </a:solidFill>
                <a:cs typeface="Arial Black"/>
              </a:rPr>
              <a:t>Распространенные данные ОРС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5C8E5CE1-4AA8-28D3-2913-DA727AE76382}"/>
              </a:ext>
            </a:extLst>
          </p:cNvPr>
          <p:cNvSpPr txBox="1"/>
          <p:nvPr/>
        </p:nvSpPr>
        <p:spPr>
          <a:xfrm>
            <a:off x="4525860" y="3879278"/>
            <a:ext cx="203334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100" dirty="0">
                <a:solidFill>
                  <a:srgbClr val="282A2E"/>
                </a:solidFill>
                <a:cs typeface="Arial"/>
              </a:rPr>
              <a:t>2 первичных показателя + </a:t>
            </a:r>
            <a:br>
              <a:rPr lang="ru-RU" sz="1100" dirty="0">
                <a:solidFill>
                  <a:srgbClr val="282A2E"/>
                </a:solidFill>
                <a:cs typeface="Arial"/>
              </a:rPr>
            </a:br>
            <a:r>
              <a:rPr lang="ru-RU" sz="1100">
                <a:solidFill>
                  <a:srgbClr val="282A2E"/>
                </a:solidFill>
                <a:cs typeface="Arial"/>
              </a:rPr>
              <a:t>1х колич. видов деят. </a:t>
            </a:r>
            <a:endParaRPr lang="ru-RU" sz="1100" dirty="0">
              <a:solidFill>
                <a:srgbClr val="282A2E"/>
              </a:solidFill>
              <a:cs typeface="Arial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C8C956E3-635E-9A53-84AF-38D21AA3A93A}"/>
              </a:ext>
            </a:extLst>
          </p:cNvPr>
          <p:cNvSpPr/>
          <p:nvPr/>
        </p:nvSpPr>
        <p:spPr>
          <a:xfrm>
            <a:off x="6909308" y="3493379"/>
            <a:ext cx="1938752" cy="768159"/>
          </a:xfrm>
          <a:prstGeom prst="roundRect">
            <a:avLst>
              <a:gd name="adj" fmla="val 5487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63A23811-EEFA-65DE-7252-F65C15CC6B39}"/>
              </a:ext>
            </a:extLst>
          </p:cNvPr>
          <p:cNvSpPr txBox="1"/>
          <p:nvPr/>
        </p:nvSpPr>
        <p:spPr>
          <a:xfrm>
            <a:off x="6909311" y="3474205"/>
            <a:ext cx="193875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300" b="1" dirty="0">
                <a:solidFill>
                  <a:srgbClr val="363194"/>
                </a:solidFill>
                <a:cs typeface="Arial Black"/>
              </a:rPr>
              <a:t>Данные демографической статистики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xmlns="" id="{52AEAE9F-769F-3728-1F3D-7CA296566C5E}"/>
              </a:ext>
            </a:extLst>
          </p:cNvPr>
          <p:cNvSpPr txBox="1"/>
          <p:nvPr/>
        </p:nvSpPr>
        <p:spPr>
          <a:xfrm>
            <a:off x="7029846" y="4059650"/>
            <a:ext cx="16976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100" dirty="0">
                <a:solidFill>
                  <a:srgbClr val="282A2E"/>
                </a:solidFill>
                <a:cs typeface="Arial"/>
              </a:rPr>
              <a:t>2 первичных показателей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DE361335-AFE9-57FA-542C-8E32E29B163D}"/>
              </a:ext>
            </a:extLst>
          </p:cNvPr>
          <p:cNvSpPr/>
          <p:nvPr/>
        </p:nvSpPr>
        <p:spPr>
          <a:xfrm>
            <a:off x="710188" y="5461972"/>
            <a:ext cx="1938752" cy="768159"/>
          </a:xfrm>
          <a:prstGeom prst="roundRect">
            <a:avLst>
              <a:gd name="adj" fmla="val 5487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6CD5812D-91EB-E70D-3DA6-CEAEE8DE929D}"/>
              </a:ext>
            </a:extLst>
          </p:cNvPr>
          <p:cNvSpPr txBox="1"/>
          <p:nvPr/>
        </p:nvSpPr>
        <p:spPr>
          <a:xfrm>
            <a:off x="710191" y="5515272"/>
            <a:ext cx="19387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400" b="1" dirty="0">
                <a:solidFill>
                  <a:srgbClr val="363194"/>
                </a:solidFill>
                <a:cs typeface="Arial Black"/>
              </a:rPr>
              <a:t>94(пенсии) </a:t>
            </a:r>
            <a:br>
              <a:rPr lang="ru-RU" sz="1400" b="1" dirty="0">
                <a:solidFill>
                  <a:srgbClr val="363194"/>
                </a:solidFill>
                <a:cs typeface="Arial Black"/>
              </a:rPr>
            </a:br>
            <a:r>
              <a:rPr lang="ru-RU" sz="1400" b="1">
                <a:solidFill>
                  <a:srgbClr val="363194"/>
                </a:solidFill>
                <a:cs typeface="Arial Black"/>
              </a:rPr>
              <a:t>на 01.01. </a:t>
            </a:r>
            <a:r>
              <a:rPr lang="ru-RU" sz="1400" b="1" dirty="0">
                <a:solidFill>
                  <a:srgbClr val="363194"/>
                </a:solidFill>
                <a:cs typeface="Arial Black"/>
              </a:rPr>
              <a:t>2020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xmlns="" id="{39E29EB9-41B3-D5B6-C427-9B0B55ED4DD7}"/>
              </a:ext>
            </a:extLst>
          </p:cNvPr>
          <p:cNvSpPr txBox="1"/>
          <p:nvPr/>
        </p:nvSpPr>
        <p:spPr>
          <a:xfrm>
            <a:off x="769181" y="5986418"/>
            <a:ext cx="181821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 первичных показателей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82B93CD3-D161-4E32-70AB-AB19EA11E618}"/>
              </a:ext>
            </a:extLst>
          </p:cNvPr>
          <p:cNvSpPr/>
          <p:nvPr/>
        </p:nvSpPr>
        <p:spPr>
          <a:xfrm>
            <a:off x="5235751" y="5447837"/>
            <a:ext cx="1938752" cy="768159"/>
          </a:xfrm>
          <a:prstGeom prst="roundRect">
            <a:avLst>
              <a:gd name="adj" fmla="val 5487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xmlns="" id="{39585340-6DDA-C65C-B066-D1F96897E0B5}"/>
              </a:ext>
            </a:extLst>
          </p:cNvPr>
          <p:cNvSpPr txBox="1"/>
          <p:nvPr/>
        </p:nvSpPr>
        <p:spPr>
          <a:xfrm>
            <a:off x="5235754" y="5545097"/>
            <a:ext cx="193875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300" b="1" dirty="0">
                <a:solidFill>
                  <a:srgbClr val="363194"/>
                </a:solidFill>
                <a:cs typeface="Arial Black"/>
              </a:rPr>
              <a:t>СПО-1 на начало 2019/ 2020 учебного года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xmlns="" id="{D4543357-0EEC-C5B2-96C5-D59D50FF7D28}"/>
              </a:ext>
            </a:extLst>
          </p:cNvPr>
          <p:cNvSpPr txBox="1"/>
          <p:nvPr/>
        </p:nvSpPr>
        <p:spPr>
          <a:xfrm>
            <a:off x="5215613" y="5981079"/>
            <a:ext cx="19387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100" dirty="0">
                <a:solidFill>
                  <a:srgbClr val="282A2E"/>
                </a:solidFill>
                <a:cs typeface="Arial"/>
              </a:rPr>
              <a:t>17 первичных показателей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632E5877-E08B-777B-67F4-A267FF3E9B94}"/>
              </a:ext>
            </a:extLst>
          </p:cNvPr>
          <p:cNvSpPr/>
          <p:nvPr/>
        </p:nvSpPr>
        <p:spPr>
          <a:xfrm>
            <a:off x="9487761" y="4426387"/>
            <a:ext cx="1972404" cy="768159"/>
          </a:xfrm>
          <a:prstGeom prst="roundRect">
            <a:avLst>
              <a:gd name="adj" fmla="val 5487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xmlns="" id="{FE9612AE-17F5-DC2E-71BE-D7008CEEF17C}"/>
              </a:ext>
            </a:extLst>
          </p:cNvPr>
          <p:cNvSpPr txBox="1"/>
          <p:nvPr/>
        </p:nvSpPr>
        <p:spPr>
          <a:xfrm>
            <a:off x="9487763" y="4550024"/>
            <a:ext cx="19387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400" b="1" dirty="0">
                <a:solidFill>
                  <a:srgbClr val="363194"/>
                </a:solidFill>
                <a:cs typeface="Arial Black"/>
              </a:rPr>
              <a:t>1-НК за 2019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xmlns="" id="{E7EB7DE7-0079-D562-CD76-B877563BC239}"/>
              </a:ext>
            </a:extLst>
          </p:cNvPr>
          <p:cNvSpPr txBox="1"/>
          <p:nvPr/>
        </p:nvSpPr>
        <p:spPr>
          <a:xfrm>
            <a:off x="9537960" y="4942038"/>
            <a:ext cx="185186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100" dirty="0">
                <a:solidFill>
                  <a:srgbClr val="282A2E"/>
                </a:solidFill>
                <a:cs typeface="Arial"/>
              </a:rPr>
              <a:t>6 первичных показателей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AEFAF9-C5E3-E996-CE1B-E5E0E9D2DD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22" y="1279070"/>
            <a:ext cx="273716" cy="2737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1C3AA85-0575-EF23-896F-E04BEDF5D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47" y="2190927"/>
            <a:ext cx="273716" cy="2737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FCB391F-0BAF-0A45-B115-1CA562DE1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97" y="3142199"/>
            <a:ext cx="273716" cy="2737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E95AEB0-E19B-F735-A172-78EC9C548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8" y="3142199"/>
            <a:ext cx="273716" cy="27371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FF36C15C-57E3-1DA9-9422-D7BF2DAEEA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34" y="4673609"/>
            <a:ext cx="273716" cy="27371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49DED5D-5B6B-12CB-7508-B3BAC8BABC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08" y="5111108"/>
            <a:ext cx="273716" cy="27371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9869ACE-958F-015E-0207-CA5DB69A9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71" y="5111108"/>
            <a:ext cx="273716" cy="273715"/>
          </a:xfrm>
          <a:prstGeom prst="rect">
            <a:avLst/>
          </a:prstGeom>
        </p:spPr>
      </p:pic>
      <p:sp>
        <p:nvSpPr>
          <p:cNvPr id="26" name="Заголовок 25">
            <a:extLst>
              <a:ext uri="{FF2B5EF4-FFF2-40B4-BE49-F238E27FC236}">
                <a16:creationId xmlns:a16="http://schemas.microsoft.com/office/drawing/2014/main" xmlns="" id="{FD3C3B52-11D4-1C0E-51D0-0BADE816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cap="all" dirty="0"/>
              <a:t>ИСТОЧНИКИ ИНФОРМАЦИИ ДЛЯ ФОРМИРОВАНИЯ ДАННЫХ:</a:t>
            </a:r>
            <a:endParaRPr lang="ru-RU" dirty="0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FEC2AC5F-8CC3-4968-AA3A-047DB18111D1}"/>
              </a:ext>
            </a:extLst>
          </p:cNvPr>
          <p:cNvSpPr/>
          <p:nvPr/>
        </p:nvSpPr>
        <p:spPr>
          <a:xfrm>
            <a:off x="2972734" y="5456111"/>
            <a:ext cx="1938752" cy="768159"/>
          </a:xfrm>
          <a:prstGeom prst="roundRect">
            <a:avLst>
              <a:gd name="adj" fmla="val 5487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xmlns="" id="{E9EBC85C-5DBF-4D5E-A6C5-EA3DA4585353}"/>
              </a:ext>
            </a:extLst>
          </p:cNvPr>
          <p:cNvSpPr txBox="1"/>
          <p:nvPr/>
        </p:nvSpPr>
        <p:spPr>
          <a:xfrm>
            <a:off x="2955155" y="5509410"/>
            <a:ext cx="19387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400" b="1" dirty="0">
                <a:solidFill>
                  <a:srgbClr val="363194"/>
                </a:solidFill>
                <a:cs typeface="Arial Black"/>
              </a:rPr>
              <a:t>ОО-1 на начало 2019/ 2020 учебного года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xmlns="" id="{40893A99-85C1-466D-AABE-5D8E6FE1F252}"/>
              </a:ext>
            </a:extLst>
          </p:cNvPr>
          <p:cNvSpPr txBox="1"/>
          <p:nvPr/>
        </p:nvSpPr>
        <p:spPr>
          <a:xfrm>
            <a:off x="3031727" y="5980557"/>
            <a:ext cx="181821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282A2E"/>
                </a:solidFill>
                <a:latin typeface="Arial"/>
                <a:cs typeface="Arial"/>
              </a:rPr>
              <a:t>34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первичных показателей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37EEC45F-C0FE-4C6C-AC2F-84D014AA8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56" y="5105247"/>
            <a:ext cx="273716" cy="273715"/>
          </a:xfrm>
          <a:prstGeom prst="rect">
            <a:avLst/>
          </a:prstGeom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408FEDDD-D401-4D13-BD0E-0F952DA6B49B}"/>
              </a:ext>
            </a:extLst>
          </p:cNvPr>
          <p:cNvSpPr/>
          <p:nvPr/>
        </p:nvSpPr>
        <p:spPr>
          <a:xfrm>
            <a:off x="7503703" y="5450245"/>
            <a:ext cx="1938752" cy="768159"/>
          </a:xfrm>
          <a:prstGeom prst="roundRect">
            <a:avLst>
              <a:gd name="adj" fmla="val 5487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xmlns="" id="{2FA8C4FF-05B6-4A89-B71D-3FD9B1342C10}"/>
              </a:ext>
            </a:extLst>
          </p:cNvPr>
          <p:cNvSpPr txBox="1"/>
          <p:nvPr/>
        </p:nvSpPr>
        <p:spPr>
          <a:xfrm>
            <a:off x="7486122" y="5547505"/>
            <a:ext cx="193875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300" b="1" dirty="0">
                <a:solidFill>
                  <a:srgbClr val="363194"/>
                </a:solidFill>
                <a:cs typeface="Arial Black"/>
              </a:rPr>
              <a:t>ВПО-1 на начало 2019/ 2020 учебного года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xmlns="" id="{2A013836-5E92-4A5C-BEC8-22DFA28EE034}"/>
              </a:ext>
            </a:extLst>
          </p:cNvPr>
          <p:cNvSpPr txBox="1"/>
          <p:nvPr/>
        </p:nvSpPr>
        <p:spPr>
          <a:xfrm>
            <a:off x="7553903" y="5974692"/>
            <a:ext cx="181821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первичных показателей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A11CAC2-3AF4-4274-BE23-3F0F9611F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23" y="5099381"/>
            <a:ext cx="273716" cy="273715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93D0DBDD-9E02-404B-9E5A-FF24A76F832D}"/>
              </a:ext>
            </a:extLst>
          </p:cNvPr>
          <p:cNvSpPr/>
          <p:nvPr/>
        </p:nvSpPr>
        <p:spPr>
          <a:xfrm>
            <a:off x="9481897" y="3391828"/>
            <a:ext cx="1978265" cy="768159"/>
          </a:xfrm>
          <a:prstGeom prst="roundRect">
            <a:avLst>
              <a:gd name="adj" fmla="val 5487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object 5">
            <a:extLst>
              <a:ext uri="{FF2B5EF4-FFF2-40B4-BE49-F238E27FC236}">
                <a16:creationId xmlns:a16="http://schemas.microsoft.com/office/drawing/2014/main" xmlns="" id="{33510DD3-457A-45D3-8E65-F078B35F6803}"/>
              </a:ext>
            </a:extLst>
          </p:cNvPr>
          <p:cNvSpPr txBox="1"/>
          <p:nvPr/>
        </p:nvSpPr>
        <p:spPr>
          <a:xfrm>
            <a:off x="9437939" y="3409960"/>
            <a:ext cx="2031017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250" b="1" dirty="0">
                <a:solidFill>
                  <a:srgbClr val="363194"/>
                </a:solidFill>
                <a:cs typeface="Arial Black"/>
              </a:rPr>
              <a:t>Данные сводных отчетов МВД за 2019 год</a:t>
            </a:r>
            <a:endParaRPr kumimoji="0" lang="ru-RU" sz="1250" b="0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5">
            <a:extLst>
              <a:ext uri="{FF2B5EF4-FFF2-40B4-BE49-F238E27FC236}">
                <a16:creationId xmlns:a16="http://schemas.microsoft.com/office/drawing/2014/main" xmlns="" id="{474D634A-6638-46C0-B17E-03D8BB193571}"/>
              </a:ext>
            </a:extLst>
          </p:cNvPr>
          <p:cNvSpPr txBox="1"/>
          <p:nvPr/>
        </p:nvSpPr>
        <p:spPr>
          <a:xfrm>
            <a:off x="9514515" y="3775599"/>
            <a:ext cx="191199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100" dirty="0">
                <a:solidFill>
                  <a:srgbClr val="282A2E"/>
                </a:solidFill>
                <a:cs typeface="Arial"/>
              </a:rPr>
              <a:t>4 первичных показателя + </a:t>
            </a:r>
            <a:br>
              <a:rPr lang="ru-RU" sz="1100" dirty="0">
                <a:solidFill>
                  <a:srgbClr val="282A2E"/>
                </a:solidFill>
                <a:cs typeface="Arial"/>
              </a:rPr>
            </a:br>
            <a:r>
              <a:rPr lang="ru-RU" sz="1100">
                <a:solidFill>
                  <a:srgbClr val="282A2E"/>
                </a:solidFill>
                <a:cs typeface="Arial"/>
              </a:rPr>
              <a:t>1х колич. видов деят. </a:t>
            </a:r>
            <a:endParaRPr lang="ru-RU" sz="1100" dirty="0">
              <a:solidFill>
                <a:srgbClr val="282A2E"/>
              </a:solidFill>
              <a:cs typeface="Arial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A2217D67-DCA1-4B07-86CC-91F8EA5D5C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70" y="3639050"/>
            <a:ext cx="273716" cy="273715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xmlns="" id="{CBE1C1C1-51C6-47F0-A8B1-A9A8DE3B3C4F}"/>
              </a:ext>
            </a:extLst>
          </p:cNvPr>
          <p:cNvSpPr/>
          <p:nvPr/>
        </p:nvSpPr>
        <p:spPr>
          <a:xfrm>
            <a:off x="2192590" y="3496314"/>
            <a:ext cx="1938752" cy="768159"/>
          </a:xfrm>
          <a:prstGeom prst="roundRect">
            <a:avLst>
              <a:gd name="adj" fmla="val 5487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object 5">
            <a:extLst>
              <a:ext uri="{FF2B5EF4-FFF2-40B4-BE49-F238E27FC236}">
                <a16:creationId xmlns:a16="http://schemas.microsoft.com/office/drawing/2014/main" xmlns="" id="{A590277E-7764-40F7-8A59-03B4408E22A9}"/>
              </a:ext>
            </a:extLst>
          </p:cNvPr>
          <p:cNvSpPr txBox="1"/>
          <p:nvPr/>
        </p:nvSpPr>
        <p:spPr>
          <a:xfrm>
            <a:off x="2192595" y="3490201"/>
            <a:ext cx="193875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300" b="1" dirty="0">
                <a:solidFill>
                  <a:srgbClr val="363194"/>
                </a:solidFill>
                <a:cs typeface="Arial Black"/>
              </a:rPr>
              <a:t>Информация из баланса затрат труда  за прошлый год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xmlns="" id="{08A0F1B6-05AC-4C78-A4CD-28C8146B0AAC}"/>
              </a:ext>
            </a:extLst>
          </p:cNvPr>
          <p:cNvSpPr txBox="1"/>
          <p:nvPr/>
        </p:nvSpPr>
        <p:spPr>
          <a:xfrm>
            <a:off x="2233998" y="4058058"/>
            <a:ext cx="18405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100" dirty="0">
                <a:solidFill>
                  <a:srgbClr val="282A2E"/>
                </a:solidFill>
                <a:cs typeface="Arial"/>
              </a:rPr>
              <a:t>10 первичных показателей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DB5A481A-1FF7-4281-AE9D-9EA94D0A8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12" y="3145134"/>
            <a:ext cx="273716" cy="273715"/>
          </a:xfrm>
          <a:prstGeom prst="rect">
            <a:avLst/>
          </a:prstGeom>
        </p:spPr>
      </p:pic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xmlns="" id="{EEE9BCEE-1C5C-4F1F-BE5C-76693D8E1DFE}"/>
              </a:ext>
            </a:extLst>
          </p:cNvPr>
          <p:cNvSpPr/>
          <p:nvPr/>
        </p:nvSpPr>
        <p:spPr>
          <a:xfrm>
            <a:off x="4381842" y="1634942"/>
            <a:ext cx="1938752" cy="768159"/>
          </a:xfrm>
          <a:prstGeom prst="roundRect">
            <a:avLst>
              <a:gd name="adj" fmla="val 5487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object 5">
            <a:extLst>
              <a:ext uri="{FF2B5EF4-FFF2-40B4-BE49-F238E27FC236}">
                <a16:creationId xmlns:a16="http://schemas.microsoft.com/office/drawing/2014/main" xmlns="" id="{C480B793-4708-41D1-AACE-0E400E09D492}"/>
              </a:ext>
            </a:extLst>
          </p:cNvPr>
          <p:cNvSpPr txBox="1"/>
          <p:nvPr/>
        </p:nvSpPr>
        <p:spPr>
          <a:xfrm>
            <a:off x="4337883" y="1688241"/>
            <a:ext cx="201499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300" b="1" dirty="0">
                <a:solidFill>
                  <a:srgbClr val="363194"/>
                </a:solidFill>
                <a:cs typeface="Arial Black"/>
              </a:rPr>
              <a:t>Данные форм П-4, ПМ, МП(микро), 1-т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object 5">
            <a:extLst>
              <a:ext uri="{FF2B5EF4-FFF2-40B4-BE49-F238E27FC236}">
                <a16:creationId xmlns:a16="http://schemas.microsoft.com/office/drawing/2014/main" xmlns="" id="{4E7D3F17-F664-46A0-A22B-808FD0997410}"/>
              </a:ext>
            </a:extLst>
          </p:cNvPr>
          <p:cNvSpPr txBox="1"/>
          <p:nvPr/>
        </p:nvSpPr>
        <p:spPr>
          <a:xfrm>
            <a:off x="4502380" y="2141805"/>
            <a:ext cx="16976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100">
                <a:solidFill>
                  <a:srgbClr val="282A2E"/>
                </a:solidFill>
                <a:cs typeface="Arial"/>
              </a:rPr>
              <a:t>12х колич. видов деят.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2766C5F2-6B6A-4F8E-99C8-12DDB4C9D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62" y="1282000"/>
            <a:ext cx="273716" cy="273715"/>
          </a:xfrm>
          <a:prstGeom prst="rect">
            <a:avLst/>
          </a:prstGeom>
        </p:spPr>
      </p:pic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xmlns="" id="{8FC3F6F7-54A1-4E90-BA34-40B1A2939F47}"/>
              </a:ext>
            </a:extLst>
          </p:cNvPr>
          <p:cNvSpPr/>
          <p:nvPr/>
        </p:nvSpPr>
        <p:spPr>
          <a:xfrm>
            <a:off x="8747084" y="1646763"/>
            <a:ext cx="2277737" cy="768159"/>
          </a:xfrm>
          <a:prstGeom prst="roundRect">
            <a:avLst>
              <a:gd name="adj" fmla="val 5487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object 5">
            <a:extLst>
              <a:ext uri="{FF2B5EF4-FFF2-40B4-BE49-F238E27FC236}">
                <a16:creationId xmlns:a16="http://schemas.microsoft.com/office/drawing/2014/main" xmlns="" id="{974F8886-ACFE-4B1F-BCF1-37637AFBE2F7}"/>
              </a:ext>
            </a:extLst>
          </p:cNvPr>
          <p:cNvSpPr txBox="1"/>
          <p:nvPr/>
        </p:nvSpPr>
        <p:spPr>
          <a:xfrm>
            <a:off x="8806076" y="1621406"/>
            <a:ext cx="215720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300" b="1" dirty="0">
                <a:solidFill>
                  <a:srgbClr val="363194"/>
                </a:solidFill>
                <a:cs typeface="Arial Black"/>
              </a:rPr>
              <a:t>Оптимальные значения по въезду (выезду) </a:t>
            </a:r>
            <a:br>
              <a:rPr lang="ru-RU" sz="1300" b="1" dirty="0">
                <a:solidFill>
                  <a:srgbClr val="363194"/>
                </a:solidFill>
                <a:cs typeface="Arial Black"/>
              </a:rPr>
            </a:br>
            <a:r>
              <a:rPr lang="ru-RU" sz="1300" b="1" dirty="0">
                <a:solidFill>
                  <a:srgbClr val="363194"/>
                </a:solidFill>
                <a:cs typeface="Arial Black"/>
              </a:rPr>
              <a:t>на работу в (из) регион(а) 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object 5">
            <a:extLst>
              <a:ext uri="{FF2B5EF4-FFF2-40B4-BE49-F238E27FC236}">
                <a16:creationId xmlns:a16="http://schemas.microsoft.com/office/drawing/2014/main" xmlns="" id="{1913951C-3F32-41FF-AFF4-68D8F9BDAA2B}"/>
              </a:ext>
            </a:extLst>
          </p:cNvPr>
          <p:cNvSpPr txBox="1"/>
          <p:nvPr/>
        </p:nvSpPr>
        <p:spPr>
          <a:xfrm>
            <a:off x="8985603" y="2201745"/>
            <a:ext cx="16976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lang="ru-RU" sz="1100" dirty="0">
                <a:solidFill>
                  <a:srgbClr val="282A2E"/>
                </a:solidFill>
                <a:cs typeface="Arial"/>
              </a:rPr>
              <a:t>2 первичных показателя </a:t>
            </a: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E74626F8-0205-4DC1-86B0-156AB08A2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86" y="1293821"/>
            <a:ext cx="273716" cy="27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B286F013-ABE2-4916-99E9-D13C05EC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2" y="415148"/>
            <a:ext cx="7920384" cy="5168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altLang="ru-RU" dirty="0">
                <a:latin typeface="Arial" charset="0"/>
                <a:cs typeface="Arial" charset="0"/>
              </a:rPr>
              <a:t>БАЛАНС ТРУДОВЫХ РЕСУРСОВ</a:t>
            </a:r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304A15C4-9C16-4A29-AEBB-D9DB27E3584D}"/>
              </a:ext>
            </a:extLst>
          </p:cNvPr>
          <p:cNvSpPr txBox="1">
            <a:spLocks/>
          </p:cNvSpPr>
          <p:nvPr/>
        </p:nvSpPr>
        <p:spPr>
          <a:xfrm>
            <a:off x="699642" y="1271011"/>
            <a:ext cx="3600000" cy="720000"/>
          </a:xfrm>
          <a:prstGeom prst="rect">
            <a:avLst/>
          </a:prstGeom>
          <a:solidFill>
            <a:srgbClr val="CFE8FF"/>
          </a:solidFill>
        </p:spPr>
        <p:txBody>
          <a:bodyPr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раздел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Формирование трудовых ресурсов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Заголовок 17">
            <a:extLst>
              <a:ext uri="{FF2B5EF4-FFF2-40B4-BE49-F238E27FC236}">
                <a16:creationId xmlns:a16="http://schemas.microsoft.com/office/drawing/2014/main" xmlns="" id="{B5469673-CDCA-477C-A5B2-BA744D3A97F5}"/>
              </a:ext>
            </a:extLst>
          </p:cNvPr>
          <p:cNvSpPr txBox="1">
            <a:spLocks/>
          </p:cNvSpPr>
          <p:nvPr/>
        </p:nvSpPr>
        <p:spPr>
          <a:xfrm>
            <a:off x="6356031" y="1265155"/>
            <a:ext cx="3600000" cy="720000"/>
          </a:xfrm>
          <a:prstGeom prst="rect">
            <a:avLst/>
          </a:prstGeom>
          <a:solidFill>
            <a:srgbClr val="D3F5E2"/>
          </a:solidFill>
        </p:spPr>
        <p:txBody>
          <a:bodyPr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II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раздел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Распределение трудовых ресурсов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C55C748A-ED51-4793-BC21-11963168D668}"/>
              </a:ext>
            </a:extLst>
          </p:cNvPr>
          <p:cNvSpPr/>
          <p:nvPr/>
        </p:nvSpPr>
        <p:spPr>
          <a:xfrm>
            <a:off x="695325" y="2561095"/>
            <a:ext cx="3600450" cy="3025894"/>
          </a:xfrm>
          <a:custGeom>
            <a:avLst/>
            <a:gdLst/>
            <a:ahLst/>
            <a:cxnLst/>
            <a:rect l="l" t="t" r="r" b="b"/>
            <a:pathLst>
              <a:path w="4574540" h="599440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CFE8FF"/>
          </a:solidFill>
        </p:spPr>
        <p:txBody>
          <a:bodyPr wrap="square" lIns="0" tIns="0" rIns="0" bIns="0" rtlCol="0"/>
          <a:lstStyle/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1.Численность трудовых ресурсов</a:t>
            </a:r>
          </a:p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том числе: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численность трудоспособного населения в трудоспособном возрасте;</a:t>
            </a:r>
          </a:p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численность иностранных трудовых мигрантов;</a:t>
            </a:r>
          </a:p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численность лиц старше трудоспособного возраста, занятых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экономике;</a:t>
            </a:r>
          </a:p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численность подростков, занятых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экономике.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8495D9C5-470F-4DF3-B307-99497CC81ED6}"/>
              </a:ext>
            </a:extLst>
          </p:cNvPr>
          <p:cNvSpPr/>
          <p:nvPr/>
        </p:nvSpPr>
        <p:spPr>
          <a:xfrm>
            <a:off x="4733925" y="2561094"/>
            <a:ext cx="2088000" cy="3025894"/>
          </a:xfrm>
          <a:custGeom>
            <a:avLst/>
            <a:gdLst/>
            <a:ahLst/>
            <a:cxnLst/>
            <a:rect l="l" t="t" r="r" b="b"/>
            <a:pathLst>
              <a:path w="4574540" h="599440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D3F5E2"/>
          </a:solidFill>
        </p:spPr>
        <p:txBody>
          <a:bodyPr wrap="square" lIns="0" tIns="0" rIns="0" bIns="0" rtlCol="0"/>
          <a:lstStyle/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Среднегодовая численность занятые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экономике:</a:t>
            </a:r>
          </a:p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видам экономической деятельности;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по категориям занятости;</a:t>
            </a:r>
          </a:p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по типам организаций.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xmlns="" id="{B243D94C-7162-47FB-B197-6B220CCC4A53}"/>
              </a:ext>
            </a:extLst>
          </p:cNvPr>
          <p:cNvSpPr/>
          <p:nvPr/>
        </p:nvSpPr>
        <p:spPr>
          <a:xfrm>
            <a:off x="7040446" y="2581127"/>
            <a:ext cx="2088000" cy="3006346"/>
          </a:xfrm>
          <a:custGeom>
            <a:avLst/>
            <a:gdLst/>
            <a:ahLst/>
            <a:cxnLst/>
            <a:rect l="l" t="t" r="r" b="b"/>
            <a:pathLst>
              <a:path w="4574540" h="599440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D3F5E2"/>
          </a:solidFill>
        </p:spPr>
        <p:txBody>
          <a:bodyPr wrap="square" lIns="0" tIns="0" rIns="0" bIns="0" rtlCol="0"/>
          <a:lstStyle/>
          <a:p>
            <a:pPr marL="18000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Учащиеся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трудоспособном возрасте, обучающиеся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 отрывом от работы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D1893281-F589-4126-BE4D-ABDCD3B58B33}"/>
              </a:ext>
            </a:extLst>
          </p:cNvPr>
          <p:cNvSpPr/>
          <p:nvPr/>
        </p:nvSpPr>
        <p:spPr>
          <a:xfrm>
            <a:off x="9364543" y="2583987"/>
            <a:ext cx="2088000" cy="3003556"/>
          </a:xfrm>
          <a:custGeom>
            <a:avLst/>
            <a:gdLst/>
            <a:ahLst/>
            <a:cxnLst/>
            <a:rect l="l" t="t" r="r" b="b"/>
            <a:pathLst>
              <a:path w="4574540" h="599440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D3F5E2"/>
          </a:solidFill>
        </p:spPr>
        <p:txBody>
          <a:bodyPr wrap="square" lIns="0" tIns="0" rIns="0" bIns="0" rtlCol="0"/>
          <a:lstStyle/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Трудоспособное население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трудоспособном возрасте, не занятое в экономике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07940D6-CB0D-44F3-9CB1-0E71AD387926}"/>
              </a:ext>
            </a:extLst>
          </p:cNvPr>
          <p:cNvCxnSpPr>
            <a:stCxn id="5" idx="2"/>
          </p:cNvCxnSpPr>
          <p:nvPr/>
        </p:nvCxnSpPr>
        <p:spPr>
          <a:xfrm flipH="1">
            <a:off x="2497015" y="1991011"/>
            <a:ext cx="2627" cy="570083"/>
          </a:xfrm>
          <a:prstGeom prst="line">
            <a:avLst/>
          </a:prstGeom>
          <a:ln w="19050">
            <a:solidFill>
              <a:srgbClr val="363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E3CD216D-1397-4081-B24D-55D3A3D25A06}"/>
              </a:ext>
            </a:extLst>
          </p:cNvPr>
          <p:cNvCxnSpPr/>
          <p:nvPr/>
        </p:nvCxnSpPr>
        <p:spPr>
          <a:xfrm flipH="1">
            <a:off x="5706208" y="1991011"/>
            <a:ext cx="1115717" cy="570083"/>
          </a:xfrm>
          <a:prstGeom prst="line">
            <a:avLst/>
          </a:prstGeom>
          <a:ln w="19050">
            <a:solidFill>
              <a:srgbClr val="363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02036AD7-89C4-4CE2-A5EA-BF0D99BB8929}"/>
              </a:ext>
            </a:extLst>
          </p:cNvPr>
          <p:cNvCxnSpPr>
            <a:stCxn id="6" idx="2"/>
          </p:cNvCxnSpPr>
          <p:nvPr/>
        </p:nvCxnSpPr>
        <p:spPr>
          <a:xfrm>
            <a:off x="8156031" y="1985155"/>
            <a:ext cx="0" cy="595972"/>
          </a:xfrm>
          <a:prstGeom prst="line">
            <a:avLst/>
          </a:prstGeom>
          <a:ln w="19050">
            <a:solidFill>
              <a:srgbClr val="363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AB2C334B-3787-4A63-804F-219526DC47A9}"/>
              </a:ext>
            </a:extLst>
          </p:cNvPr>
          <p:cNvCxnSpPr/>
          <p:nvPr/>
        </p:nvCxnSpPr>
        <p:spPr>
          <a:xfrm>
            <a:off x="9548446" y="1985155"/>
            <a:ext cx="860097" cy="595972"/>
          </a:xfrm>
          <a:prstGeom prst="line">
            <a:avLst/>
          </a:prstGeom>
          <a:ln w="19050">
            <a:solidFill>
              <a:srgbClr val="363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1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p31_ksenzkn\Рабочий стол\Разное\КАРТИНОЧКИ\01.png">
            <a:extLst>
              <a:ext uri="{FF2B5EF4-FFF2-40B4-BE49-F238E27FC236}">
                <a16:creationId xmlns:a16="http://schemas.microsoft.com/office/drawing/2014/main" xmlns="" id="{EE36CEBF-79EF-457C-8E25-054E8FD01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-3712" t="-10373"/>
          <a:stretch>
            <a:fillRect/>
          </a:stretch>
        </p:blipFill>
        <p:spPr bwMode="auto">
          <a:xfrm>
            <a:off x="4540099" y="1362618"/>
            <a:ext cx="6955716" cy="5206933"/>
          </a:xfrm>
          <a:prstGeom prst="rect">
            <a:avLst/>
          </a:prstGeom>
          <a:noFill/>
        </p:spPr>
      </p:pic>
      <p:sp>
        <p:nvSpPr>
          <p:cNvPr id="76" name="object 3">
            <a:extLst>
              <a:ext uri="{FF2B5EF4-FFF2-40B4-BE49-F238E27FC236}">
                <a16:creationId xmlns:a16="http://schemas.microsoft.com/office/drawing/2014/main" xmlns="" id="{D05C7F3D-20D6-4F7A-9384-638B98448946}"/>
              </a:ext>
            </a:extLst>
          </p:cNvPr>
          <p:cNvSpPr/>
          <p:nvPr/>
        </p:nvSpPr>
        <p:spPr>
          <a:xfrm>
            <a:off x="5935067" y="1258954"/>
            <a:ext cx="2079851" cy="1116652"/>
          </a:xfrm>
          <a:custGeom>
            <a:avLst/>
            <a:gdLst/>
            <a:ahLst/>
            <a:cxnLst/>
            <a:rect l="l" t="t" r="r" b="b"/>
            <a:pathLst>
              <a:path w="3676015" h="1022984">
                <a:moveTo>
                  <a:pt x="352301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399"/>
                </a:lnTo>
                <a:lnTo>
                  <a:pt x="0" y="870534"/>
                </a:lnTo>
                <a:lnTo>
                  <a:pt x="7769" y="918707"/>
                </a:lnTo>
                <a:lnTo>
                  <a:pt x="29405" y="960542"/>
                </a:lnTo>
                <a:lnTo>
                  <a:pt x="62396" y="993531"/>
                </a:lnTo>
                <a:lnTo>
                  <a:pt x="104231" y="1015165"/>
                </a:lnTo>
                <a:lnTo>
                  <a:pt x="152400" y="1022934"/>
                </a:lnTo>
                <a:lnTo>
                  <a:pt x="3523018" y="1022934"/>
                </a:lnTo>
                <a:lnTo>
                  <a:pt x="3571186" y="1015165"/>
                </a:lnTo>
                <a:lnTo>
                  <a:pt x="3613021" y="993531"/>
                </a:lnTo>
                <a:lnTo>
                  <a:pt x="3646012" y="960542"/>
                </a:lnTo>
                <a:lnTo>
                  <a:pt x="3667648" y="918707"/>
                </a:lnTo>
                <a:lnTo>
                  <a:pt x="3675418" y="870534"/>
                </a:lnTo>
                <a:lnTo>
                  <a:pt x="3675418" y="152399"/>
                </a:lnTo>
                <a:lnTo>
                  <a:pt x="3667648" y="104231"/>
                </a:lnTo>
                <a:lnTo>
                  <a:pt x="3646012" y="62396"/>
                </a:lnTo>
                <a:lnTo>
                  <a:pt x="3613021" y="29405"/>
                </a:lnTo>
                <a:lnTo>
                  <a:pt x="3571186" y="7769"/>
                </a:lnTo>
                <a:lnTo>
                  <a:pt x="3523018" y="0"/>
                </a:lnTo>
                <a:close/>
              </a:path>
            </a:pathLst>
          </a:custGeom>
          <a:solidFill>
            <a:srgbClr val="D3F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36C05EF7-8C13-40CA-A679-F4619FCC5C68}"/>
              </a:ext>
            </a:extLst>
          </p:cNvPr>
          <p:cNvSpPr/>
          <p:nvPr/>
        </p:nvSpPr>
        <p:spPr>
          <a:xfrm>
            <a:off x="5890740" y="1270417"/>
            <a:ext cx="21618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spc="-40" dirty="0">
                <a:latin typeface="+mj-lt"/>
                <a:cs typeface="Arial" panose="020B0604020202020204" pitchFamily="34" charset="0"/>
              </a:rPr>
              <a:t>В течение года в опросе принимают участие</a:t>
            </a:r>
          </a:p>
          <a:p>
            <a:pPr>
              <a:lnSpc>
                <a:spcPct val="125000"/>
              </a:lnSpc>
            </a:pPr>
            <a:r>
              <a:rPr lang="ru-RU" sz="2800" b="1" spc="-40" dirty="0">
                <a:solidFill>
                  <a:srgbClr val="363194"/>
                </a:solidFill>
                <a:latin typeface="+mj-lt"/>
                <a:cs typeface="Arial" panose="020B0604020202020204" pitchFamily="34" charset="0"/>
              </a:rPr>
              <a:t>10 752 </a:t>
            </a:r>
            <a:r>
              <a:rPr lang="ru-RU" sz="1400" b="1" spc="-40" dirty="0">
                <a:solidFill>
                  <a:srgbClr val="363194"/>
                </a:solidFill>
                <a:latin typeface="+mj-lt"/>
                <a:cs typeface="Arial" panose="020B0604020202020204" pitchFamily="34" charset="0"/>
              </a:rPr>
              <a:t>человека</a:t>
            </a:r>
            <a:endParaRPr lang="ru-RU" sz="2800" b="1" spc="-40" dirty="0">
              <a:solidFill>
                <a:srgbClr val="36319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0" name="object 2">
            <a:extLst>
              <a:ext uri="{FF2B5EF4-FFF2-40B4-BE49-F238E27FC236}">
                <a16:creationId xmlns:a16="http://schemas.microsoft.com/office/drawing/2014/main" xmlns="" id="{226F6E66-7EF5-4735-97AC-E9C265E9D70F}"/>
              </a:ext>
            </a:extLst>
          </p:cNvPr>
          <p:cNvSpPr/>
          <p:nvPr/>
        </p:nvSpPr>
        <p:spPr>
          <a:xfrm>
            <a:off x="2064924" y="4938892"/>
            <a:ext cx="3570334" cy="1361243"/>
          </a:xfrm>
          <a:custGeom>
            <a:avLst/>
            <a:gdLst/>
            <a:ahLst/>
            <a:cxnLst/>
            <a:rect l="l" t="t" r="r" b="b"/>
            <a:pathLst>
              <a:path w="4574540" h="599440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CF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C838330-F6D1-43BF-9FA6-8D476AB08897}"/>
              </a:ext>
            </a:extLst>
          </p:cNvPr>
          <p:cNvSpPr/>
          <p:nvPr/>
        </p:nvSpPr>
        <p:spPr>
          <a:xfrm>
            <a:off x="1052976" y="2256541"/>
            <a:ext cx="43351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ru-RU" sz="2800" b="1" dirty="0">
                <a:solidFill>
                  <a:srgbClr val="363194"/>
                </a:solidFill>
              </a:rPr>
              <a:t>896</a:t>
            </a:r>
            <a:r>
              <a:rPr lang="ru-RU" sz="2800" b="1" spc="-40" dirty="0">
                <a:solidFill>
                  <a:srgbClr val="363194"/>
                </a:solidFill>
                <a:cs typeface="Arial" panose="020B0604020202020204" pitchFamily="34" charset="0"/>
              </a:rPr>
              <a:t> </a:t>
            </a:r>
            <a:r>
              <a:rPr lang="ru-RU" sz="1400" b="1" spc="-40" dirty="0">
                <a:solidFill>
                  <a:srgbClr val="282A2E"/>
                </a:solidFill>
                <a:cs typeface="Arial" panose="020B0604020202020204" pitchFamily="34" charset="0"/>
              </a:rPr>
              <a:t>человек в возрасте 15 лет и старше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AB7713F-F60B-4970-BCE9-F615CB28378A}"/>
              </a:ext>
            </a:extLst>
          </p:cNvPr>
          <p:cNvSpPr/>
          <p:nvPr/>
        </p:nvSpPr>
        <p:spPr>
          <a:xfrm>
            <a:off x="1045517" y="3031615"/>
            <a:ext cx="323807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spc="-40" dirty="0">
                <a:latin typeface="+mj-lt"/>
                <a:cs typeface="Arial" panose="020B0604020202020204" pitchFamily="34" charset="0"/>
              </a:rPr>
              <a:t>В течение года: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B5ACDA3-E433-43E4-9743-FFF5FD39BEEB}"/>
              </a:ext>
            </a:extLst>
          </p:cNvPr>
          <p:cNvSpPr/>
          <p:nvPr/>
        </p:nvSpPr>
        <p:spPr>
          <a:xfrm>
            <a:off x="1040131" y="3320831"/>
            <a:ext cx="283027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40" dirty="0">
                <a:solidFill>
                  <a:schemeClr val="accent4"/>
                </a:solidFill>
                <a:cs typeface="Arial" panose="020B0604020202020204" pitchFamily="34" charset="0"/>
              </a:rPr>
              <a:t>5 796 </a:t>
            </a:r>
            <a:r>
              <a:rPr lang="ru-RU" sz="1400" b="1" spc="-40" dirty="0">
                <a:solidFill>
                  <a:srgbClr val="282A2E"/>
                </a:solidFill>
                <a:cs typeface="Arial" panose="020B0604020202020204" pitchFamily="34" charset="0"/>
              </a:rPr>
              <a:t>человек </a:t>
            </a:r>
            <a:br>
              <a:rPr lang="ru-RU" sz="1400" b="1" spc="-40" dirty="0">
                <a:solidFill>
                  <a:srgbClr val="282A2E"/>
                </a:solidFill>
                <a:cs typeface="Arial" panose="020B0604020202020204" pitchFamily="34" charset="0"/>
              </a:rPr>
            </a:br>
            <a:r>
              <a:rPr lang="ru-RU" sz="1400" b="1" spc="-40" dirty="0">
                <a:solidFill>
                  <a:srgbClr val="282A2E"/>
                </a:solidFill>
                <a:cs typeface="Arial" panose="020B0604020202020204" pitchFamily="34" charset="0"/>
              </a:rPr>
              <a:t>городской местности</a:t>
            </a:r>
          </a:p>
          <a:p>
            <a:endParaRPr lang="ru-RU" sz="1400" b="1" spc="-40" dirty="0">
              <a:solidFill>
                <a:srgbClr val="363194"/>
              </a:solidFill>
              <a:cs typeface="Arial" panose="020B0604020202020204" pitchFamily="34" charset="0"/>
            </a:endParaRPr>
          </a:p>
          <a:p>
            <a:r>
              <a:rPr lang="ru-RU" sz="2800" b="1" spc="-40" dirty="0">
                <a:solidFill>
                  <a:schemeClr val="accent4"/>
                </a:solidFill>
                <a:cs typeface="Arial" panose="020B0604020202020204" pitchFamily="34" charset="0"/>
              </a:rPr>
              <a:t>4 956</a:t>
            </a:r>
            <a:r>
              <a:rPr lang="ru-RU" sz="2800" b="1" spc="-40" dirty="0">
                <a:solidFill>
                  <a:srgbClr val="282A2E"/>
                </a:solidFill>
                <a:cs typeface="Arial" panose="020B0604020202020204" pitchFamily="34" charset="0"/>
              </a:rPr>
              <a:t> </a:t>
            </a:r>
            <a:r>
              <a:rPr lang="ru-RU" sz="1400" b="1" spc="-40" dirty="0">
                <a:solidFill>
                  <a:srgbClr val="282A2E"/>
                </a:solidFill>
                <a:cs typeface="Arial" panose="020B0604020202020204" pitchFamily="34" charset="0"/>
              </a:rPr>
              <a:t>человека в сельской местности</a:t>
            </a:r>
            <a:endParaRPr lang="ru-RU" sz="2800" b="1" spc="-40" dirty="0">
              <a:solidFill>
                <a:srgbClr val="363194"/>
              </a:solidFill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04D4FC2-6B8B-4A31-8733-7F2C1B84C305}"/>
              </a:ext>
            </a:extLst>
          </p:cNvPr>
          <p:cNvSpPr/>
          <p:nvPr/>
        </p:nvSpPr>
        <p:spPr>
          <a:xfrm>
            <a:off x="1038399" y="1817579"/>
            <a:ext cx="422015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ru-RU" sz="2800" b="1" spc="-40" dirty="0">
                <a:solidFill>
                  <a:srgbClr val="363194"/>
                </a:solidFill>
                <a:cs typeface="Arial" panose="020B0604020202020204" pitchFamily="34" charset="0"/>
              </a:rPr>
              <a:t>14 </a:t>
            </a:r>
            <a:r>
              <a:rPr lang="ru-RU" sz="1400" b="1" spc="-40" dirty="0">
                <a:solidFill>
                  <a:srgbClr val="282A2E"/>
                </a:solidFill>
                <a:cs typeface="Arial" panose="020B0604020202020204" pitchFamily="34" charset="0"/>
              </a:rPr>
              <a:t>участков наблюдения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7E5C3D6C-8E3A-40B4-A4C5-26288B2DF312}"/>
              </a:ext>
            </a:extLst>
          </p:cNvPr>
          <p:cNvCxnSpPr>
            <a:cxnSpLocks/>
          </p:cNvCxnSpPr>
          <p:nvPr/>
        </p:nvCxnSpPr>
        <p:spPr>
          <a:xfrm flipH="1">
            <a:off x="0" y="2602784"/>
            <a:ext cx="1000665" cy="0"/>
          </a:xfrm>
          <a:prstGeom prst="line">
            <a:avLst/>
          </a:prstGeom>
          <a:ln w="19050">
            <a:solidFill>
              <a:srgbClr val="7DBB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325B4811-9937-477F-8450-10E5069ECFFF}"/>
              </a:ext>
            </a:extLst>
          </p:cNvPr>
          <p:cNvCxnSpPr>
            <a:cxnSpLocks/>
          </p:cNvCxnSpPr>
          <p:nvPr/>
        </p:nvCxnSpPr>
        <p:spPr>
          <a:xfrm flipH="1">
            <a:off x="0" y="3577535"/>
            <a:ext cx="1000665" cy="0"/>
          </a:xfrm>
          <a:prstGeom prst="line">
            <a:avLst/>
          </a:prstGeom>
          <a:ln w="19050">
            <a:solidFill>
              <a:srgbClr val="7DBB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61A770F9-0E3C-4E9F-B993-75E59045DE80}"/>
              </a:ext>
            </a:extLst>
          </p:cNvPr>
          <p:cNvCxnSpPr>
            <a:cxnSpLocks/>
          </p:cNvCxnSpPr>
          <p:nvPr/>
        </p:nvCxnSpPr>
        <p:spPr>
          <a:xfrm flipH="1">
            <a:off x="0" y="4413834"/>
            <a:ext cx="1000665" cy="0"/>
          </a:xfrm>
          <a:prstGeom prst="line">
            <a:avLst/>
          </a:prstGeom>
          <a:ln w="19050">
            <a:solidFill>
              <a:srgbClr val="7DBB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A3D31638-5DC7-439E-8BA5-2D22877243FE}"/>
              </a:ext>
            </a:extLst>
          </p:cNvPr>
          <p:cNvCxnSpPr>
            <a:cxnSpLocks/>
          </p:cNvCxnSpPr>
          <p:nvPr/>
        </p:nvCxnSpPr>
        <p:spPr>
          <a:xfrm flipH="1">
            <a:off x="1" y="2073556"/>
            <a:ext cx="1005584" cy="0"/>
          </a:xfrm>
          <a:prstGeom prst="line">
            <a:avLst/>
          </a:prstGeom>
          <a:ln w="19050">
            <a:solidFill>
              <a:srgbClr val="7DBB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EC1ED101-2090-49FD-8035-343507476909}"/>
              </a:ext>
            </a:extLst>
          </p:cNvPr>
          <p:cNvSpPr/>
          <p:nvPr/>
        </p:nvSpPr>
        <p:spPr>
          <a:xfrm>
            <a:off x="2186758" y="4925935"/>
            <a:ext cx="3338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82A2E"/>
                </a:solidFill>
                <a:cs typeface="Arial" pitchFamily="34" charset="0"/>
              </a:rPr>
              <a:t>Обследование проводится </a:t>
            </a:r>
            <a:br>
              <a:rPr lang="ru-RU" sz="1400" dirty="0">
                <a:solidFill>
                  <a:srgbClr val="282A2E"/>
                </a:solidFill>
                <a:cs typeface="Arial" pitchFamily="34" charset="0"/>
              </a:rPr>
            </a:br>
            <a:r>
              <a:rPr lang="ru-RU" sz="1400" dirty="0">
                <a:solidFill>
                  <a:srgbClr val="282A2E"/>
                </a:solidFill>
                <a:cs typeface="Arial" pitchFamily="34" charset="0"/>
              </a:rPr>
              <a:t>на основании специальных форм федерального статистического наблюдения с использованием ПК </a:t>
            </a:r>
            <a:br>
              <a:rPr lang="ru-RU" sz="1400" dirty="0">
                <a:solidFill>
                  <a:srgbClr val="282A2E"/>
                </a:solidFill>
                <a:cs typeface="Arial" pitchFamily="34" charset="0"/>
              </a:rPr>
            </a:br>
            <a:r>
              <a:rPr lang="ru-RU" sz="1400" dirty="0">
                <a:solidFill>
                  <a:srgbClr val="282A2E"/>
                </a:solidFill>
                <a:cs typeface="Arial" pitchFamily="34" charset="0"/>
              </a:rPr>
              <a:t>с мобильной операционной системой «</a:t>
            </a:r>
            <a:r>
              <a:rPr lang="ru-RU" sz="1400">
                <a:solidFill>
                  <a:srgbClr val="282A2E"/>
                </a:solidFill>
                <a:cs typeface="Arial" pitchFamily="34" charset="0"/>
              </a:rPr>
              <a:t>Аврора».</a:t>
            </a:r>
            <a:endParaRPr lang="ru-RU" sz="1400" dirty="0">
              <a:solidFill>
                <a:srgbClr val="282A2E"/>
              </a:solidFill>
              <a:cs typeface="Arial" pitchFamily="34" charset="0"/>
            </a:endParaRPr>
          </a:p>
        </p:txBody>
      </p:sp>
      <p:sp>
        <p:nvSpPr>
          <p:cNvPr id="26" name="Заголовок 4">
            <a:extLst>
              <a:ext uri="{FF2B5EF4-FFF2-40B4-BE49-F238E27FC236}">
                <a16:creationId xmlns:a16="http://schemas.microsoft.com/office/drawing/2014/main" xmlns="" id="{D8D8331C-42C2-4036-9AF4-41196774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2" y="423940"/>
            <a:ext cx="7920384" cy="5168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altLang="ru-RU" dirty="0">
                <a:latin typeface="Arial" charset="0"/>
                <a:cs typeface="Arial" charset="0"/>
              </a:rPr>
              <a:t>ОБСЛЕДОВАНИЕ РАБОЧЕЙ СИЛЫ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FF3C41F1-9D09-487B-BD94-0F53E57F3BAA}"/>
              </a:ext>
            </a:extLst>
          </p:cNvPr>
          <p:cNvSpPr/>
          <p:nvPr/>
        </p:nvSpPr>
        <p:spPr>
          <a:xfrm>
            <a:off x="1050430" y="1551858"/>
            <a:ext cx="323807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spc="-40" dirty="0">
                <a:latin typeface="+mj-lt"/>
                <a:cs typeface="Arial" panose="020B0604020202020204" pitchFamily="34" charset="0"/>
              </a:rPr>
              <a:t>Ежемесячно:</a:t>
            </a:r>
          </a:p>
        </p:txBody>
      </p:sp>
    </p:spTree>
    <p:extLst>
      <p:ext uri="{BB962C8B-B14F-4D97-AF65-F5344CB8AC3E}">
        <p14:creationId xmlns:p14="http://schemas.microsoft.com/office/powerpoint/2010/main" val="233939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6B904D9C-693E-B789-CEE4-9F8A38EA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406356"/>
            <a:ext cx="8534713" cy="516836"/>
          </a:xfrm>
        </p:spPr>
        <p:txBody>
          <a:bodyPr>
            <a:noAutofit/>
          </a:bodyPr>
          <a:lstStyle/>
          <a:p>
            <a:r>
              <a:rPr lang="ru-RU" dirty="0"/>
              <a:t>ТРУДОВЫЕ РЕСУРСЫ - ОБСЛЕДОВАНИЕ РАБОЧЕЙ СИЛЫ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BD913F-2230-4033-F2F9-18CD4B8F05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0869" y="685800"/>
            <a:ext cx="7920384" cy="31031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282A2E"/>
                </a:solidFill>
              </a:rPr>
              <a:t>различия</a:t>
            </a:r>
          </a:p>
        </p:txBody>
      </p:sp>
      <p:sp>
        <p:nvSpPr>
          <p:cNvPr id="20" name="Заголовок 17">
            <a:extLst>
              <a:ext uri="{FF2B5EF4-FFF2-40B4-BE49-F238E27FC236}">
                <a16:creationId xmlns:a16="http://schemas.microsoft.com/office/drawing/2014/main" xmlns="" id="{3B43777D-6425-744F-2A87-6A2FABE1BD8F}"/>
              </a:ext>
            </a:extLst>
          </p:cNvPr>
          <p:cNvSpPr txBox="1">
            <a:spLocks/>
          </p:cNvSpPr>
          <p:nvPr/>
        </p:nvSpPr>
        <p:spPr>
          <a:xfrm>
            <a:off x="8287879" y="2237655"/>
            <a:ext cx="3060000" cy="2664000"/>
          </a:xfrm>
          <a:prstGeom prst="rect">
            <a:avLst/>
          </a:prstGeom>
          <a:solidFill>
            <a:srgbClr val="EBEBEB"/>
          </a:solidFill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ОРС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Ежемесячно;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Обследование населения;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По месту проживания;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7" name="Заголовок 17">
            <a:extLst>
              <a:ext uri="{FF2B5EF4-FFF2-40B4-BE49-F238E27FC236}">
                <a16:creationId xmlns:a16="http://schemas.microsoft.com/office/drawing/2014/main" xmlns="" id="{20A56828-A8FE-42F7-BAC6-0446972F7124}"/>
              </a:ext>
            </a:extLst>
          </p:cNvPr>
          <p:cNvSpPr txBox="1">
            <a:spLocks/>
          </p:cNvSpPr>
          <p:nvPr/>
        </p:nvSpPr>
        <p:spPr>
          <a:xfrm>
            <a:off x="822555" y="2236528"/>
            <a:ext cx="3060000" cy="2664000"/>
          </a:xfrm>
          <a:prstGeom prst="rect">
            <a:avLst/>
          </a:prstGeom>
          <a:solidFill>
            <a:srgbClr val="EBEBEB"/>
          </a:solidFill>
          <a:ln>
            <a:solidFill>
              <a:srgbClr val="DDDDDD"/>
            </a:solidFill>
          </a:ln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Баланс трудовых ресурсов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Годовой;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Отчетность организаций, обследования населения, административные данные;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По месту работы;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C1C7D38-75CB-1391-7F24-57EE4859B149}"/>
              </a:ext>
            </a:extLst>
          </p:cNvPr>
          <p:cNvSpPr/>
          <p:nvPr/>
        </p:nvSpPr>
        <p:spPr>
          <a:xfrm>
            <a:off x="798897" y="1535522"/>
            <a:ext cx="1896177" cy="310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xmlns="" id="{4A06B9C1-C740-91A9-0379-2616BA6E2697}"/>
              </a:ext>
            </a:extLst>
          </p:cNvPr>
          <p:cNvSpPr txBox="1">
            <a:spLocks/>
          </p:cNvSpPr>
          <p:nvPr/>
        </p:nvSpPr>
        <p:spPr>
          <a:xfrm>
            <a:off x="4489120" y="2238166"/>
            <a:ext cx="3182270" cy="310731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Период разработки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Показатели включенные в расчет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Территориальный разрез: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C19D7DEC-B808-4E7A-A413-EE4A5B002343}"/>
              </a:ext>
            </a:extLst>
          </p:cNvPr>
          <p:cNvCxnSpPr/>
          <p:nvPr/>
        </p:nvCxnSpPr>
        <p:spPr>
          <a:xfrm flipH="1">
            <a:off x="3890529" y="2960688"/>
            <a:ext cx="598591" cy="0"/>
          </a:xfrm>
          <a:prstGeom prst="straightConnector1">
            <a:avLst/>
          </a:prstGeom>
          <a:ln w="19050">
            <a:solidFill>
              <a:srgbClr val="363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1D24D0D1-2E67-4AAC-96ED-7DCADD9D9A59}"/>
              </a:ext>
            </a:extLst>
          </p:cNvPr>
          <p:cNvCxnSpPr/>
          <p:nvPr/>
        </p:nvCxnSpPr>
        <p:spPr>
          <a:xfrm>
            <a:off x="7671390" y="2960688"/>
            <a:ext cx="616489" cy="0"/>
          </a:xfrm>
          <a:prstGeom prst="straightConnector1">
            <a:avLst/>
          </a:prstGeom>
          <a:ln w="19050">
            <a:solidFill>
              <a:srgbClr val="363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45030B3D-1C1A-4A99-AE33-A3812C92DD54}"/>
              </a:ext>
            </a:extLst>
          </p:cNvPr>
          <p:cNvCxnSpPr/>
          <p:nvPr/>
        </p:nvCxnSpPr>
        <p:spPr>
          <a:xfrm flipH="1">
            <a:off x="3890529" y="3536950"/>
            <a:ext cx="598591" cy="0"/>
          </a:xfrm>
          <a:prstGeom prst="straightConnector1">
            <a:avLst/>
          </a:prstGeom>
          <a:ln w="19050">
            <a:solidFill>
              <a:srgbClr val="363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747795BC-B1AD-495A-BA4B-15F1A9196FF1}"/>
              </a:ext>
            </a:extLst>
          </p:cNvPr>
          <p:cNvCxnSpPr/>
          <p:nvPr/>
        </p:nvCxnSpPr>
        <p:spPr>
          <a:xfrm>
            <a:off x="7671390" y="3536950"/>
            <a:ext cx="616489" cy="0"/>
          </a:xfrm>
          <a:prstGeom prst="straightConnector1">
            <a:avLst/>
          </a:prstGeom>
          <a:ln w="19050">
            <a:solidFill>
              <a:srgbClr val="363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2AC00A22-990F-4068-AAAF-0C9132B27315}"/>
              </a:ext>
            </a:extLst>
          </p:cNvPr>
          <p:cNvCxnSpPr/>
          <p:nvPr/>
        </p:nvCxnSpPr>
        <p:spPr>
          <a:xfrm flipH="1">
            <a:off x="3890529" y="4329113"/>
            <a:ext cx="598591" cy="0"/>
          </a:xfrm>
          <a:prstGeom prst="straightConnector1">
            <a:avLst/>
          </a:prstGeom>
          <a:ln w="19050">
            <a:solidFill>
              <a:srgbClr val="363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CAD2FBFE-FB7A-45B3-BE40-AC96BDB1175E}"/>
              </a:ext>
            </a:extLst>
          </p:cNvPr>
          <p:cNvCxnSpPr/>
          <p:nvPr/>
        </p:nvCxnSpPr>
        <p:spPr>
          <a:xfrm>
            <a:off x="7671390" y="4329113"/>
            <a:ext cx="616489" cy="0"/>
          </a:xfrm>
          <a:prstGeom prst="straightConnector1">
            <a:avLst/>
          </a:prstGeom>
          <a:ln w="19050">
            <a:solidFill>
              <a:srgbClr val="363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31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xmlns="" id="{20F28813-B9DE-4FA1-A51B-DD045360C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132252"/>
              </p:ext>
            </p:extLst>
          </p:nvPr>
        </p:nvGraphicFramePr>
        <p:xfrm>
          <a:off x="3900906" y="1812467"/>
          <a:ext cx="4634142" cy="333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20F28813-B9DE-4FA1-A51B-DD045360C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527366"/>
              </p:ext>
            </p:extLst>
          </p:nvPr>
        </p:nvGraphicFramePr>
        <p:xfrm>
          <a:off x="-93925" y="1845845"/>
          <a:ext cx="4464000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xmlns="" id="{80CB2813-020F-458B-A213-235F817EA2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74049"/>
              </p:ext>
            </p:extLst>
          </p:nvPr>
        </p:nvGraphicFramePr>
        <p:xfrm>
          <a:off x="101344" y="1710173"/>
          <a:ext cx="4464000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6B904D9C-693E-B789-CEE4-9F8A38EA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88" y="383908"/>
            <a:ext cx="7920384" cy="5564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СТРУКТУРА ЧИСЛЕННОСТИ ТРУДОВЫХ РЕСУРСОВ</a:t>
            </a: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xmlns="" id="{532B3328-D4CC-BA89-2228-3F9729BF3C9C}"/>
              </a:ext>
            </a:extLst>
          </p:cNvPr>
          <p:cNvSpPr/>
          <p:nvPr/>
        </p:nvSpPr>
        <p:spPr>
          <a:xfrm>
            <a:off x="708362" y="5143329"/>
            <a:ext cx="2628000" cy="952500"/>
          </a:xfrm>
          <a:custGeom>
            <a:avLst/>
            <a:gdLst/>
            <a:ahLst/>
            <a:cxnLst/>
            <a:rect l="l" t="t" r="r" b="b"/>
            <a:pathLst>
              <a:path w="3676015" h="1022984">
                <a:moveTo>
                  <a:pt x="352301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399"/>
                </a:lnTo>
                <a:lnTo>
                  <a:pt x="0" y="870534"/>
                </a:lnTo>
                <a:lnTo>
                  <a:pt x="7769" y="918707"/>
                </a:lnTo>
                <a:lnTo>
                  <a:pt x="29405" y="960542"/>
                </a:lnTo>
                <a:lnTo>
                  <a:pt x="62396" y="993531"/>
                </a:lnTo>
                <a:lnTo>
                  <a:pt x="104231" y="1015165"/>
                </a:lnTo>
                <a:lnTo>
                  <a:pt x="152400" y="1022934"/>
                </a:lnTo>
                <a:lnTo>
                  <a:pt x="3523018" y="1022934"/>
                </a:lnTo>
                <a:lnTo>
                  <a:pt x="3571186" y="1015165"/>
                </a:lnTo>
                <a:lnTo>
                  <a:pt x="3613021" y="993531"/>
                </a:lnTo>
                <a:lnTo>
                  <a:pt x="3646012" y="960542"/>
                </a:lnTo>
                <a:lnTo>
                  <a:pt x="3667648" y="918707"/>
                </a:lnTo>
                <a:lnTo>
                  <a:pt x="3675418" y="870534"/>
                </a:lnTo>
                <a:lnTo>
                  <a:pt x="3675418" y="152399"/>
                </a:lnTo>
                <a:lnTo>
                  <a:pt x="3667648" y="104231"/>
                </a:lnTo>
                <a:lnTo>
                  <a:pt x="3646012" y="62396"/>
                </a:lnTo>
                <a:lnTo>
                  <a:pt x="3613021" y="29405"/>
                </a:lnTo>
                <a:lnTo>
                  <a:pt x="3571186" y="7769"/>
                </a:lnTo>
                <a:lnTo>
                  <a:pt x="3523018" y="0"/>
                </a:lnTo>
                <a:close/>
              </a:path>
            </a:pathLst>
          </a:custGeom>
          <a:solidFill>
            <a:srgbClr val="CF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xmlns="" id="{61086F46-32E4-6FAF-58AD-FC73F0EE98E1}"/>
              </a:ext>
            </a:extLst>
          </p:cNvPr>
          <p:cNvSpPr txBox="1"/>
          <p:nvPr/>
        </p:nvSpPr>
        <p:spPr>
          <a:xfrm>
            <a:off x="834180" y="5173355"/>
            <a:ext cx="261622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25" dirty="0">
                <a:solidFill>
                  <a:srgbClr val="363194"/>
                </a:solidFill>
                <a:cs typeface="Arial"/>
              </a:rPr>
              <a:t>902,5</a:t>
            </a:r>
            <a:r>
              <a:rPr lang="ru-RU" sz="4000" spc="-25" dirty="0">
                <a:solidFill>
                  <a:srgbClr val="363194"/>
                </a:solidFill>
                <a:latin typeface="Arial"/>
                <a:cs typeface="Arial"/>
              </a:rPr>
              <a:t> </a:t>
            </a:r>
            <a:r>
              <a:rPr lang="ru-RU" sz="1600" spc="-25" dirty="0">
                <a:solidFill>
                  <a:srgbClr val="363194"/>
                </a:solidFill>
                <a:latin typeface="Arial"/>
                <a:cs typeface="Arial"/>
              </a:rPr>
              <a:t>тыс. человек</a:t>
            </a:r>
            <a:endParaRPr sz="1600" dirty="0">
              <a:solidFill>
                <a:srgbClr val="363194"/>
              </a:solidFill>
              <a:latin typeface="Arial"/>
              <a:cs typeface="Arial"/>
            </a:endParaRPr>
          </a:p>
        </p:txBody>
      </p:sp>
      <p:sp>
        <p:nvSpPr>
          <p:cNvPr id="19" name="object 26">
            <a:extLst>
              <a:ext uri="{FF2B5EF4-FFF2-40B4-BE49-F238E27FC236}">
                <a16:creationId xmlns:a16="http://schemas.microsoft.com/office/drawing/2014/main" xmlns="" id="{2C30F957-2100-BD9D-5B62-F537656ACEE0}"/>
              </a:ext>
            </a:extLst>
          </p:cNvPr>
          <p:cNvSpPr txBox="1"/>
          <p:nvPr/>
        </p:nvSpPr>
        <p:spPr>
          <a:xfrm>
            <a:off x="935996" y="5752779"/>
            <a:ext cx="30193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723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solidFill>
                  <a:srgbClr val="282A2E"/>
                </a:solidFill>
                <a:cs typeface="Arial"/>
              </a:rPr>
              <a:t>Численность трудовых ресурсов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Заголовок 17">
            <a:extLst>
              <a:ext uri="{FF2B5EF4-FFF2-40B4-BE49-F238E27FC236}">
                <a16:creationId xmlns:a16="http://schemas.microsoft.com/office/drawing/2014/main" xmlns="" id="{3B43777D-6425-744F-2A87-6A2FABE1BD8F}"/>
              </a:ext>
            </a:extLst>
          </p:cNvPr>
          <p:cNvSpPr txBox="1">
            <a:spLocks/>
          </p:cNvSpPr>
          <p:nvPr/>
        </p:nvSpPr>
        <p:spPr>
          <a:xfrm>
            <a:off x="5623707" y="3276100"/>
            <a:ext cx="1283133" cy="27781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dirty="0">
                <a:solidFill>
                  <a:srgbClr val="282A2E"/>
                </a:solidFill>
                <a:cs typeface="Arial"/>
              </a:rPr>
              <a:t>202</a:t>
            </a:r>
            <a:r>
              <a:rPr lang="en-US" sz="2000" dirty="0">
                <a:solidFill>
                  <a:srgbClr val="282A2E"/>
                </a:solidFill>
                <a:cs typeface="Arial"/>
              </a:rPr>
              <a:t>3</a:t>
            </a:r>
            <a:r>
              <a:rPr lang="ru-RU" sz="2000" dirty="0">
                <a:solidFill>
                  <a:srgbClr val="282A2E"/>
                </a:solidFill>
                <a:cs typeface="Arial"/>
              </a:rPr>
              <a:t> год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7" name="Заголовок 17">
            <a:extLst>
              <a:ext uri="{FF2B5EF4-FFF2-40B4-BE49-F238E27FC236}">
                <a16:creationId xmlns:a16="http://schemas.microsoft.com/office/drawing/2014/main" xmlns="" id="{20A56828-A8FE-42F7-BAC6-0446972F7124}"/>
              </a:ext>
            </a:extLst>
          </p:cNvPr>
          <p:cNvSpPr txBox="1">
            <a:spLocks/>
          </p:cNvSpPr>
          <p:nvPr/>
        </p:nvSpPr>
        <p:spPr>
          <a:xfrm>
            <a:off x="1631537" y="3257050"/>
            <a:ext cx="1254538" cy="27781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dirty="0">
                <a:solidFill>
                  <a:srgbClr val="282A2E"/>
                </a:solidFill>
                <a:cs typeface="Arial"/>
              </a:rPr>
              <a:t>202</a:t>
            </a:r>
            <a:r>
              <a:rPr lang="en-US" sz="2000" dirty="0">
                <a:solidFill>
                  <a:srgbClr val="282A2E"/>
                </a:solidFill>
                <a:cs typeface="Arial"/>
              </a:rPr>
              <a:t>2</a:t>
            </a:r>
            <a:r>
              <a:rPr lang="ru-RU" sz="2000" dirty="0">
                <a:solidFill>
                  <a:srgbClr val="282A2E"/>
                </a:solidFill>
                <a:cs typeface="Arial"/>
              </a:rPr>
              <a:t> год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E91178A5-C6E9-43F1-9EA1-EB2E65CD42D8}"/>
              </a:ext>
            </a:extLst>
          </p:cNvPr>
          <p:cNvSpPr/>
          <p:nvPr/>
        </p:nvSpPr>
        <p:spPr>
          <a:xfrm>
            <a:off x="4662839" y="5146870"/>
            <a:ext cx="2628000" cy="952500"/>
          </a:xfrm>
          <a:custGeom>
            <a:avLst/>
            <a:gdLst/>
            <a:ahLst/>
            <a:cxnLst/>
            <a:rect l="l" t="t" r="r" b="b"/>
            <a:pathLst>
              <a:path w="3676015" h="1022984">
                <a:moveTo>
                  <a:pt x="352301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399"/>
                </a:lnTo>
                <a:lnTo>
                  <a:pt x="0" y="870534"/>
                </a:lnTo>
                <a:lnTo>
                  <a:pt x="7769" y="918707"/>
                </a:lnTo>
                <a:lnTo>
                  <a:pt x="29405" y="960542"/>
                </a:lnTo>
                <a:lnTo>
                  <a:pt x="62396" y="993531"/>
                </a:lnTo>
                <a:lnTo>
                  <a:pt x="104231" y="1015165"/>
                </a:lnTo>
                <a:lnTo>
                  <a:pt x="152400" y="1022934"/>
                </a:lnTo>
                <a:lnTo>
                  <a:pt x="3523018" y="1022934"/>
                </a:lnTo>
                <a:lnTo>
                  <a:pt x="3571186" y="1015165"/>
                </a:lnTo>
                <a:lnTo>
                  <a:pt x="3613021" y="993531"/>
                </a:lnTo>
                <a:lnTo>
                  <a:pt x="3646012" y="960542"/>
                </a:lnTo>
                <a:lnTo>
                  <a:pt x="3667648" y="918707"/>
                </a:lnTo>
                <a:lnTo>
                  <a:pt x="3675418" y="870534"/>
                </a:lnTo>
                <a:lnTo>
                  <a:pt x="3675418" y="152399"/>
                </a:lnTo>
                <a:lnTo>
                  <a:pt x="3667648" y="104231"/>
                </a:lnTo>
                <a:lnTo>
                  <a:pt x="3646012" y="62396"/>
                </a:lnTo>
                <a:lnTo>
                  <a:pt x="3613021" y="29405"/>
                </a:lnTo>
                <a:lnTo>
                  <a:pt x="3571186" y="7769"/>
                </a:lnTo>
                <a:lnTo>
                  <a:pt x="3523018" y="0"/>
                </a:lnTo>
                <a:close/>
              </a:path>
            </a:pathLst>
          </a:custGeom>
          <a:solidFill>
            <a:srgbClr val="CF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4">
            <a:extLst>
              <a:ext uri="{FF2B5EF4-FFF2-40B4-BE49-F238E27FC236}">
                <a16:creationId xmlns:a16="http://schemas.microsoft.com/office/drawing/2014/main" xmlns="" id="{DDA7FD45-300B-462C-881E-5FEDB6895493}"/>
              </a:ext>
            </a:extLst>
          </p:cNvPr>
          <p:cNvSpPr txBox="1"/>
          <p:nvPr/>
        </p:nvSpPr>
        <p:spPr>
          <a:xfrm>
            <a:off x="4788656" y="5176895"/>
            <a:ext cx="261622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25" dirty="0">
                <a:solidFill>
                  <a:srgbClr val="363194"/>
                </a:solidFill>
                <a:latin typeface="Arial"/>
                <a:cs typeface="Arial"/>
              </a:rPr>
              <a:t>895,1</a:t>
            </a:r>
            <a:r>
              <a:rPr lang="ru-RU" sz="4000" spc="-25" dirty="0">
                <a:solidFill>
                  <a:srgbClr val="363194"/>
                </a:solidFill>
                <a:latin typeface="Arial"/>
                <a:cs typeface="Arial"/>
              </a:rPr>
              <a:t> </a:t>
            </a:r>
            <a:r>
              <a:rPr lang="ru-RU" sz="1600" spc="-25" dirty="0">
                <a:solidFill>
                  <a:srgbClr val="363194"/>
                </a:solidFill>
                <a:latin typeface="Arial"/>
                <a:cs typeface="Arial"/>
              </a:rPr>
              <a:t>тыс. человек</a:t>
            </a:r>
            <a:endParaRPr sz="1600" dirty="0">
              <a:solidFill>
                <a:srgbClr val="363194"/>
              </a:solidFill>
              <a:latin typeface="Arial"/>
              <a:cs typeface="Arial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xmlns="" id="{F0AB90A1-8DCC-4305-9B87-C429BD747CFC}"/>
              </a:ext>
            </a:extLst>
          </p:cNvPr>
          <p:cNvSpPr txBox="1"/>
          <p:nvPr/>
        </p:nvSpPr>
        <p:spPr>
          <a:xfrm>
            <a:off x="4890473" y="5756319"/>
            <a:ext cx="30193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723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solidFill>
                  <a:srgbClr val="282A2E"/>
                </a:solidFill>
                <a:cs typeface="Arial"/>
              </a:rPr>
              <a:t>Численность трудовых ресурсов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34">
            <a:extLst>
              <a:ext uri="{FF2B5EF4-FFF2-40B4-BE49-F238E27FC236}">
                <a16:creationId xmlns:a16="http://schemas.microsoft.com/office/drawing/2014/main" xmlns="" id="{6EE4BF1A-0521-43EA-8275-D67EB1E0E81A}"/>
              </a:ext>
            </a:extLst>
          </p:cNvPr>
          <p:cNvSpPr txBox="1"/>
          <p:nvPr/>
        </p:nvSpPr>
        <p:spPr>
          <a:xfrm>
            <a:off x="9068373" y="2789186"/>
            <a:ext cx="227041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82A2E"/>
                </a:solidFill>
                <a:cs typeface="Arial"/>
              </a:rPr>
              <a:t>Трудоспособное население </a:t>
            </a:r>
            <a:br>
              <a:rPr lang="ru-RU" sz="1000" dirty="0">
                <a:solidFill>
                  <a:srgbClr val="282A2E"/>
                </a:solidFill>
                <a:cs typeface="Arial"/>
              </a:rPr>
            </a:br>
            <a:r>
              <a:rPr lang="ru-RU" sz="1000" dirty="0">
                <a:solidFill>
                  <a:srgbClr val="282A2E"/>
                </a:solidFill>
                <a:cs typeface="Arial"/>
              </a:rPr>
              <a:t>в трудоспособном  возрасте</a:t>
            </a:r>
          </a:p>
        </p:txBody>
      </p:sp>
      <p:sp>
        <p:nvSpPr>
          <p:cNvPr id="31" name="object 34">
            <a:extLst>
              <a:ext uri="{FF2B5EF4-FFF2-40B4-BE49-F238E27FC236}">
                <a16:creationId xmlns:a16="http://schemas.microsoft.com/office/drawing/2014/main" xmlns="" id="{E553B1F5-4348-4E5F-9085-7644CA3CF845}"/>
              </a:ext>
            </a:extLst>
          </p:cNvPr>
          <p:cNvSpPr txBox="1"/>
          <p:nvPr/>
        </p:nvSpPr>
        <p:spPr>
          <a:xfrm>
            <a:off x="9072531" y="3395958"/>
            <a:ext cx="227041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82A2E"/>
                </a:solidFill>
                <a:cs typeface="Arial"/>
              </a:rPr>
              <a:t>Лица старше трудоспособного возраста и подростки, занятые </a:t>
            </a:r>
            <a:br>
              <a:rPr lang="ru-RU" sz="1000" dirty="0">
                <a:solidFill>
                  <a:srgbClr val="282A2E"/>
                </a:solidFill>
                <a:cs typeface="Arial"/>
              </a:rPr>
            </a:br>
            <a:r>
              <a:rPr lang="ru-RU" sz="1000" dirty="0">
                <a:solidFill>
                  <a:srgbClr val="282A2E"/>
                </a:solidFill>
                <a:cs typeface="Arial"/>
              </a:rPr>
              <a:t>в экономике</a:t>
            </a:r>
            <a:endParaRPr lang="ru-RU" sz="1000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32" name="object 34">
            <a:extLst>
              <a:ext uri="{FF2B5EF4-FFF2-40B4-BE49-F238E27FC236}">
                <a16:creationId xmlns:a16="http://schemas.microsoft.com/office/drawing/2014/main" xmlns="" id="{0CD7D61B-1870-4D4E-8CAD-26C6A4C217D4}"/>
              </a:ext>
            </a:extLst>
          </p:cNvPr>
          <p:cNvSpPr txBox="1"/>
          <p:nvPr/>
        </p:nvSpPr>
        <p:spPr>
          <a:xfrm>
            <a:off x="9084171" y="4124338"/>
            <a:ext cx="265840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282A2E"/>
                </a:solidFill>
                <a:cs typeface="Arial"/>
              </a:rPr>
              <a:t>Иностранные трудовые мигранты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2ABFF880-C3FD-4AFD-9308-DBC15498C2A8}"/>
              </a:ext>
            </a:extLst>
          </p:cNvPr>
          <p:cNvSpPr/>
          <p:nvPr/>
        </p:nvSpPr>
        <p:spPr>
          <a:xfrm>
            <a:off x="8783404" y="2828058"/>
            <a:ext cx="175845" cy="175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A6BDDB90-1431-4262-8AD8-2BA810D1F780}"/>
              </a:ext>
            </a:extLst>
          </p:cNvPr>
          <p:cNvSpPr/>
          <p:nvPr/>
        </p:nvSpPr>
        <p:spPr>
          <a:xfrm>
            <a:off x="8790046" y="3418481"/>
            <a:ext cx="175845" cy="1758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A5998443-C72C-41D7-AD04-1E60EAF65196}"/>
              </a:ext>
            </a:extLst>
          </p:cNvPr>
          <p:cNvSpPr/>
          <p:nvPr/>
        </p:nvSpPr>
        <p:spPr>
          <a:xfrm>
            <a:off x="8782408" y="4133472"/>
            <a:ext cx="175845" cy="175846"/>
          </a:xfrm>
          <a:prstGeom prst="ellipse">
            <a:avLst/>
          </a:prstGeom>
          <a:solidFill>
            <a:srgbClr val="7DB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33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xmlns="" id="{BD9EEC0D-10E0-B313-8DF7-4F75E99FE0C1}"/>
              </a:ext>
            </a:extLst>
          </p:cNvPr>
          <p:cNvSpPr txBox="1">
            <a:spLocks/>
          </p:cNvSpPr>
          <p:nvPr/>
        </p:nvSpPr>
        <p:spPr>
          <a:xfrm>
            <a:off x="623410" y="390059"/>
            <a:ext cx="8675865" cy="71297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 panose="020B0604020202020204"/>
              </a:rPr>
              <a:t>ДИНАМИКА ЧИСЛЕННОСТИ </a:t>
            </a:r>
            <a:r>
              <a:rPr lang="ru-RU" sz="2200" dirty="0">
                <a:solidFill>
                  <a:srgbClr val="363194"/>
                </a:solidFill>
              </a:rPr>
              <a:t>ТРУДОВЫХ РЕСУРСОВ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3B43777D-6425-744F-2A87-6A2FABE1BD8F}"/>
              </a:ext>
            </a:extLst>
          </p:cNvPr>
          <p:cNvSpPr txBox="1">
            <a:spLocks/>
          </p:cNvSpPr>
          <p:nvPr/>
        </p:nvSpPr>
        <p:spPr>
          <a:xfrm>
            <a:off x="599662" y="720378"/>
            <a:ext cx="7947852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282A2E"/>
                </a:solidFill>
              </a:rPr>
              <a:t>без внешних совместителей, в % к предыдущему году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97554" y="1545518"/>
            <a:ext cx="3361056" cy="3745954"/>
          </a:xfrm>
          <a:prstGeom prst="roundRect">
            <a:avLst>
              <a:gd name="adj" fmla="val 5512"/>
            </a:avLst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48FFCABA-CBB5-C3E2-772E-82B490415A67}"/>
              </a:ext>
            </a:extLst>
          </p:cNvPr>
          <p:cNvSpPr/>
          <p:nvPr/>
        </p:nvSpPr>
        <p:spPr>
          <a:xfrm>
            <a:off x="835576" y="2824988"/>
            <a:ext cx="3087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40" dirty="0">
                <a:solidFill>
                  <a:srgbClr val="282A2E"/>
                </a:solidFill>
                <a:cs typeface="Arial" panose="020B0604020202020204" pitchFamily="34" charset="0"/>
              </a:rPr>
              <a:t>Иностранные трудовые мигранты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041F0708-2AB6-C869-566F-4BA799D12F30}"/>
              </a:ext>
            </a:extLst>
          </p:cNvPr>
          <p:cNvSpPr/>
          <p:nvPr/>
        </p:nvSpPr>
        <p:spPr>
          <a:xfrm>
            <a:off x="838306" y="1677873"/>
            <a:ext cx="2966990" cy="605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40" dirty="0">
                <a:solidFill>
                  <a:srgbClr val="282A2E"/>
                </a:solidFill>
                <a:cs typeface="Arial" panose="020B0604020202020204" pitchFamily="34" charset="0"/>
              </a:rPr>
              <a:t>Трудоспособное население в трудоспособном  возрасте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41C6D7E8-DE06-4697-ADE1-39F7C941613D}"/>
              </a:ext>
            </a:extLst>
          </p:cNvPr>
          <p:cNvSpPr/>
          <p:nvPr/>
        </p:nvSpPr>
        <p:spPr>
          <a:xfrm>
            <a:off x="833467" y="2276628"/>
            <a:ext cx="1208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>
                <a:solidFill>
                  <a:srgbClr val="363194"/>
                </a:solidFill>
                <a:cs typeface="Arial" panose="020B0604020202020204" pitchFamily="34" charset="0"/>
              </a:rPr>
              <a:t>815,1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942709" y="2481607"/>
            <a:ext cx="1505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-40">
                <a:solidFill>
                  <a:srgbClr val="363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b="1" spc="-40" dirty="0">
                <a:solidFill>
                  <a:srgbClr val="363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endParaRPr lang="ru-RU" sz="1600" dirty="0">
              <a:solidFill>
                <a:srgbClr val="363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1BA2FC34-7276-4E1B-A7FE-FB68728DAD7A}"/>
              </a:ext>
            </a:extLst>
          </p:cNvPr>
          <p:cNvSpPr/>
          <p:nvPr/>
        </p:nvSpPr>
        <p:spPr>
          <a:xfrm>
            <a:off x="841044" y="3324378"/>
            <a:ext cx="753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>
                <a:solidFill>
                  <a:srgbClr val="363194"/>
                </a:solidFill>
                <a:cs typeface="Arial" panose="020B0604020202020204" pitchFamily="34" charset="0"/>
              </a:rPr>
              <a:t>9,5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99A7DDF-D01C-40C7-A275-6DC2389EF7D7}"/>
              </a:ext>
            </a:extLst>
          </p:cNvPr>
          <p:cNvSpPr/>
          <p:nvPr/>
        </p:nvSpPr>
        <p:spPr>
          <a:xfrm>
            <a:off x="1495034" y="3529357"/>
            <a:ext cx="1505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-40">
                <a:solidFill>
                  <a:srgbClr val="363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b="1" spc="-40" dirty="0">
                <a:solidFill>
                  <a:srgbClr val="363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endParaRPr lang="ru-RU" sz="1600" dirty="0">
              <a:solidFill>
                <a:srgbClr val="363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BEF77D6-B70A-460D-ACD6-021B0C30379B}"/>
              </a:ext>
            </a:extLst>
          </p:cNvPr>
          <p:cNvSpPr/>
          <p:nvPr/>
        </p:nvSpPr>
        <p:spPr>
          <a:xfrm>
            <a:off x="835575" y="3834637"/>
            <a:ext cx="3238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40" dirty="0">
                <a:solidFill>
                  <a:srgbClr val="282A2E"/>
                </a:solidFill>
                <a:cs typeface="Arial" panose="020B0604020202020204" pitchFamily="34" charset="0"/>
              </a:rPr>
              <a:t>Лица старше трудоспособного возраста и подростки, занятые </a:t>
            </a:r>
            <a:br>
              <a:rPr lang="ru-RU" sz="1600" spc="-40" dirty="0">
                <a:solidFill>
                  <a:srgbClr val="282A2E"/>
                </a:solidFill>
                <a:cs typeface="Arial" panose="020B0604020202020204" pitchFamily="34" charset="0"/>
              </a:rPr>
            </a:br>
            <a:r>
              <a:rPr lang="ru-RU" sz="1600" spc="-40" dirty="0">
                <a:solidFill>
                  <a:srgbClr val="282A2E"/>
                </a:solidFill>
                <a:cs typeface="Arial" panose="020B0604020202020204" pitchFamily="34" charset="0"/>
              </a:rPr>
              <a:t>в экономике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B525D313-268B-490A-A4D5-19BCEE0F0AB1}"/>
              </a:ext>
            </a:extLst>
          </p:cNvPr>
          <p:cNvSpPr/>
          <p:nvPr/>
        </p:nvSpPr>
        <p:spPr>
          <a:xfrm>
            <a:off x="832493" y="4569056"/>
            <a:ext cx="981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>
                <a:solidFill>
                  <a:srgbClr val="363194"/>
                </a:solidFill>
                <a:cs typeface="Arial" panose="020B0604020202020204" pitchFamily="34" charset="0"/>
              </a:rPr>
              <a:t>70,5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6BE596E-FC59-49D6-8217-4A81169319D3}"/>
              </a:ext>
            </a:extLst>
          </p:cNvPr>
          <p:cNvSpPr/>
          <p:nvPr/>
        </p:nvSpPr>
        <p:spPr>
          <a:xfrm>
            <a:off x="1714108" y="4774035"/>
            <a:ext cx="1505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-40">
                <a:solidFill>
                  <a:srgbClr val="363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b="1" spc="-40" dirty="0">
                <a:solidFill>
                  <a:srgbClr val="363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endParaRPr lang="ru-RU" sz="1600" dirty="0">
              <a:solidFill>
                <a:srgbClr val="363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9">
            <a:extLst>
              <a:ext uri="{FF2B5EF4-FFF2-40B4-BE49-F238E27FC236}">
                <a16:creationId xmlns:a16="http://schemas.microsoft.com/office/drawing/2014/main" xmlns="" id="{63284025-8B0B-4DFA-81B0-54040E3530B0}"/>
              </a:ext>
            </a:extLst>
          </p:cNvPr>
          <p:cNvSpPr txBox="1"/>
          <p:nvPr/>
        </p:nvSpPr>
        <p:spPr>
          <a:xfrm>
            <a:off x="4630450" y="5146913"/>
            <a:ext cx="173669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defRPr/>
            </a:pPr>
            <a:r>
              <a:rPr lang="ru-RU" sz="1000" spc="-40" dirty="0">
                <a:solidFill>
                  <a:srgbClr val="282A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трудовых ресурсов</a:t>
            </a:r>
            <a:endParaRPr kumimoji="0" lang="ru-RU" sz="1000" b="0" i="0" u="none" strike="noStrike" kern="1200" cap="none" spc="-4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42">
            <a:extLst>
              <a:ext uri="{FF2B5EF4-FFF2-40B4-BE49-F238E27FC236}">
                <a16:creationId xmlns:a16="http://schemas.microsoft.com/office/drawing/2014/main" xmlns="" id="{82B971A0-B16B-41CF-A4CC-5B3D641F17B6}"/>
              </a:ext>
            </a:extLst>
          </p:cNvPr>
          <p:cNvSpPr/>
          <p:nvPr/>
        </p:nvSpPr>
        <p:spPr>
          <a:xfrm>
            <a:off x="4303021" y="528785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36319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object 29">
            <a:extLst>
              <a:ext uri="{FF2B5EF4-FFF2-40B4-BE49-F238E27FC236}">
                <a16:creationId xmlns:a16="http://schemas.microsoft.com/office/drawing/2014/main" xmlns="" id="{B3017D23-DD77-40BA-B21A-36A2E5455EE6}"/>
              </a:ext>
            </a:extLst>
          </p:cNvPr>
          <p:cNvSpPr txBox="1"/>
          <p:nvPr/>
        </p:nvSpPr>
        <p:spPr>
          <a:xfrm>
            <a:off x="6983155" y="5137081"/>
            <a:ext cx="197986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sz="1000" dirty="0">
                <a:solidFill>
                  <a:srgbClr val="282A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Трудоспособное население </a:t>
            </a:r>
            <a:br>
              <a:rPr lang="ru-RU" sz="1000" dirty="0">
                <a:solidFill>
                  <a:srgbClr val="282A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282A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трудоспособном  возрасте </a:t>
            </a:r>
          </a:p>
        </p:txBody>
      </p:sp>
      <p:sp>
        <p:nvSpPr>
          <p:cNvPr id="35" name="object 42">
            <a:extLst>
              <a:ext uri="{FF2B5EF4-FFF2-40B4-BE49-F238E27FC236}">
                <a16:creationId xmlns:a16="http://schemas.microsoft.com/office/drawing/2014/main" xmlns="" id="{42E5BC59-BB0D-4F2B-BAC3-1D4264152BB0}"/>
              </a:ext>
            </a:extLst>
          </p:cNvPr>
          <p:cNvSpPr/>
          <p:nvPr/>
        </p:nvSpPr>
        <p:spPr>
          <a:xfrm>
            <a:off x="6655727" y="528785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46AA9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object 29">
            <a:extLst>
              <a:ext uri="{FF2B5EF4-FFF2-40B4-BE49-F238E27FC236}">
                <a16:creationId xmlns:a16="http://schemas.microsoft.com/office/drawing/2014/main" xmlns="" id="{310E3A99-5C38-4004-A6BD-3FE1F934AF14}"/>
              </a:ext>
            </a:extLst>
          </p:cNvPr>
          <p:cNvSpPr txBox="1"/>
          <p:nvPr/>
        </p:nvSpPr>
        <p:spPr>
          <a:xfrm>
            <a:off x="9582317" y="5120954"/>
            <a:ext cx="197986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sz="1000" dirty="0">
                <a:solidFill>
                  <a:srgbClr val="282A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старше трудоспособного возраста и подростки, занятые в экономике</a:t>
            </a:r>
          </a:p>
        </p:txBody>
      </p:sp>
      <p:sp>
        <p:nvSpPr>
          <p:cNvPr id="37" name="object 42">
            <a:extLst>
              <a:ext uri="{FF2B5EF4-FFF2-40B4-BE49-F238E27FC236}">
                <a16:creationId xmlns:a16="http://schemas.microsoft.com/office/drawing/2014/main" xmlns="" id="{75D74E46-9045-441C-9D79-9BA838DBBAED}"/>
              </a:ext>
            </a:extLst>
          </p:cNvPr>
          <p:cNvSpPr/>
          <p:nvPr/>
        </p:nvSpPr>
        <p:spPr>
          <a:xfrm>
            <a:off x="9254891" y="5291389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DECC0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1A698D7E-DDE2-4E6D-B5E7-A7B2E7D618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490650"/>
              </p:ext>
            </p:extLst>
          </p:nvPr>
        </p:nvGraphicFramePr>
        <p:xfrm>
          <a:off x="4573588" y="1677873"/>
          <a:ext cx="6931874" cy="318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036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6B904D9C-693E-B789-CEE4-9F8A38EA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03" y="375116"/>
            <a:ext cx="7920384" cy="5564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СТРУКТУРА ЧИСЛЕННОСТИ ТРУДОВЫХ РЕСУРСОВ</a:t>
            </a: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xmlns="" id="{532B3328-D4CC-BA89-2228-3F9729BF3C9C}"/>
              </a:ext>
            </a:extLst>
          </p:cNvPr>
          <p:cNvSpPr/>
          <p:nvPr/>
        </p:nvSpPr>
        <p:spPr>
          <a:xfrm>
            <a:off x="708360" y="5143329"/>
            <a:ext cx="2628000" cy="954000"/>
          </a:xfrm>
          <a:custGeom>
            <a:avLst/>
            <a:gdLst/>
            <a:ahLst/>
            <a:cxnLst/>
            <a:rect l="l" t="t" r="r" b="b"/>
            <a:pathLst>
              <a:path w="3676015" h="1022984">
                <a:moveTo>
                  <a:pt x="352301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399"/>
                </a:lnTo>
                <a:lnTo>
                  <a:pt x="0" y="870534"/>
                </a:lnTo>
                <a:lnTo>
                  <a:pt x="7769" y="918707"/>
                </a:lnTo>
                <a:lnTo>
                  <a:pt x="29405" y="960542"/>
                </a:lnTo>
                <a:lnTo>
                  <a:pt x="62396" y="993531"/>
                </a:lnTo>
                <a:lnTo>
                  <a:pt x="104231" y="1015165"/>
                </a:lnTo>
                <a:lnTo>
                  <a:pt x="152400" y="1022934"/>
                </a:lnTo>
                <a:lnTo>
                  <a:pt x="3523018" y="1022934"/>
                </a:lnTo>
                <a:lnTo>
                  <a:pt x="3571186" y="1015165"/>
                </a:lnTo>
                <a:lnTo>
                  <a:pt x="3613021" y="993531"/>
                </a:lnTo>
                <a:lnTo>
                  <a:pt x="3646012" y="960542"/>
                </a:lnTo>
                <a:lnTo>
                  <a:pt x="3667648" y="918707"/>
                </a:lnTo>
                <a:lnTo>
                  <a:pt x="3675418" y="870534"/>
                </a:lnTo>
                <a:lnTo>
                  <a:pt x="3675418" y="152399"/>
                </a:lnTo>
                <a:lnTo>
                  <a:pt x="3667648" y="104231"/>
                </a:lnTo>
                <a:lnTo>
                  <a:pt x="3646012" y="62396"/>
                </a:lnTo>
                <a:lnTo>
                  <a:pt x="3613021" y="29405"/>
                </a:lnTo>
                <a:lnTo>
                  <a:pt x="3571186" y="7769"/>
                </a:lnTo>
                <a:lnTo>
                  <a:pt x="3523018" y="0"/>
                </a:lnTo>
                <a:close/>
              </a:path>
            </a:pathLst>
          </a:custGeom>
          <a:solidFill>
            <a:srgbClr val="CFE8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xmlns="" id="{61086F46-32E4-6FAF-58AD-FC73F0EE98E1}"/>
              </a:ext>
            </a:extLst>
          </p:cNvPr>
          <p:cNvSpPr txBox="1"/>
          <p:nvPr/>
        </p:nvSpPr>
        <p:spPr>
          <a:xfrm>
            <a:off x="834180" y="5059054"/>
            <a:ext cx="261622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25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761,5</a:t>
            </a:r>
            <a:r>
              <a:rPr kumimoji="0" lang="ru-RU" sz="4000" b="0" i="0" u="none" strike="noStrike" kern="1200" cap="none" spc="-25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-25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тыс. человек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6">
            <a:extLst>
              <a:ext uri="{FF2B5EF4-FFF2-40B4-BE49-F238E27FC236}">
                <a16:creationId xmlns:a16="http://schemas.microsoft.com/office/drawing/2014/main" xmlns="" id="{2C30F957-2100-BD9D-5B62-F537656ACEE0}"/>
              </a:ext>
            </a:extLst>
          </p:cNvPr>
          <p:cNvSpPr txBox="1"/>
          <p:nvPr/>
        </p:nvSpPr>
        <p:spPr>
          <a:xfrm>
            <a:off x="935997" y="5638479"/>
            <a:ext cx="26162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Среднегодовая численность занятых в экономике </a:t>
            </a: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E91178A5-C6E9-43F1-9EA1-EB2E65CD42D8}"/>
              </a:ext>
            </a:extLst>
          </p:cNvPr>
          <p:cNvSpPr/>
          <p:nvPr/>
        </p:nvSpPr>
        <p:spPr>
          <a:xfrm>
            <a:off x="4672361" y="5146869"/>
            <a:ext cx="2628000" cy="954000"/>
          </a:xfrm>
          <a:custGeom>
            <a:avLst/>
            <a:gdLst/>
            <a:ahLst/>
            <a:cxnLst/>
            <a:rect l="l" t="t" r="r" b="b"/>
            <a:pathLst>
              <a:path w="3676015" h="1022984">
                <a:moveTo>
                  <a:pt x="352301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399"/>
                </a:lnTo>
                <a:lnTo>
                  <a:pt x="0" y="870534"/>
                </a:lnTo>
                <a:lnTo>
                  <a:pt x="7769" y="918707"/>
                </a:lnTo>
                <a:lnTo>
                  <a:pt x="29405" y="960542"/>
                </a:lnTo>
                <a:lnTo>
                  <a:pt x="62396" y="993531"/>
                </a:lnTo>
                <a:lnTo>
                  <a:pt x="104231" y="1015165"/>
                </a:lnTo>
                <a:lnTo>
                  <a:pt x="152400" y="1022934"/>
                </a:lnTo>
                <a:lnTo>
                  <a:pt x="3523018" y="1022934"/>
                </a:lnTo>
                <a:lnTo>
                  <a:pt x="3571186" y="1015165"/>
                </a:lnTo>
                <a:lnTo>
                  <a:pt x="3613021" y="993531"/>
                </a:lnTo>
                <a:lnTo>
                  <a:pt x="3646012" y="960542"/>
                </a:lnTo>
                <a:lnTo>
                  <a:pt x="3667648" y="918707"/>
                </a:lnTo>
                <a:lnTo>
                  <a:pt x="3675418" y="870534"/>
                </a:lnTo>
                <a:lnTo>
                  <a:pt x="3675418" y="152399"/>
                </a:lnTo>
                <a:lnTo>
                  <a:pt x="3667648" y="104231"/>
                </a:lnTo>
                <a:lnTo>
                  <a:pt x="3646012" y="62396"/>
                </a:lnTo>
                <a:lnTo>
                  <a:pt x="3613021" y="29405"/>
                </a:lnTo>
                <a:lnTo>
                  <a:pt x="3571186" y="7769"/>
                </a:lnTo>
                <a:lnTo>
                  <a:pt x="3523018" y="0"/>
                </a:lnTo>
                <a:close/>
              </a:path>
            </a:pathLst>
          </a:custGeom>
          <a:solidFill>
            <a:srgbClr val="CFE8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bject 24">
            <a:extLst>
              <a:ext uri="{FF2B5EF4-FFF2-40B4-BE49-F238E27FC236}">
                <a16:creationId xmlns:a16="http://schemas.microsoft.com/office/drawing/2014/main" xmlns="" id="{DDA7FD45-300B-462C-881E-5FEDB6895493}"/>
              </a:ext>
            </a:extLst>
          </p:cNvPr>
          <p:cNvSpPr txBox="1"/>
          <p:nvPr/>
        </p:nvSpPr>
        <p:spPr>
          <a:xfrm>
            <a:off x="4798181" y="5062594"/>
            <a:ext cx="261622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25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771,2</a:t>
            </a:r>
            <a:r>
              <a:rPr kumimoji="0" lang="ru-RU" sz="4000" b="0" i="0" u="none" strike="noStrike" kern="1200" cap="none" spc="-25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600" b="0" i="0" u="none" strike="noStrike" kern="1200" cap="none" spc="-25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тыс. человек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xmlns="" id="{F0AB90A1-8DCC-4305-9B87-C429BD747CFC}"/>
              </a:ext>
            </a:extLst>
          </p:cNvPr>
          <p:cNvSpPr txBox="1"/>
          <p:nvPr/>
        </p:nvSpPr>
        <p:spPr>
          <a:xfrm>
            <a:off x="4899998" y="5642019"/>
            <a:ext cx="26162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Среднегодовая численность занятых в экономике </a:t>
            </a:r>
          </a:p>
        </p:txBody>
      </p:sp>
      <p:sp>
        <p:nvSpPr>
          <p:cNvPr id="30" name="object 34">
            <a:extLst>
              <a:ext uri="{FF2B5EF4-FFF2-40B4-BE49-F238E27FC236}">
                <a16:creationId xmlns:a16="http://schemas.microsoft.com/office/drawing/2014/main" xmlns="" id="{6EE4BF1A-0521-43EA-8275-D67EB1E0E81A}"/>
              </a:ext>
            </a:extLst>
          </p:cNvPr>
          <p:cNvSpPr txBox="1"/>
          <p:nvPr/>
        </p:nvSpPr>
        <p:spPr>
          <a:xfrm>
            <a:off x="9058847" y="2501971"/>
            <a:ext cx="22704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Среднегодовая численность занятых в экономике </a:t>
            </a:r>
          </a:p>
        </p:txBody>
      </p:sp>
      <p:sp>
        <p:nvSpPr>
          <p:cNvPr id="31" name="object 34">
            <a:extLst>
              <a:ext uri="{FF2B5EF4-FFF2-40B4-BE49-F238E27FC236}">
                <a16:creationId xmlns:a16="http://schemas.microsoft.com/office/drawing/2014/main" xmlns="" id="{E553B1F5-4348-4E5F-9085-7644CA3CF845}"/>
              </a:ext>
            </a:extLst>
          </p:cNvPr>
          <p:cNvSpPr txBox="1"/>
          <p:nvPr/>
        </p:nvSpPr>
        <p:spPr>
          <a:xfrm>
            <a:off x="9063005" y="3108743"/>
            <a:ext cx="227041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Учащиеся в трудоспособном возрасте, обучающиеся с отрывом от  работы</a:t>
            </a:r>
          </a:p>
        </p:txBody>
      </p:sp>
      <p:sp>
        <p:nvSpPr>
          <p:cNvPr id="32" name="object 34">
            <a:extLst>
              <a:ext uri="{FF2B5EF4-FFF2-40B4-BE49-F238E27FC236}">
                <a16:creationId xmlns:a16="http://schemas.microsoft.com/office/drawing/2014/main" xmlns="" id="{0CD7D61B-1870-4D4E-8CAD-26C6A4C217D4}"/>
              </a:ext>
            </a:extLst>
          </p:cNvPr>
          <p:cNvSpPr txBox="1"/>
          <p:nvPr/>
        </p:nvSpPr>
        <p:spPr>
          <a:xfrm>
            <a:off x="9074646" y="3827598"/>
            <a:ext cx="265840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Иностранные трудовые мигранты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2ABFF880-C3FD-4AFD-9308-DBC15498C2A8}"/>
              </a:ext>
            </a:extLst>
          </p:cNvPr>
          <p:cNvSpPr/>
          <p:nvPr/>
        </p:nvSpPr>
        <p:spPr>
          <a:xfrm>
            <a:off x="8773878" y="2540843"/>
            <a:ext cx="175846" cy="175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A6BDDB90-1431-4262-8AD8-2BA810D1F780}"/>
              </a:ext>
            </a:extLst>
          </p:cNvPr>
          <p:cNvSpPr/>
          <p:nvPr/>
        </p:nvSpPr>
        <p:spPr>
          <a:xfrm>
            <a:off x="8780519" y="3131266"/>
            <a:ext cx="175846" cy="1758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A5998443-C72C-41D7-AD04-1E60EAF65196}"/>
              </a:ext>
            </a:extLst>
          </p:cNvPr>
          <p:cNvSpPr/>
          <p:nvPr/>
        </p:nvSpPr>
        <p:spPr>
          <a:xfrm>
            <a:off x="8772881" y="3846257"/>
            <a:ext cx="175846" cy="175846"/>
          </a:xfrm>
          <a:prstGeom prst="ellipse">
            <a:avLst/>
          </a:prstGeom>
          <a:solidFill>
            <a:srgbClr val="7DB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80CB2813-020F-458B-A213-235F817EA2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195612"/>
              </p:ext>
            </p:extLst>
          </p:nvPr>
        </p:nvGraphicFramePr>
        <p:xfrm>
          <a:off x="-201788" y="1706379"/>
          <a:ext cx="4464000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Заголовок 17">
            <a:extLst>
              <a:ext uri="{FF2B5EF4-FFF2-40B4-BE49-F238E27FC236}">
                <a16:creationId xmlns:a16="http://schemas.microsoft.com/office/drawing/2014/main" xmlns="" id="{5120B92B-E8A9-45E5-9C8D-9D74552E8437}"/>
              </a:ext>
            </a:extLst>
          </p:cNvPr>
          <p:cNvSpPr txBox="1">
            <a:spLocks/>
          </p:cNvSpPr>
          <p:nvPr/>
        </p:nvSpPr>
        <p:spPr>
          <a:xfrm>
            <a:off x="599661" y="720378"/>
            <a:ext cx="7947852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в процентах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xmlns="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158740"/>
              </p:ext>
            </p:extLst>
          </p:nvPr>
        </p:nvGraphicFramePr>
        <p:xfrm>
          <a:off x="3943350" y="1666874"/>
          <a:ext cx="4572000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Заголовок 17">
            <a:extLst>
              <a:ext uri="{FF2B5EF4-FFF2-40B4-BE49-F238E27FC236}">
                <a16:creationId xmlns:a16="http://schemas.microsoft.com/office/drawing/2014/main" xmlns="" id="{3B43777D-6425-744F-2A87-6A2FABE1BD8F}"/>
              </a:ext>
            </a:extLst>
          </p:cNvPr>
          <p:cNvSpPr txBox="1">
            <a:spLocks/>
          </p:cNvSpPr>
          <p:nvPr/>
        </p:nvSpPr>
        <p:spPr>
          <a:xfrm>
            <a:off x="5623707" y="3191295"/>
            <a:ext cx="1283133" cy="44742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dirty="0">
                <a:solidFill>
                  <a:srgbClr val="282A2E"/>
                </a:solidFill>
                <a:cs typeface="Arial"/>
              </a:rPr>
              <a:t>202</a:t>
            </a:r>
            <a:r>
              <a:rPr lang="en-US" sz="2000" dirty="0">
                <a:solidFill>
                  <a:srgbClr val="282A2E"/>
                </a:solidFill>
                <a:cs typeface="Arial"/>
              </a:rPr>
              <a:t>3</a:t>
            </a:r>
            <a:r>
              <a:rPr lang="ru-RU" sz="2000" dirty="0">
                <a:solidFill>
                  <a:srgbClr val="282A2E"/>
                </a:solidFill>
                <a:cs typeface="Arial"/>
              </a:rPr>
              <a:t> год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xmlns="" id="{20A56828-A8FE-42F7-BAC6-0446972F7124}"/>
              </a:ext>
            </a:extLst>
          </p:cNvPr>
          <p:cNvSpPr txBox="1">
            <a:spLocks/>
          </p:cNvSpPr>
          <p:nvPr/>
        </p:nvSpPr>
        <p:spPr>
          <a:xfrm>
            <a:off x="1631537" y="3172245"/>
            <a:ext cx="1254538" cy="44742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dirty="0">
                <a:solidFill>
                  <a:srgbClr val="282A2E"/>
                </a:solidFill>
                <a:cs typeface="Arial"/>
              </a:rPr>
              <a:t>202</a:t>
            </a:r>
            <a:r>
              <a:rPr lang="en-US" sz="2000" dirty="0">
                <a:solidFill>
                  <a:srgbClr val="282A2E"/>
                </a:solidFill>
                <a:cs typeface="Arial"/>
              </a:rPr>
              <a:t>2</a:t>
            </a:r>
            <a:r>
              <a:rPr lang="ru-RU" sz="2000" dirty="0">
                <a:solidFill>
                  <a:srgbClr val="282A2E"/>
                </a:solidFill>
                <a:cs typeface="Arial"/>
              </a:rPr>
              <a:t> год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3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D9EEC0D-10E0-B313-8DF7-4F75E99FE0C1}"/>
              </a:ext>
            </a:extLst>
          </p:cNvPr>
          <p:cNvSpPr txBox="1">
            <a:spLocks/>
          </p:cNvSpPr>
          <p:nvPr/>
        </p:nvSpPr>
        <p:spPr>
          <a:xfrm>
            <a:off x="609186" y="387903"/>
            <a:ext cx="9836427" cy="55004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 dirty="0">
                <a:solidFill>
                  <a:srgbClr val="363194"/>
                </a:solidFill>
              </a:rPr>
              <a:t>СРЕДНЕГОДОВАЯ ЧИСЛЕННОСТЬ ЗАНЯТЫХ В ЭКОНОМИКЕ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63194"/>
              </a:solidFill>
              <a:effectLst/>
              <a:uLnTx/>
              <a:uFillTx/>
              <a:latin typeface="Arial" panose="020B0604020202020204"/>
            </a:endParaRPr>
          </a:p>
        </p:txBody>
      </p:sp>
      <p:graphicFrame>
        <p:nvGraphicFramePr>
          <p:cNvPr id="24" name="Таблица 2">
            <a:extLst>
              <a:ext uri="{FF2B5EF4-FFF2-40B4-BE49-F238E27FC236}">
                <a16:creationId xmlns:a16="http://schemas.microsoft.com/office/drawing/2014/main" xmlns="" id="{15AD36A6-7D54-465C-9719-CE5B81455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417877"/>
              </p:ext>
            </p:extLst>
          </p:nvPr>
        </p:nvGraphicFramePr>
        <p:xfrm>
          <a:off x="4075113" y="3593708"/>
          <a:ext cx="7668001" cy="2816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2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50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18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18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87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723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2460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826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0098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8188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1505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3917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6279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9143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6781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3868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91435">
                  <a:extLst>
                    <a:ext uri="{9D8B030D-6E8A-4147-A177-3AD203B41FA5}">
                      <a16:colId xmlns:a16="http://schemas.microsoft.com/office/drawing/2014/main" xmlns="" val="836735959"/>
                    </a:ext>
                  </a:extLst>
                </a:gridCol>
                <a:gridCol w="429625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2816308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Торговля оптовая и розничная; ремонт автотранспортных средств и мотоциклов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Обрабатывающие производства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Сельское, лесное хозяйство, охота, рыболовство и рыбоводство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Транспортировка и хранение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в области здравоохранения и социальных услуг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Государственное управление и обеспечение военной безопасности; социальное обеспечение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 полезных ископаемых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административная и сопутствующие дополнительные услуги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 профессиональная, научная и техническая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гостиниц и предприятий общественного питания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прочих видов услуг 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по операциям  с недвижимым имуществом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электрической энергией, газом и паром; кондиционирование воздуха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в области культуры, спорта, организации досуга и развлечений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Водоснабжение;  водоотведение, организация сбора и утилизации отходов, деятельность по ликвидации загрязнений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в области информации и связи</a:t>
                      </a:r>
                      <a:endParaRPr lang="ru-RU" sz="900" b="1" dirty="0">
                        <a:solidFill>
                          <a:srgbClr val="83838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финансовая и страховая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8383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домашних хозяйств как работодателей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413901"/>
                  </a:ext>
                </a:extLst>
              </a:tr>
            </a:tbl>
          </a:graphicData>
        </a:graphic>
      </p:graphicFrame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379FC50-5497-6386-4022-C704D863B9CC}"/>
              </a:ext>
            </a:extLst>
          </p:cNvPr>
          <p:cNvCxnSpPr>
            <a:cxnSpLocks/>
          </p:cNvCxnSpPr>
          <p:nvPr/>
        </p:nvCxnSpPr>
        <p:spPr>
          <a:xfrm flipV="1">
            <a:off x="4075868" y="3504392"/>
            <a:ext cx="7605879" cy="3658"/>
          </a:xfrm>
          <a:prstGeom prst="line">
            <a:avLst/>
          </a:prstGeom>
          <a:ln w="952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3AD6CCDE-D8CC-1611-C358-7843EB41D450}"/>
              </a:ext>
            </a:extLst>
          </p:cNvPr>
          <p:cNvGrpSpPr/>
          <p:nvPr/>
        </p:nvGrpSpPr>
        <p:grpSpPr>
          <a:xfrm>
            <a:off x="4275493" y="2095033"/>
            <a:ext cx="265326" cy="132726"/>
            <a:chOff x="9413479" y="5685290"/>
            <a:chExt cx="269367" cy="121362"/>
          </a:xfrm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xmlns="" id="{18882CBA-A20F-C238-7FEE-41F30D6693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13479" y="5707396"/>
              <a:ext cx="102089" cy="9925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xmlns="" id="{C533598A-5172-FA99-764D-F4712C19EA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14242" y="5707396"/>
              <a:ext cx="75721" cy="7361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xmlns="" id="{1A99AAB6-F1AA-1AC2-C69C-3039E5E8F7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4389" y="5685290"/>
              <a:ext cx="98457" cy="9572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F9995011-E2E0-33A4-24B5-F8A491F5F87D}"/>
              </a:ext>
            </a:extLst>
          </p:cNvPr>
          <p:cNvSpPr txBox="1"/>
          <p:nvPr/>
        </p:nvSpPr>
        <p:spPr>
          <a:xfrm>
            <a:off x="4202271" y="1274233"/>
            <a:ext cx="554180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282A2E"/>
                </a:solidFill>
                <a:cs typeface="Arial Black"/>
              </a:rPr>
              <a:t>По видам экономической деятельности</a:t>
            </a:r>
            <a:r>
              <a:rPr lang="ru-RU" sz="1400" b="1">
                <a:solidFill>
                  <a:srgbClr val="282A2E"/>
                </a:solidFill>
                <a:cs typeface="Arial Black"/>
              </a:rPr>
              <a:t>, </a:t>
            </a:r>
            <a:r>
              <a:rPr lang="ru-RU" sz="1200">
                <a:solidFill>
                  <a:srgbClr val="282A2E"/>
                </a:solidFill>
                <a:cs typeface="Arial Black"/>
              </a:rPr>
              <a:t>тыс. </a:t>
            </a:r>
            <a:r>
              <a:rPr lang="ru-RU" sz="1200" dirty="0">
                <a:solidFill>
                  <a:srgbClr val="282A2E"/>
                </a:solidFill>
                <a:cs typeface="Arial Black"/>
              </a:rPr>
              <a:t>человек</a:t>
            </a:r>
            <a:endParaRPr lang="ru-RU" sz="1400" dirty="0">
              <a:solidFill>
                <a:srgbClr val="282A2E"/>
              </a:solidFill>
              <a:cs typeface="Arial Black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18819" y="1545519"/>
            <a:ext cx="3098219" cy="4171791"/>
          </a:xfrm>
          <a:prstGeom prst="roundRect">
            <a:avLst>
              <a:gd name="adj" fmla="val 5512"/>
            </a:avLst>
          </a:prstGeom>
          <a:solidFill>
            <a:srgbClr val="CFE8FF"/>
          </a:solidFill>
          <a:ln>
            <a:solidFill>
              <a:srgbClr val="CF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48FFCABA-CBB5-C3E2-772E-82B490415A67}"/>
              </a:ext>
            </a:extLst>
          </p:cNvPr>
          <p:cNvSpPr/>
          <p:nvPr/>
        </p:nvSpPr>
        <p:spPr>
          <a:xfrm>
            <a:off x="837793" y="2725495"/>
            <a:ext cx="30643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400" b="1" dirty="0">
                <a:solidFill>
                  <a:srgbClr val="282A2E"/>
                </a:solidFill>
                <a:cs typeface="Arial"/>
              </a:rPr>
              <a:t>Учащиеся в трудоспособном возрасте, обучающиеся с отрывом от  работы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8F0FE3D3-74DF-7D64-4392-4E24B97E9B8E}"/>
              </a:ext>
            </a:extLst>
          </p:cNvPr>
          <p:cNvGrpSpPr/>
          <p:nvPr/>
        </p:nvGrpSpPr>
        <p:grpSpPr>
          <a:xfrm>
            <a:off x="881092" y="3582569"/>
            <a:ext cx="1888622" cy="584775"/>
            <a:chOff x="1178041" y="2700305"/>
            <a:chExt cx="1888623" cy="584775"/>
          </a:xfrm>
          <a:noFill/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38C06513-3025-21C5-5C09-18360DEAA45F}"/>
                </a:ext>
              </a:extLst>
            </p:cNvPr>
            <p:cNvSpPr/>
            <p:nvPr/>
          </p:nvSpPr>
          <p:spPr>
            <a:xfrm>
              <a:off x="1178041" y="2700305"/>
              <a:ext cx="1743825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3200" b="1" spc="-40" dirty="0">
                  <a:solidFill>
                    <a:srgbClr val="363194"/>
                  </a:solidFill>
                  <a:cs typeface="Arial" panose="020B0604020202020204" pitchFamily="34" charset="0"/>
                </a:rPr>
                <a:t>72,4</a:t>
              </a:r>
              <a:endParaRPr lang="ru-RU" sz="2400" b="1" spc="-40" dirty="0">
                <a:solidFill>
                  <a:srgbClr val="36319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4C83FB94-B140-57DB-A8CB-C0B1BBE0204E}"/>
                </a:ext>
              </a:extLst>
            </p:cNvPr>
            <p:cNvSpPr/>
            <p:nvPr/>
          </p:nvSpPr>
          <p:spPr>
            <a:xfrm>
              <a:off x="2247325" y="3006532"/>
              <a:ext cx="819339" cy="2616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ru-RU" sz="1100" b="1" spc="-40" dirty="0">
                <a:solidFill>
                  <a:srgbClr val="363194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B70C9448-CDDB-A7E4-A862-EC407D16C8E8}"/>
              </a:ext>
            </a:extLst>
          </p:cNvPr>
          <p:cNvSpPr/>
          <p:nvPr/>
        </p:nvSpPr>
        <p:spPr>
          <a:xfrm>
            <a:off x="831172" y="4158715"/>
            <a:ext cx="297421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rgbClr val="282A2E"/>
                </a:solidFill>
                <a:cs typeface="Arial"/>
              </a:rPr>
              <a:t>Трудоспособное население в трудоспособном возрасте, не занятое в экономике и учебой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463F9C0F-9B69-9EA2-3DA7-3FC988497029}"/>
              </a:ext>
            </a:extLst>
          </p:cNvPr>
          <p:cNvGrpSpPr/>
          <p:nvPr/>
        </p:nvGrpSpPr>
        <p:grpSpPr>
          <a:xfrm>
            <a:off x="845281" y="5011389"/>
            <a:ext cx="2208140" cy="605935"/>
            <a:chOff x="1060202" y="4808867"/>
            <a:chExt cx="2208141" cy="605935"/>
          </a:xfrm>
          <a:noFill/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9CF2926D-70C3-8221-D65E-4FEC3A6CED38}"/>
                </a:ext>
              </a:extLst>
            </p:cNvPr>
            <p:cNvSpPr/>
            <p:nvPr/>
          </p:nvSpPr>
          <p:spPr>
            <a:xfrm>
              <a:off x="1060202" y="4808867"/>
              <a:ext cx="1668703" cy="60593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3200" b="1" spc="-40" dirty="0">
                  <a:solidFill>
                    <a:srgbClr val="363194"/>
                  </a:solidFill>
                  <a:cs typeface="Arial" panose="020B0604020202020204" pitchFamily="34" charset="0"/>
                </a:rPr>
                <a:t>57,4</a:t>
              </a:r>
              <a:endParaRPr lang="ru-RU" sz="2400" b="1" spc="-40" dirty="0">
                <a:solidFill>
                  <a:srgbClr val="36319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9FAF96F7-E6EF-1A8E-0788-D855FAD1DCED}"/>
                </a:ext>
              </a:extLst>
            </p:cNvPr>
            <p:cNvSpPr/>
            <p:nvPr/>
          </p:nvSpPr>
          <p:spPr>
            <a:xfrm>
              <a:off x="2125671" y="5081994"/>
              <a:ext cx="1142672" cy="2616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ru-RU" sz="1100" b="1" spc="-40" dirty="0">
                <a:solidFill>
                  <a:srgbClr val="363194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041F0708-2AB6-C869-566F-4BA799D12F30}"/>
              </a:ext>
            </a:extLst>
          </p:cNvPr>
          <p:cNvSpPr/>
          <p:nvPr/>
        </p:nvSpPr>
        <p:spPr>
          <a:xfrm>
            <a:off x="850046" y="1668348"/>
            <a:ext cx="2966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40" dirty="0">
                <a:solidFill>
                  <a:srgbClr val="282A2E"/>
                </a:solidFill>
                <a:cs typeface="Arial" panose="020B0604020202020204" pitchFamily="34" charset="0"/>
              </a:rPr>
              <a:t>Среднегодовая численность работников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41C6D7E8-DE06-4697-ADE1-39F7C941613D}"/>
              </a:ext>
            </a:extLst>
          </p:cNvPr>
          <p:cNvSpPr/>
          <p:nvPr/>
        </p:nvSpPr>
        <p:spPr>
          <a:xfrm>
            <a:off x="854734" y="2174572"/>
            <a:ext cx="1208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>
                <a:solidFill>
                  <a:srgbClr val="363194"/>
                </a:solidFill>
                <a:cs typeface="Arial" panose="020B0604020202020204" pitchFamily="34" charset="0"/>
              </a:rPr>
              <a:t>765,3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007105" y="2362299"/>
            <a:ext cx="1505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-40">
                <a:solidFill>
                  <a:srgbClr val="363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b="1" spc="-40" dirty="0">
                <a:solidFill>
                  <a:srgbClr val="363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endParaRPr lang="ru-RU" sz="1600" dirty="0">
              <a:solidFill>
                <a:srgbClr val="363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7866" y="5196288"/>
            <a:ext cx="1505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-40" dirty="0">
                <a:solidFill>
                  <a:srgbClr val="363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человек </a:t>
            </a:r>
            <a:endParaRPr lang="ru-RU" sz="1600" dirty="0">
              <a:solidFill>
                <a:srgbClr val="363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755160" y="3757551"/>
            <a:ext cx="1505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-40">
                <a:solidFill>
                  <a:srgbClr val="363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b="1" spc="-40" dirty="0">
                <a:solidFill>
                  <a:srgbClr val="363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endParaRPr lang="ru-RU" sz="1600" dirty="0">
              <a:solidFill>
                <a:srgbClr val="363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30F84C48-F184-448F-AACB-F9C020FDAC71}"/>
              </a:ext>
            </a:extLst>
          </p:cNvPr>
          <p:cNvCxnSpPr>
            <a:cxnSpLocks/>
          </p:cNvCxnSpPr>
          <p:nvPr/>
        </p:nvCxnSpPr>
        <p:spPr>
          <a:xfrm flipV="1">
            <a:off x="4075866" y="3504391"/>
            <a:ext cx="7776000" cy="3658"/>
          </a:xfrm>
          <a:prstGeom prst="line">
            <a:avLst/>
          </a:prstGeom>
          <a:ln w="9525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xmlns="" id="{15405478-598B-492F-90B3-44BDF31FE4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517097"/>
              </p:ext>
            </p:extLst>
          </p:nvPr>
        </p:nvGraphicFramePr>
        <p:xfrm>
          <a:off x="3936012" y="1593607"/>
          <a:ext cx="7920000" cy="20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5561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лайд &quot;Содержание&quot;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лайды &quot;Раздел&quot;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1208</Words>
  <Application>Microsoft Office PowerPoint</Application>
  <PresentationFormat>Произвольный</PresentationFormat>
  <Paragraphs>439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Титульный слайд</vt:lpstr>
      <vt:lpstr>Слайд "Содержание"</vt:lpstr>
      <vt:lpstr>Слайды "Раздел"</vt:lpstr>
      <vt:lpstr>Информационные слайды</vt:lpstr>
      <vt:lpstr>СТАТИСТИКА ТРУДОВЫХ РЕСУРСОВ, ЗАНЯТОСТЬ И БЕЗРАБОТИЦА  БЕЛГОРОДСКОЙ ОБЛАСТИ</vt:lpstr>
      <vt:lpstr>ИСТОЧНИКИ ИНФОРМАЦИИ ДЛЯ ФОРМИРОВАНИЯ ДАННЫХ:</vt:lpstr>
      <vt:lpstr>БАЛАНС ТРУДОВЫХ РЕСУРСОВ</vt:lpstr>
      <vt:lpstr>ОБСЛЕДОВАНИЕ РАБОЧЕЙ СИЛЫ</vt:lpstr>
      <vt:lpstr>ТРУДОВЫЕ РЕСУРСЫ - ОБСЛЕДОВАНИЕ РАБОЧЕЙ СИЛЫ</vt:lpstr>
      <vt:lpstr>СТРУКТУРА ЧИСЛЕННОСТИ ТРУДОВЫХ РЕСУРСОВ</vt:lpstr>
      <vt:lpstr>Презентация PowerPoint</vt:lpstr>
      <vt:lpstr>СТРУКТУРА ЧИСЛЕННОСТИ ТРУДОВЫХ РЕСУРСОВ</vt:lpstr>
      <vt:lpstr>Презентация PowerPoint</vt:lpstr>
      <vt:lpstr>СТРУКТУРА СРЕДНЕГОДОВОЙ ЧИСЛЕННОСТИ ЗАНЯТЫХ  В ЭКОНОМИКЕ</vt:lpstr>
      <vt:lpstr>СРЕДНЕГОДОВАЯ ЧИСЛЕННОСТЬ ЗАНЯТЫХ В ЭКОНОМИКЕ</vt:lpstr>
      <vt:lpstr>СРЕДНЕГОДОВАЯ ЧИСЛЕННОСТЬ ЗАНЯТЫХ В ЭКОНОМИКЕ  ПО НАЙМУ</vt:lpstr>
      <vt:lpstr>ЧИСЛЕННОСТЬ РАБОЧЕЙ СИЛЫ</vt:lpstr>
      <vt:lpstr>ЧИСЛЕННОСТЬ РАБОЧЕЙ СИЛЫ ПО УРОВНЮ ОБРАЗОВАНИЯ</vt:lpstr>
      <vt:lpstr>ЧИСЛЕННОСТЬ РАБОЧЕЙ СИЛЫ</vt:lpstr>
      <vt:lpstr>ЧИСЛЕННОСТЬ БЕЗРАБОТНЫХ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Токарева Екатерина Дмитриевна</dc:creator>
  <cp:lastModifiedBy>HP</cp:lastModifiedBy>
  <cp:revision>146</cp:revision>
  <dcterms:created xsi:type="dcterms:W3CDTF">2023-12-06T11:24:07Z</dcterms:created>
  <dcterms:modified xsi:type="dcterms:W3CDTF">2024-10-30T04:52:50Z</dcterms:modified>
</cp:coreProperties>
</file>