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98000">
              <a:schemeClr val="bg2">
                <a:shade val="96000"/>
                <a:satMod val="120000"/>
                <a:lumMod val="99000"/>
                <a:lumOff val="1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Меры поддержки участников </a:t>
            </a:r>
            <a:r>
              <a:rPr lang="ru-RU" dirty="0" err="1" smtClean="0">
                <a:solidFill>
                  <a:schemeClr val="bg1"/>
                </a:solidFill>
              </a:rPr>
              <a:t>сво</a:t>
            </a:r>
            <a:r>
              <a:rPr lang="ru-RU" dirty="0" smtClean="0">
                <a:solidFill>
                  <a:schemeClr val="bg1"/>
                </a:solidFill>
              </a:rPr>
              <a:t> и членов их семей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4224867"/>
            <a:ext cx="6400800" cy="194733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доклад подготовил: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Леонова Юлия Евгеньевна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начальник отдела организации социальных выплат департамента стратегического развития министерства социальной защиты населения и труда Белгородской области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0496550" y="6257925"/>
            <a:ext cx="1562100" cy="457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chemeClr val="bg1"/>
                </a:solidFill>
              </a:rPr>
              <a:t>2023 </a:t>
            </a:r>
            <a:r>
              <a:rPr lang="ru-RU" sz="1600" dirty="0" smtClean="0">
                <a:solidFill>
                  <a:schemeClr val="bg1"/>
                </a:solidFill>
              </a:rPr>
              <a:t>год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895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chemeClr val="bg2">
                <a:tint val="97000"/>
                <a:hueMod val="92000"/>
                <a:satMod val="169000"/>
                <a:lumMod val="164000"/>
              </a:schemeClr>
            </a:gs>
            <a:gs pos="98000">
              <a:schemeClr val="bg2">
                <a:shade val="96000"/>
                <a:satMod val="120000"/>
                <a:lumMod val="99000"/>
                <a:lumOff val="1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5161" y="2171699"/>
            <a:ext cx="11022013" cy="4162426"/>
          </a:xfrm>
        </p:spPr>
        <p:txBody>
          <a:bodyPr>
            <a:normAutofit fontScale="90000"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/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200" b="1" dirty="0" smtClean="0">
                <a:solidFill>
                  <a:schemeClr val="bg1"/>
                </a:solidFill>
              </a:rPr>
              <a:t/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200" b="1" dirty="0">
                <a:solidFill>
                  <a:schemeClr val="bg1"/>
                </a:solidFill>
              </a:rPr>
              <a:t/>
            </a:r>
            <a:br>
              <a:rPr lang="ru-RU" sz="1200" b="1" dirty="0">
                <a:solidFill>
                  <a:schemeClr val="bg1"/>
                </a:solidFill>
              </a:rPr>
            </a:br>
            <a:r>
              <a:rPr lang="ru-RU" sz="1200" b="1" dirty="0" smtClean="0">
                <a:solidFill>
                  <a:schemeClr val="bg1"/>
                </a:solidFill>
              </a:rPr>
              <a:t/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200" b="1" dirty="0">
                <a:solidFill>
                  <a:schemeClr val="bg1"/>
                </a:solidFill>
              </a:rPr>
              <a:t/>
            </a:r>
            <a:br>
              <a:rPr lang="ru-RU" sz="1200" b="1" dirty="0">
                <a:solidFill>
                  <a:schemeClr val="bg1"/>
                </a:solidFill>
              </a:rPr>
            </a:br>
            <a:r>
              <a:rPr lang="ru-RU" sz="1400" b="1" dirty="0" smtClean="0">
                <a:solidFill>
                  <a:schemeClr val="bg1"/>
                </a:solidFill>
              </a:rPr>
              <a:t>На </a:t>
            </a:r>
            <a:r>
              <a:rPr lang="ru-RU" sz="1400" b="1" dirty="0">
                <a:solidFill>
                  <a:schemeClr val="bg1"/>
                </a:solidFill>
              </a:rPr>
              <a:t>территории Белгородской области </a:t>
            </a:r>
            <a:r>
              <a:rPr lang="ru-RU" sz="1400" b="1" dirty="0" smtClean="0">
                <a:solidFill>
                  <a:schemeClr val="bg1"/>
                </a:solidFill>
              </a:rPr>
              <a:t>РЕАЛИЗУЮТСЯ нормативные правовые актЫ, направленныЕ </a:t>
            </a:r>
            <a:r>
              <a:rPr lang="ru-RU" sz="1400" b="1" dirty="0">
                <a:solidFill>
                  <a:schemeClr val="bg1"/>
                </a:solidFill>
              </a:rPr>
              <a:t>на повышение уровня социальной защищенности граждан, призванных на военную службу по мобилизации  </a:t>
            </a:r>
            <a:r>
              <a:rPr lang="ru-RU" sz="1400" b="1" dirty="0" smtClean="0">
                <a:solidFill>
                  <a:schemeClr val="bg1"/>
                </a:solidFill>
              </a:rPr>
              <a:t>в </a:t>
            </a:r>
            <a:r>
              <a:rPr lang="ru-RU" sz="1400" b="1" dirty="0">
                <a:solidFill>
                  <a:schemeClr val="bg1"/>
                </a:solidFill>
              </a:rPr>
              <a:t>Вооруженные Силы Российской Федерации, граждан, заключивших </a:t>
            </a:r>
            <a:r>
              <a:rPr lang="ru-RU" sz="1400" b="1" dirty="0" smtClean="0">
                <a:solidFill>
                  <a:schemeClr val="bg1"/>
                </a:solidFill>
              </a:rPr>
              <a:t>контракт </a:t>
            </a:r>
            <a:r>
              <a:rPr lang="ru-RU" sz="1400" b="1" dirty="0">
                <a:solidFill>
                  <a:schemeClr val="bg1"/>
                </a:solidFill>
              </a:rPr>
              <a:t>о прохождении военной службы либо контракт о добровольном содействии </a:t>
            </a:r>
            <a:r>
              <a:rPr lang="ru-RU" sz="1400" b="1" dirty="0" smtClean="0">
                <a:solidFill>
                  <a:schemeClr val="bg1"/>
                </a:solidFill>
              </a:rPr>
              <a:t>в </a:t>
            </a:r>
            <a:r>
              <a:rPr lang="ru-RU" sz="1400" b="1" dirty="0">
                <a:solidFill>
                  <a:schemeClr val="bg1"/>
                </a:solidFill>
              </a:rPr>
              <a:t>выполнении задач, возложенных </a:t>
            </a:r>
            <a:r>
              <a:rPr lang="ru-RU" sz="1400" b="1" dirty="0" smtClean="0">
                <a:solidFill>
                  <a:schemeClr val="bg1"/>
                </a:solidFill>
              </a:rPr>
              <a:t>на Вооруженные </a:t>
            </a:r>
            <a:r>
              <a:rPr lang="ru-RU" sz="1400" b="1" dirty="0">
                <a:solidFill>
                  <a:schemeClr val="bg1"/>
                </a:solidFill>
              </a:rPr>
              <a:t>Силы Российской Федерации, а также членов их семей</a:t>
            </a:r>
            <a:r>
              <a:rPr lang="ru-RU" sz="1400" b="1" dirty="0" smtClean="0">
                <a:solidFill>
                  <a:schemeClr val="bg1"/>
                </a:solidFill>
              </a:rPr>
              <a:t>:</a:t>
            </a:r>
            <a:br>
              <a:rPr lang="ru-RU" sz="1400" b="1" dirty="0" smtClean="0">
                <a:solidFill>
                  <a:schemeClr val="bg1"/>
                </a:solidFill>
              </a:rPr>
            </a:br>
            <a:r>
              <a:rPr lang="ru-RU" sz="1400" b="1" dirty="0" smtClean="0">
                <a:solidFill>
                  <a:schemeClr val="bg1"/>
                </a:solidFill>
              </a:rPr>
              <a:t/>
            </a:r>
            <a:br>
              <a:rPr lang="ru-RU" sz="1400" b="1" dirty="0" smtClean="0">
                <a:solidFill>
                  <a:schemeClr val="bg1"/>
                </a:solidFill>
              </a:rPr>
            </a:br>
            <a:r>
              <a:rPr lang="ru-RU" sz="1400" b="1" dirty="0" smtClean="0">
                <a:solidFill>
                  <a:schemeClr val="bg1"/>
                </a:solidFill>
              </a:rPr>
              <a:t/>
            </a:r>
            <a:br>
              <a:rPr lang="ru-RU" sz="1400" b="1" dirty="0" smtClean="0">
                <a:solidFill>
                  <a:schemeClr val="bg1"/>
                </a:solidFill>
              </a:rPr>
            </a:br>
            <a:r>
              <a:rPr lang="ru-RU" sz="1400" b="1" dirty="0" smtClean="0">
                <a:solidFill>
                  <a:schemeClr val="bg1"/>
                </a:solidFill>
              </a:rPr>
              <a:t>- постановление </a:t>
            </a:r>
            <a:r>
              <a:rPr lang="ru-RU" sz="1400" b="1" dirty="0">
                <a:solidFill>
                  <a:schemeClr val="bg1"/>
                </a:solidFill>
              </a:rPr>
              <a:t>Губернатора Белгородской области от 3 октября </a:t>
            </a:r>
            <a:r>
              <a:rPr lang="ru-RU" sz="1400" b="1" dirty="0" smtClean="0">
                <a:solidFill>
                  <a:schemeClr val="bg1"/>
                </a:solidFill>
              </a:rPr>
              <a:t>2022 </a:t>
            </a:r>
            <a:r>
              <a:rPr lang="ru-RU" sz="1400" b="1" dirty="0">
                <a:solidFill>
                  <a:schemeClr val="bg1"/>
                </a:solidFill>
              </a:rPr>
              <a:t>года № 171 «О предоставлении региональной единовременной денежной выплаты</a:t>
            </a:r>
            <a:r>
              <a:rPr lang="ru-RU" sz="1400" b="1" dirty="0" smtClean="0">
                <a:solidFill>
                  <a:schemeClr val="bg1"/>
                </a:solidFill>
              </a:rPr>
              <a:t>»;</a:t>
            </a:r>
            <a:br>
              <a:rPr lang="ru-RU" sz="1400" b="1" dirty="0" smtClean="0">
                <a:solidFill>
                  <a:schemeClr val="bg1"/>
                </a:solidFill>
              </a:rPr>
            </a:br>
            <a:r>
              <a:rPr lang="ru-RU" sz="1400" b="1" dirty="0">
                <a:solidFill>
                  <a:schemeClr val="bg1"/>
                </a:solidFill>
              </a:rPr>
              <a:t/>
            </a:r>
            <a:br>
              <a:rPr lang="ru-RU" sz="1400" b="1" dirty="0">
                <a:solidFill>
                  <a:schemeClr val="bg1"/>
                </a:solidFill>
              </a:rPr>
            </a:br>
            <a:r>
              <a:rPr lang="ru-RU" sz="1400" b="1" dirty="0">
                <a:solidFill>
                  <a:schemeClr val="bg1"/>
                </a:solidFill>
              </a:rPr>
              <a:t>- </a:t>
            </a:r>
            <a:r>
              <a:rPr lang="ru-RU" sz="1400" b="1" dirty="0" smtClean="0">
                <a:solidFill>
                  <a:schemeClr val="bg1"/>
                </a:solidFill>
              </a:rPr>
              <a:t>постановление </a:t>
            </a:r>
            <a:r>
              <a:rPr lang="ru-RU" sz="1400" b="1" dirty="0">
                <a:solidFill>
                  <a:schemeClr val="bg1"/>
                </a:solidFill>
              </a:rPr>
              <a:t>Правительства Белгородской области от 10 октября  </a:t>
            </a:r>
            <a:r>
              <a:rPr lang="ru-RU" sz="1400" b="1" dirty="0" smtClean="0">
                <a:solidFill>
                  <a:schemeClr val="bg1"/>
                </a:solidFill>
              </a:rPr>
              <a:t>2022 </a:t>
            </a:r>
            <a:r>
              <a:rPr lang="ru-RU" sz="1400" b="1" dirty="0">
                <a:solidFill>
                  <a:schemeClr val="bg1"/>
                </a:solidFill>
              </a:rPr>
              <a:t>года № 585-пп «О порядке предоставления выплат семьям граждан Российской Федерации, постоянно проживающих на территории Белгородской области, призванных на военную службу по мобилизации или заключивших контракт о прохождении военной службы либо контракт о добровольном содействии в выполнении задач, возложенных на Вооруженные Силы Российской Федерации</a:t>
            </a:r>
            <a:r>
              <a:rPr lang="ru-RU" sz="1400" b="1" dirty="0" smtClean="0">
                <a:solidFill>
                  <a:schemeClr val="bg1"/>
                </a:solidFill>
              </a:rPr>
              <a:t>»;</a:t>
            </a:r>
            <a:br>
              <a:rPr lang="ru-RU" sz="1400" b="1" dirty="0" smtClean="0">
                <a:solidFill>
                  <a:schemeClr val="bg1"/>
                </a:solidFill>
              </a:rPr>
            </a:br>
            <a:r>
              <a:rPr lang="ru-RU" sz="1400" b="1" dirty="0">
                <a:solidFill>
                  <a:schemeClr val="bg1"/>
                </a:solidFill>
              </a:rPr>
              <a:t/>
            </a:r>
            <a:br>
              <a:rPr lang="ru-RU" sz="1400" b="1" dirty="0">
                <a:solidFill>
                  <a:schemeClr val="bg1"/>
                </a:solidFill>
              </a:rPr>
            </a:br>
            <a:r>
              <a:rPr lang="ru-RU" sz="1400" b="1" dirty="0">
                <a:solidFill>
                  <a:schemeClr val="bg1"/>
                </a:solidFill>
              </a:rPr>
              <a:t>- </a:t>
            </a:r>
            <a:r>
              <a:rPr lang="ru-RU" sz="1400" b="1" dirty="0" smtClean="0">
                <a:solidFill>
                  <a:schemeClr val="bg1"/>
                </a:solidFill>
              </a:rPr>
              <a:t>постановление </a:t>
            </a:r>
            <a:r>
              <a:rPr lang="ru-RU" sz="1400" b="1" dirty="0">
                <a:solidFill>
                  <a:schemeClr val="bg1"/>
                </a:solidFill>
              </a:rPr>
              <a:t>Правительства Белгородской области от 24 октября  </a:t>
            </a:r>
            <a:r>
              <a:rPr lang="ru-RU" sz="1400" b="1" dirty="0" smtClean="0">
                <a:solidFill>
                  <a:schemeClr val="bg1"/>
                </a:solidFill>
              </a:rPr>
              <a:t>2022 </a:t>
            </a:r>
            <a:r>
              <a:rPr lang="ru-RU" sz="1400" b="1" dirty="0">
                <a:solidFill>
                  <a:schemeClr val="bg1"/>
                </a:solidFill>
              </a:rPr>
              <a:t>года № 629-пп «О предоставлении ежемесячной социальной выплаты гражданам, принимающим участие в специальной военной операции  </a:t>
            </a:r>
            <a:r>
              <a:rPr lang="ru-RU" sz="1400" b="1" dirty="0" smtClean="0">
                <a:solidFill>
                  <a:schemeClr val="bg1"/>
                </a:solidFill>
              </a:rPr>
              <a:t>на </a:t>
            </a:r>
            <a:r>
              <a:rPr lang="ru-RU" sz="1400" b="1" dirty="0">
                <a:solidFill>
                  <a:schemeClr val="bg1"/>
                </a:solidFill>
              </a:rPr>
              <a:t>территориях Украины, Донецкой Народной Республики, Луганской Народной Республики, Запорожской и Херсонской областей посредством прохождения военной службы в Вооруженных Силах Российской Федерации </a:t>
            </a:r>
            <a:r>
              <a:rPr lang="ru-RU" sz="1400" b="1" dirty="0" smtClean="0">
                <a:solidFill>
                  <a:schemeClr val="bg1"/>
                </a:solidFill>
              </a:rPr>
              <a:t>по </a:t>
            </a:r>
            <a:r>
              <a:rPr lang="ru-RU" sz="1400" b="1" dirty="0">
                <a:solidFill>
                  <a:schemeClr val="bg1"/>
                </a:solidFill>
              </a:rPr>
              <a:t>контракту, по призыву по мобилизации или заключения контракта  </a:t>
            </a:r>
            <a:r>
              <a:rPr lang="ru-RU" sz="1400" b="1" dirty="0" smtClean="0">
                <a:solidFill>
                  <a:schemeClr val="bg1"/>
                </a:solidFill>
              </a:rPr>
              <a:t>о </a:t>
            </a:r>
            <a:r>
              <a:rPr lang="ru-RU" sz="1400" b="1" dirty="0">
                <a:solidFill>
                  <a:schemeClr val="bg1"/>
                </a:solidFill>
              </a:rPr>
              <a:t>добровольном содействии в выполнении задач, возложенных на Вооруженные Силы Российской Федерации, не имевшим постоянного источника дохода</a:t>
            </a:r>
            <a:r>
              <a:rPr lang="ru-RU" sz="1400" b="1" dirty="0" smtClean="0">
                <a:solidFill>
                  <a:schemeClr val="bg1"/>
                </a:solidFill>
              </a:rPr>
              <a:t>».</a:t>
            </a:r>
            <a:br>
              <a:rPr lang="ru-RU" sz="1400" b="1" dirty="0" smtClean="0">
                <a:solidFill>
                  <a:schemeClr val="bg1"/>
                </a:solidFill>
              </a:rPr>
            </a:br>
            <a:r>
              <a:rPr lang="ru-RU" sz="1400" b="1" dirty="0" smtClean="0">
                <a:solidFill>
                  <a:schemeClr val="bg1"/>
                </a:solidFill>
              </a:rPr>
              <a:t/>
            </a:r>
            <a:br>
              <a:rPr lang="ru-RU" sz="1400" b="1" dirty="0" smtClean="0">
                <a:solidFill>
                  <a:schemeClr val="bg1"/>
                </a:solidFill>
              </a:rPr>
            </a:br>
            <a:r>
              <a:rPr lang="ru-RU" sz="1400" b="1" dirty="0" smtClean="0">
                <a:solidFill>
                  <a:schemeClr val="bg1"/>
                </a:solidFill>
              </a:rPr>
              <a:t>В отношении погибших (умерших) военнослужащих:</a:t>
            </a:r>
            <a:br>
              <a:rPr lang="ru-RU" sz="1400" b="1" dirty="0" smtClean="0">
                <a:solidFill>
                  <a:schemeClr val="bg1"/>
                </a:solidFill>
              </a:rPr>
            </a:br>
            <a:r>
              <a:rPr lang="ru-RU" sz="1400" b="1" dirty="0">
                <a:solidFill>
                  <a:schemeClr val="bg1"/>
                </a:solidFill>
              </a:rPr>
              <a:t/>
            </a:r>
            <a:br>
              <a:rPr lang="ru-RU" sz="1400" b="1" dirty="0">
                <a:solidFill>
                  <a:schemeClr val="bg1"/>
                </a:solidFill>
              </a:rPr>
            </a:br>
            <a:r>
              <a:rPr lang="ru-RU" sz="1400" b="1" dirty="0" smtClean="0">
                <a:solidFill>
                  <a:schemeClr val="bg1"/>
                </a:solidFill>
              </a:rPr>
              <a:t>- Постановление </a:t>
            </a:r>
            <a:r>
              <a:rPr lang="ru-RU" sz="1400" b="1" dirty="0">
                <a:solidFill>
                  <a:schemeClr val="bg1"/>
                </a:solidFill>
              </a:rPr>
              <a:t>Правительства Белгородской области от 23 мая  </a:t>
            </a:r>
            <a:r>
              <a:rPr lang="ru-RU" sz="1400" b="1" dirty="0" smtClean="0">
                <a:solidFill>
                  <a:schemeClr val="bg1"/>
                </a:solidFill>
              </a:rPr>
              <a:t>2022 </a:t>
            </a:r>
            <a:r>
              <a:rPr lang="ru-RU" sz="1400" b="1" dirty="0">
                <a:solidFill>
                  <a:schemeClr val="bg1"/>
                </a:solidFill>
              </a:rPr>
              <a:t>года № 308-пп «О мерах социальной защиты членов семей военнослужащих и сотрудников федеральных органов власти, погибших (умерших) при исполнении обязанностей военной службы или служебных обязанностей»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1687174" y="6334125"/>
            <a:ext cx="37147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2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632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chemeClr val="bg2">
                <a:tint val="97000"/>
                <a:hueMod val="92000"/>
                <a:satMod val="169000"/>
                <a:lumMod val="164000"/>
              </a:schemeClr>
            </a:gs>
            <a:gs pos="98000">
              <a:schemeClr val="bg2">
                <a:shade val="96000"/>
                <a:satMod val="120000"/>
                <a:lumMod val="99000"/>
                <a:lumOff val="1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9101" y="171450"/>
            <a:ext cx="11268074" cy="6305550"/>
          </a:xfrm>
        </p:spPr>
        <p:txBody>
          <a:bodyPr>
            <a:norm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/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200" b="1" dirty="0" smtClean="0">
                <a:solidFill>
                  <a:schemeClr val="bg1"/>
                </a:solidFill>
              </a:rPr>
              <a:t/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200" b="1" dirty="0">
                <a:solidFill>
                  <a:schemeClr val="bg1"/>
                </a:solidFill>
              </a:rPr>
              <a:t/>
            </a:r>
            <a:br>
              <a:rPr lang="ru-RU" sz="1200" b="1" dirty="0">
                <a:solidFill>
                  <a:schemeClr val="bg1"/>
                </a:solidFill>
              </a:rPr>
            </a:br>
            <a:r>
              <a:rPr lang="ru-RU" sz="1200" b="1" dirty="0" smtClean="0">
                <a:solidFill>
                  <a:schemeClr val="bg1"/>
                </a:solidFill>
              </a:rPr>
              <a:t/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200" b="1" dirty="0">
                <a:solidFill>
                  <a:schemeClr val="bg1"/>
                </a:solidFill>
              </a:rPr>
              <a:t/>
            </a:r>
            <a:br>
              <a:rPr lang="ru-RU" sz="1200" b="1" dirty="0">
                <a:solidFill>
                  <a:schemeClr val="bg1"/>
                </a:solidFill>
              </a:rPr>
            </a:b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9101" y="369570"/>
            <a:ext cx="1151572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МЕРЫ ПОДДЕРЖКИ УЧАСТНИКАМ СВО: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региональная единовременная денежная выплата участникам специальной военной операции в </a:t>
            </a:r>
            <a:r>
              <a:rPr lang="ru-RU" dirty="0">
                <a:solidFill>
                  <a:schemeClr val="bg1"/>
                </a:solidFill>
              </a:rPr>
              <a:t>размере 100 000 рублей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 marL="285750" indent="-285750" algn="just">
              <a:buFontTx/>
              <a:buChar char="-"/>
            </a:pPr>
            <a:endParaRPr lang="ru-RU" dirty="0">
              <a:solidFill>
                <a:schemeClr val="bg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единовременная выплата </a:t>
            </a:r>
            <a:r>
              <a:rPr lang="ru-RU" dirty="0">
                <a:solidFill>
                  <a:schemeClr val="bg1"/>
                </a:solidFill>
              </a:rPr>
              <a:t>при рождении ребенка женщинам, состоящим </a:t>
            </a:r>
            <a:r>
              <a:rPr lang="ru-RU" dirty="0" smtClean="0">
                <a:solidFill>
                  <a:schemeClr val="bg1"/>
                </a:solidFill>
              </a:rPr>
              <a:t>в зарегистрированном </a:t>
            </a:r>
            <a:r>
              <a:rPr lang="ru-RU" dirty="0">
                <a:solidFill>
                  <a:schemeClr val="bg1"/>
                </a:solidFill>
              </a:rPr>
              <a:t>браке с военнослужащим, родившим ребенка после </a:t>
            </a:r>
            <a:r>
              <a:rPr lang="ru-RU" dirty="0" smtClean="0">
                <a:solidFill>
                  <a:schemeClr val="bg1"/>
                </a:solidFill>
              </a:rPr>
              <a:t>24 </a:t>
            </a:r>
            <a:r>
              <a:rPr lang="ru-RU" dirty="0">
                <a:solidFill>
                  <a:schemeClr val="bg1"/>
                </a:solidFill>
              </a:rPr>
              <a:t>февраля 2022 года, при условии, что ребенок (дети) рожден (рождены) </a:t>
            </a:r>
            <a:r>
              <a:rPr lang="ru-RU" dirty="0" smtClean="0">
                <a:solidFill>
                  <a:schemeClr val="bg1"/>
                </a:solidFill>
              </a:rPr>
              <a:t>в </a:t>
            </a:r>
            <a:r>
              <a:rPr lang="ru-RU" dirty="0">
                <a:solidFill>
                  <a:schemeClr val="bg1"/>
                </a:solidFill>
              </a:rPr>
              <a:t>период прохождения супругом (супругой) военной службы в размере </a:t>
            </a:r>
            <a:r>
              <a:rPr lang="ru-RU" dirty="0" smtClean="0">
                <a:solidFill>
                  <a:schemeClr val="bg1"/>
                </a:solidFill>
              </a:rPr>
              <a:t>50 </a:t>
            </a:r>
            <a:r>
              <a:rPr lang="ru-RU" dirty="0">
                <a:solidFill>
                  <a:schemeClr val="bg1"/>
                </a:solidFill>
              </a:rPr>
              <a:t>000 рублей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 marL="285750" indent="-285750" algn="just">
              <a:buFontTx/>
              <a:buChar char="-"/>
            </a:pPr>
            <a:endParaRPr lang="ru-RU" dirty="0">
              <a:solidFill>
                <a:schemeClr val="bg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ежемесячная выплата </a:t>
            </a:r>
            <a:r>
              <a:rPr lang="ru-RU" dirty="0">
                <a:solidFill>
                  <a:schemeClr val="bg1"/>
                </a:solidFill>
              </a:rPr>
              <a:t>на питание каждого ребенка, каждого полнородного (</a:t>
            </a:r>
            <a:r>
              <a:rPr lang="ru-RU" dirty="0" err="1">
                <a:solidFill>
                  <a:schemeClr val="bg1"/>
                </a:solidFill>
              </a:rPr>
              <a:t>неполнородного</a:t>
            </a:r>
            <a:r>
              <a:rPr lang="ru-RU" dirty="0">
                <a:solidFill>
                  <a:schemeClr val="bg1"/>
                </a:solidFill>
              </a:rPr>
              <a:t>) брата, каждой полнородной (</a:t>
            </a:r>
            <a:r>
              <a:rPr lang="ru-RU" dirty="0" err="1">
                <a:solidFill>
                  <a:schemeClr val="bg1"/>
                </a:solidFill>
              </a:rPr>
              <a:t>неполнородной</a:t>
            </a:r>
            <a:r>
              <a:rPr lang="ru-RU" dirty="0">
                <a:solidFill>
                  <a:schemeClr val="bg1"/>
                </a:solidFill>
              </a:rPr>
              <a:t>) сестры военнослужащего в возрасте до 18 лет или до 23 лет (при условии обучения в общеобразовательной организации, профессиональной образовательной организации или образовательной организации высшего образования по очной форме обучения) в установленных законодательством случаях в размере 3 000 </a:t>
            </a:r>
            <a:r>
              <a:rPr lang="ru-RU" dirty="0" smtClean="0">
                <a:solidFill>
                  <a:schemeClr val="bg1"/>
                </a:solidFill>
              </a:rPr>
              <a:t>рублей;</a:t>
            </a:r>
          </a:p>
          <a:p>
            <a:pPr algn="just"/>
            <a:endParaRPr lang="ru-RU" dirty="0" smtClean="0">
              <a:solidFill>
                <a:schemeClr val="bg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ежемесячная социальная выплата </a:t>
            </a:r>
            <a:r>
              <a:rPr lang="ru-RU" dirty="0">
                <a:solidFill>
                  <a:schemeClr val="bg1"/>
                </a:solidFill>
              </a:rPr>
              <a:t>в минимальном размере оплаты труда, установленном федеральным законодательством, военнослужащим, </a:t>
            </a:r>
            <a:r>
              <a:rPr lang="ru-RU" dirty="0" smtClean="0">
                <a:solidFill>
                  <a:schemeClr val="bg1"/>
                </a:solidFill>
              </a:rPr>
              <a:t>не </a:t>
            </a:r>
            <a:r>
              <a:rPr lang="ru-RU" dirty="0">
                <a:solidFill>
                  <a:schemeClr val="bg1"/>
                </a:solidFill>
              </a:rPr>
              <a:t>имевшим постоянного источника дохода (в 2023 году – 16 242 рубля)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1687174" y="6334125"/>
            <a:ext cx="37147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3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643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chemeClr val="bg2">
                <a:tint val="97000"/>
                <a:hueMod val="92000"/>
                <a:satMod val="169000"/>
                <a:lumMod val="164000"/>
              </a:schemeClr>
            </a:gs>
            <a:gs pos="98000">
              <a:schemeClr val="bg2">
                <a:shade val="96000"/>
                <a:satMod val="120000"/>
                <a:lumMod val="99000"/>
                <a:lumOff val="1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9101" y="171450"/>
            <a:ext cx="11268074" cy="6305550"/>
          </a:xfrm>
        </p:spPr>
        <p:txBody>
          <a:bodyPr>
            <a:norm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/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200" b="1" dirty="0" smtClean="0">
                <a:solidFill>
                  <a:schemeClr val="bg1"/>
                </a:solidFill>
              </a:rPr>
              <a:t/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200" b="1" dirty="0">
                <a:solidFill>
                  <a:schemeClr val="bg1"/>
                </a:solidFill>
              </a:rPr>
              <a:t/>
            </a:r>
            <a:br>
              <a:rPr lang="ru-RU" sz="1200" b="1" dirty="0">
                <a:solidFill>
                  <a:schemeClr val="bg1"/>
                </a:solidFill>
              </a:rPr>
            </a:br>
            <a:r>
              <a:rPr lang="ru-RU" sz="1200" b="1" dirty="0" smtClean="0">
                <a:solidFill>
                  <a:schemeClr val="bg1"/>
                </a:solidFill>
              </a:rPr>
              <a:t/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200" b="1" dirty="0">
                <a:solidFill>
                  <a:schemeClr val="bg1"/>
                </a:solidFill>
              </a:rPr>
              <a:t/>
            </a:r>
            <a:br>
              <a:rPr lang="ru-RU" sz="1200" b="1" dirty="0">
                <a:solidFill>
                  <a:schemeClr val="bg1"/>
                </a:solidFill>
              </a:rPr>
            </a:b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9101" y="369570"/>
            <a:ext cx="1151572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ОСНОВНЫЕ УСЛОВИЯ ПРЕДОСТАВЛЕНИЯ: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проживание на территории Белгородской области;</a:t>
            </a:r>
          </a:p>
          <a:p>
            <a:pPr marL="285750" indent="-285750">
              <a:buFontTx/>
              <a:buChar char="-"/>
            </a:pPr>
            <a:endParaRPr lang="ru-RU" dirty="0" smtClean="0">
              <a:solidFill>
                <a:schemeClr val="bg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заключение контракта </a:t>
            </a:r>
            <a:r>
              <a:rPr lang="ru-RU" dirty="0" smtClean="0">
                <a:solidFill>
                  <a:schemeClr val="bg1"/>
                </a:solidFill>
              </a:rPr>
              <a:t>о </a:t>
            </a:r>
            <a:r>
              <a:rPr lang="ru-RU" dirty="0">
                <a:solidFill>
                  <a:schemeClr val="bg1"/>
                </a:solidFill>
              </a:rPr>
              <a:t>прохождении военной службы либо </a:t>
            </a:r>
            <a:r>
              <a:rPr lang="ru-RU" dirty="0" smtClean="0">
                <a:solidFill>
                  <a:schemeClr val="bg1"/>
                </a:solidFill>
              </a:rPr>
              <a:t>контракта 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о добровольном содействии в выполнении задач, возложенных на Вооруженные Силы Российской </a:t>
            </a:r>
            <a:r>
              <a:rPr lang="ru-RU" dirty="0" smtClean="0">
                <a:solidFill>
                  <a:schemeClr val="bg1"/>
                </a:solidFill>
              </a:rPr>
              <a:t>Федерации </a:t>
            </a:r>
            <a:r>
              <a:rPr lang="ru-RU" dirty="0" smtClean="0">
                <a:solidFill>
                  <a:schemeClr val="bg1"/>
                </a:solidFill>
              </a:rPr>
              <a:t>не </a:t>
            </a:r>
            <a:r>
              <a:rPr lang="ru-RU" dirty="0" smtClean="0">
                <a:solidFill>
                  <a:schemeClr val="bg1"/>
                </a:solidFill>
              </a:rPr>
              <a:t>ранее 24 февраля 2022 года;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участие в специальной военной операции;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Выплата </a:t>
            </a:r>
            <a:r>
              <a:rPr lang="ru-RU" dirty="0">
                <a:solidFill>
                  <a:schemeClr val="bg1"/>
                </a:solidFill>
              </a:rPr>
              <a:t>гражданам – участникам специальной военной </a:t>
            </a:r>
            <a:r>
              <a:rPr lang="ru-RU" dirty="0" smtClean="0">
                <a:solidFill>
                  <a:schemeClr val="bg1"/>
                </a:solidFill>
              </a:rPr>
              <a:t>операции в размере 100000 руб. </a:t>
            </a:r>
            <a:r>
              <a:rPr lang="ru-RU" dirty="0">
                <a:solidFill>
                  <a:schemeClr val="bg1"/>
                </a:solidFill>
              </a:rPr>
              <a:t>предоставляется не позднее 15 (пятнадцати) календарных дней после получения от военного комиссариата Белгородской области информации о факте прохождения военной службы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с </a:t>
            </a:r>
            <a:r>
              <a:rPr lang="ru-RU" dirty="0">
                <a:solidFill>
                  <a:schemeClr val="bg1"/>
                </a:solidFill>
              </a:rPr>
              <a:t>указанием воинской части, но не ранее чем через 60 (шестьдесят) календарных дней с даты начала исполнения обязанностей военной службы гражданами, призванными на военную службу по мобилизации, или начала исполнения обязательств по контракту, за исключением случаев прекращения обязательств до истечения указанного срока по обстоятельствам,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не </a:t>
            </a:r>
            <a:r>
              <a:rPr lang="ru-RU" dirty="0">
                <a:solidFill>
                  <a:schemeClr val="bg1"/>
                </a:solidFill>
              </a:rPr>
              <a:t>зависящим от граждан – участников специальной военной операции. В случае, если при обращении за выплатой предоставлены не все документы, предусмотренные действующим законодательством, направляется запрос в воинскую часть.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1687174" y="6334125"/>
            <a:ext cx="37147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4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405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chemeClr val="bg2">
                <a:tint val="97000"/>
                <a:hueMod val="92000"/>
                <a:satMod val="169000"/>
                <a:lumMod val="164000"/>
              </a:schemeClr>
            </a:gs>
            <a:gs pos="98000">
              <a:schemeClr val="bg2">
                <a:shade val="96000"/>
                <a:satMod val="120000"/>
                <a:lumMod val="99000"/>
                <a:lumOff val="1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9101" y="171450"/>
            <a:ext cx="11268074" cy="6305550"/>
          </a:xfrm>
        </p:spPr>
        <p:txBody>
          <a:bodyPr>
            <a:norm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/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200" b="1" dirty="0" smtClean="0">
                <a:solidFill>
                  <a:schemeClr val="bg1"/>
                </a:solidFill>
              </a:rPr>
              <a:t/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200" b="1" dirty="0">
                <a:solidFill>
                  <a:schemeClr val="bg1"/>
                </a:solidFill>
              </a:rPr>
              <a:t/>
            </a:r>
            <a:br>
              <a:rPr lang="ru-RU" sz="1200" b="1" dirty="0">
                <a:solidFill>
                  <a:schemeClr val="bg1"/>
                </a:solidFill>
              </a:rPr>
            </a:br>
            <a:r>
              <a:rPr lang="ru-RU" sz="1200" b="1" dirty="0" smtClean="0">
                <a:solidFill>
                  <a:schemeClr val="bg1"/>
                </a:solidFill>
              </a:rPr>
              <a:t/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200" b="1" dirty="0">
                <a:solidFill>
                  <a:schemeClr val="bg1"/>
                </a:solidFill>
              </a:rPr>
              <a:t/>
            </a:r>
            <a:br>
              <a:rPr lang="ru-RU" sz="1200" b="1" dirty="0">
                <a:solidFill>
                  <a:schemeClr val="bg1"/>
                </a:solidFill>
              </a:rPr>
            </a:b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87" y="409753"/>
            <a:ext cx="1151572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МЕРЫ ПОДДЕРЖКИ ПОГИБШИМ (УМЕРШИМ) ВОЕННОСЛУЖАЩИМ: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just"/>
            <a:r>
              <a:rPr lang="ru-RU" dirty="0"/>
              <a:t>	</a:t>
            </a:r>
            <a:r>
              <a:rPr lang="ru-RU" dirty="0">
                <a:solidFill>
                  <a:schemeClr val="bg1"/>
                </a:solidFill>
              </a:rPr>
              <a:t>- ежегодная денежная выплата в размере 25 000 рублей, приуроченная </a:t>
            </a:r>
            <a:r>
              <a:rPr lang="ru-RU" dirty="0" smtClean="0">
                <a:solidFill>
                  <a:schemeClr val="bg1"/>
                </a:solidFill>
              </a:rPr>
              <a:t>к </a:t>
            </a:r>
            <a:r>
              <a:rPr lang="ru-RU" dirty="0">
                <a:solidFill>
                  <a:schemeClr val="bg1"/>
                </a:solidFill>
              </a:rPr>
              <a:t>Дню России </a:t>
            </a:r>
            <a:r>
              <a:rPr lang="ru-RU" dirty="0" smtClean="0">
                <a:solidFill>
                  <a:schemeClr val="bg1"/>
                </a:solidFill>
              </a:rPr>
              <a:t>                   (</a:t>
            </a:r>
            <a:r>
              <a:rPr lang="ru-RU" dirty="0">
                <a:solidFill>
                  <a:schemeClr val="bg1"/>
                </a:solidFill>
              </a:rPr>
              <a:t>12 июня</a:t>
            </a:r>
            <a:r>
              <a:rPr lang="ru-RU" dirty="0" smtClean="0">
                <a:solidFill>
                  <a:schemeClr val="bg1"/>
                </a:solidFill>
              </a:rPr>
              <a:t>);</a:t>
            </a:r>
          </a:p>
          <a:p>
            <a:pPr algn="just"/>
            <a:endParaRPr lang="ru-RU" dirty="0">
              <a:solidFill>
                <a:schemeClr val="bg1"/>
              </a:solidFill>
            </a:endParaRPr>
          </a:p>
          <a:p>
            <a:pPr algn="just"/>
            <a:r>
              <a:rPr lang="ru-RU" dirty="0">
                <a:solidFill>
                  <a:schemeClr val="bg1"/>
                </a:solidFill>
              </a:rPr>
              <a:t>	- ежегодная денежная выплата на приобретение школьной и спортивной формы для детей погибших военнослужащих, обучающихся </a:t>
            </a:r>
            <a:r>
              <a:rPr lang="ru-RU" dirty="0" smtClean="0">
                <a:solidFill>
                  <a:schemeClr val="bg1"/>
                </a:solidFill>
              </a:rPr>
              <a:t>в </a:t>
            </a:r>
            <a:r>
              <a:rPr lang="ru-RU" dirty="0">
                <a:solidFill>
                  <a:schemeClr val="bg1"/>
                </a:solidFill>
              </a:rPr>
              <a:t>общеобразовательных организациях, реализующих основные общеобразовательные программы, расположенных на территории Белгородской области, в размере 15 000 рублей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 algn="just"/>
            <a:endParaRPr lang="ru-RU" dirty="0">
              <a:solidFill>
                <a:schemeClr val="bg1"/>
              </a:solidFill>
            </a:endParaRPr>
          </a:p>
          <a:p>
            <a:pPr algn="just"/>
            <a:r>
              <a:rPr lang="ru-RU" dirty="0">
                <a:solidFill>
                  <a:schemeClr val="bg1"/>
                </a:solidFill>
              </a:rPr>
              <a:t>	- ежемесячная денежная выплата на питание каждого ребенка погибшего (умершего) военнослужащего в возрасте до 18 лет или до 23 лет (при условии обучения </a:t>
            </a:r>
            <a:r>
              <a:rPr lang="ru-RU" dirty="0" smtClean="0">
                <a:solidFill>
                  <a:schemeClr val="bg1"/>
                </a:solidFill>
              </a:rPr>
              <a:t>                                                   в </a:t>
            </a:r>
            <a:r>
              <a:rPr lang="ru-RU" dirty="0">
                <a:solidFill>
                  <a:schemeClr val="bg1"/>
                </a:solidFill>
              </a:rPr>
              <a:t>профессиональных образовательных организациях  </a:t>
            </a:r>
            <a:r>
              <a:rPr lang="ru-RU" dirty="0" smtClean="0">
                <a:solidFill>
                  <a:schemeClr val="bg1"/>
                </a:solidFill>
              </a:rPr>
              <a:t>и </a:t>
            </a:r>
            <a:r>
              <a:rPr lang="ru-RU" dirty="0">
                <a:solidFill>
                  <a:schemeClr val="bg1"/>
                </a:solidFill>
              </a:rPr>
              <a:t>образовательных организациях высшего образования по очной форме обучения, за исключением организаций дополнительного профессионального образования) в размере 3 000 рублей.</a:t>
            </a:r>
          </a:p>
          <a:p>
            <a:pPr algn="just"/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-.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1687174" y="6334125"/>
            <a:ext cx="37147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5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084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chemeClr val="bg2">
                <a:tint val="97000"/>
                <a:hueMod val="92000"/>
                <a:satMod val="169000"/>
                <a:lumMod val="164000"/>
              </a:schemeClr>
            </a:gs>
            <a:gs pos="98000">
              <a:schemeClr val="bg2">
                <a:shade val="96000"/>
                <a:satMod val="120000"/>
                <a:lumMod val="99000"/>
                <a:lumOff val="1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9101" y="171450"/>
            <a:ext cx="11268074" cy="6305550"/>
          </a:xfrm>
        </p:spPr>
        <p:txBody>
          <a:bodyPr>
            <a:norm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/>
            </a:r>
            <a:br>
              <a:rPr lang="en-US" sz="1200" b="1" dirty="0" smtClean="0">
                <a:solidFill>
                  <a:schemeClr val="bg1"/>
                </a:solidFill>
              </a:rPr>
            </a:br>
            <a:r>
              <a:rPr lang="en-US" sz="1200" b="1" dirty="0" smtClean="0">
                <a:solidFill>
                  <a:schemeClr val="bg1"/>
                </a:solidFill>
              </a:rPr>
              <a:t/>
            </a:r>
            <a:br>
              <a:rPr lang="en-US" sz="1200" b="1" dirty="0" smtClean="0">
                <a:solidFill>
                  <a:schemeClr val="bg1"/>
                </a:solidFill>
              </a:rPr>
            </a:br>
            <a:r>
              <a:rPr lang="en-US" sz="1200" b="1" dirty="0">
                <a:solidFill>
                  <a:schemeClr val="bg1"/>
                </a:solidFill>
              </a:rPr>
              <a:t/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ru-RU" sz="1200" b="1" dirty="0" smtClean="0">
                <a:solidFill>
                  <a:schemeClr val="bg1"/>
                </a:solidFill>
              </a:rPr>
              <a:t/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200" b="1" dirty="0" smtClean="0">
                <a:solidFill>
                  <a:schemeClr val="bg1"/>
                </a:solidFill>
              </a:rPr>
              <a:t/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200" b="1" dirty="0">
                <a:solidFill>
                  <a:schemeClr val="bg1"/>
                </a:solidFill>
              </a:rPr>
              <a:t/>
            </a:r>
            <a:br>
              <a:rPr lang="ru-RU" sz="1200" b="1" dirty="0">
                <a:solidFill>
                  <a:schemeClr val="bg1"/>
                </a:solidFill>
              </a:rPr>
            </a:br>
            <a:r>
              <a:rPr lang="ru-RU" sz="1200" b="1" dirty="0" smtClean="0">
                <a:solidFill>
                  <a:schemeClr val="bg1"/>
                </a:solidFill>
              </a:rPr>
              <a:t/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200" b="1" dirty="0">
                <a:solidFill>
                  <a:schemeClr val="bg1"/>
                </a:solidFill>
              </a:rPr>
              <a:t/>
            </a:r>
            <a:br>
              <a:rPr lang="ru-RU" sz="1200" b="1" dirty="0">
                <a:solidFill>
                  <a:schemeClr val="bg1"/>
                </a:solidFill>
              </a:rPr>
            </a:b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9101" y="369570"/>
            <a:ext cx="11515725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КОНТАКТНЫЕ ДАННЫЕ: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/>
              <a:t>	</a:t>
            </a:r>
            <a:endParaRPr lang="en-US" dirty="0" smtClean="0"/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телефоны для связи: 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ru-RU" sz="3500" b="1" dirty="0" smtClean="0">
                <a:solidFill>
                  <a:schemeClr val="bg1"/>
                </a:solidFill>
              </a:rPr>
              <a:t>(4722) 27-58-51, 27-56-98, 27-17-41, 27-53-86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	электронная почта для направления сведений: 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3500" b="1" dirty="0" smtClean="0">
                <a:solidFill>
                  <a:schemeClr val="bg1"/>
                </a:solidFill>
              </a:rPr>
              <a:t>svo@mst.belregion.ru</a:t>
            </a:r>
            <a:endParaRPr lang="ru-RU" sz="3500" b="1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just"/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-.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1687174" y="6334125"/>
            <a:ext cx="37147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6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432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chemeClr val="bg2">
                <a:tint val="97000"/>
                <a:hueMod val="92000"/>
                <a:satMod val="169000"/>
                <a:lumMod val="164000"/>
              </a:schemeClr>
            </a:gs>
            <a:gs pos="98000">
              <a:schemeClr val="bg2">
                <a:shade val="96000"/>
                <a:satMod val="120000"/>
                <a:lumMod val="99000"/>
                <a:lumOff val="1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9101" y="171450"/>
            <a:ext cx="11268074" cy="6305550"/>
          </a:xfrm>
        </p:spPr>
        <p:txBody>
          <a:bodyPr>
            <a:norm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/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200" b="1" dirty="0" smtClean="0">
                <a:solidFill>
                  <a:schemeClr val="bg1"/>
                </a:solidFill>
              </a:rPr>
              <a:t/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200" b="1" dirty="0">
                <a:solidFill>
                  <a:schemeClr val="bg1"/>
                </a:solidFill>
              </a:rPr>
              <a:t/>
            </a:r>
            <a:br>
              <a:rPr lang="ru-RU" sz="1200" b="1" dirty="0">
                <a:solidFill>
                  <a:schemeClr val="bg1"/>
                </a:solidFill>
              </a:rPr>
            </a:br>
            <a:r>
              <a:rPr lang="ru-RU" sz="1200" b="1" dirty="0" smtClean="0">
                <a:solidFill>
                  <a:schemeClr val="bg1"/>
                </a:solidFill>
              </a:rPr>
              <a:t/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200" b="1" dirty="0">
                <a:solidFill>
                  <a:schemeClr val="bg1"/>
                </a:solidFill>
              </a:rPr>
              <a:t/>
            </a:r>
            <a:br>
              <a:rPr lang="ru-RU" sz="1200" b="1" dirty="0">
                <a:solidFill>
                  <a:schemeClr val="bg1"/>
                </a:solidFill>
              </a:rPr>
            </a:b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5275" y="2865120"/>
            <a:ext cx="1151572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Спасибо за внимание</a:t>
            </a:r>
            <a:endParaRPr lang="ru-RU" dirty="0" smtClean="0"/>
          </a:p>
          <a:p>
            <a:pPr algn="ctr"/>
            <a:endParaRPr lang="ru-RU" dirty="0" smtClean="0"/>
          </a:p>
          <a:p>
            <a:pPr algn="just"/>
            <a:r>
              <a:rPr lang="ru-RU" dirty="0"/>
              <a:t>	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-.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21428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310</TotalTime>
  <Words>227</Words>
  <Application>Microsoft Office PowerPoint</Application>
  <PresentationFormat>Широкоэкранный</PresentationFormat>
  <Paragraphs>75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Сектор</vt:lpstr>
      <vt:lpstr>Меры поддержки участников сво и членов их семей</vt:lpstr>
      <vt:lpstr>     На территории Белгородской области РЕАЛИЗУЮТСЯ нормативные правовые актЫ, направленныЕ на повышение уровня социальной защищенности граждан, призванных на военную службу по мобилизации  в Вооруженные Силы Российской Федерации, граждан, заключивших контракт о прохождении военной службы либо контракт о добровольном содействии в выполнении задач, возложенных на Вооруженные Силы Российской Федерации, а также членов их семей:   - постановление Губернатора Белгородской области от 3 октября 2022 года № 171 «О предоставлении региональной единовременной денежной выплаты»;  - постановление Правительства Белгородской области от 10 октября  2022 года № 585-пп «О порядке предоставления выплат семьям граждан Российской Федерации, постоянно проживающих на территории Белгородской области, призванных на военную службу по мобилизации или заключивших контракт о прохождении военной службы либо контракт о добровольном содействии в выполнении задач, возложенных на Вооруженные Силы Российской Федерации»;  - постановление Правительства Белгородской области от 24 октября  2022 года № 629-пп «О предоставлении ежемесячной социальной выплаты гражданам, принимающим участие в специальной военной операции  на территориях Украины, Донецкой Народной Республики, Луганской Народной Республики, Запорожской и Херсонской областей посредством прохождения военной службы в Вооруженных Силах Российской Федерации по контракту, по призыву по мобилизации или заключения контракта  о добровольном содействии в выполнении задач, возложенных на Вооруженные Силы Российской Федерации, не имевшим постоянного источника дохода».  В отношении погибших (умерших) военнослужащих:  - Постановление Правительства Белгородской области от 23 мая  2022 года № 308-пп «О мерах социальной защиты членов семей военнослужащих и сотрудников федеральных органов власти, погибших (умерших) при исполнении обязанностей военной службы или служебных обязанностей»</vt:lpstr>
      <vt:lpstr>     </vt:lpstr>
      <vt:lpstr>     </vt:lpstr>
      <vt:lpstr>     </vt:lpstr>
      <vt:lpstr>        </vt:lpstr>
      <vt:lpstr>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Пользователь1</dc:creator>
  <cp:lastModifiedBy>Пользователь1</cp:lastModifiedBy>
  <cp:revision>12</cp:revision>
  <dcterms:created xsi:type="dcterms:W3CDTF">2023-06-13T05:40:15Z</dcterms:created>
  <dcterms:modified xsi:type="dcterms:W3CDTF">2023-06-13T16:16:01Z</dcterms:modified>
</cp:coreProperties>
</file>