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8" r:id="rId6"/>
    <p:sldId id="269" r:id="rId7"/>
    <p:sldId id="270" r:id="rId8"/>
    <p:sldId id="271" r:id="rId9"/>
    <p:sldId id="263" r:id="rId10"/>
    <p:sldId id="272" r:id="rId11"/>
    <p:sldId id="264" r:id="rId12"/>
    <p:sldId id="261" r:id="rId13"/>
    <p:sldId id="262" r:id="rId14"/>
    <p:sldId id="267" r:id="rId15"/>
    <p:sldId id="26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43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9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3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8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46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85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65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4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7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46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E9D16-7E67-4A55-B306-FD2EA66A597D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F7704-CDF8-4763-A406-34068C63F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09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consultantplus://offline/ref=C49C62879044ACE738A725DA1ED14243FD7B5A2C3B99E10D71EEAC494B58FBBFBEBFDA9CE38651C06A37DB0435B3A5A1AAA79A7041FBMDC2H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hyperlink" Target="consultantplus://offline/ref=1EF95175F7C6E75C549D1C24C767574B810754F366109AD80B5F12892899948E124A6F25300CDCD5D7BEA559903F866FC26CE53EA27EPDUEH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63961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36822" y="2459504"/>
            <a:ext cx="105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Вопросы применения законодательства о контрактной системе</a:t>
            </a:r>
            <a:endParaRPr lang="ru-RU" sz="2800" b="1" dirty="0">
              <a:latin typeface="Myriad Pro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40416" y="5829267"/>
            <a:ext cx="211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yriad Pro" pitchFamily="34" charset="0"/>
              </a:rPr>
              <a:t>08.06.2023</a:t>
            </a:r>
            <a:endParaRPr lang="ru-RU" sz="2400" dirty="0">
              <a:latin typeface="Myriad Pro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A7D4F0A-7237-4917-A46D-BA7E4EB2DF3E}"/>
              </a:ext>
            </a:extLst>
          </p:cNvPr>
          <p:cNvSpPr txBox="1"/>
          <p:nvPr/>
        </p:nvSpPr>
        <p:spPr>
          <a:xfrm>
            <a:off x="1011271" y="3966236"/>
            <a:ext cx="3721368" cy="214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dirty="0" smtClean="0">
                <a:latin typeface="Myriad Pro" pitchFamily="34" charset="0"/>
              </a:rPr>
              <a:t>Сотникова Ольга Владимировна,</a:t>
            </a:r>
            <a:r>
              <a:rPr lang="ru-RU" sz="2400" dirty="0" smtClean="0">
                <a:latin typeface="Myriad Pro" pitchFamily="34" charset="0"/>
              </a:rPr>
              <a:t> </a:t>
            </a:r>
          </a:p>
          <a:p>
            <a:endParaRPr lang="ru-RU" sz="2400" dirty="0">
              <a:latin typeface="Myriad Pro" pitchFamily="34" charset="0"/>
            </a:endParaRPr>
          </a:p>
          <a:p>
            <a:r>
              <a:rPr lang="ru-RU" sz="1600" dirty="0" smtClean="0">
                <a:latin typeface="Myriad Pro" pitchFamily="34" charset="0"/>
              </a:rPr>
              <a:t>Заместитель руководителя управления – начальник отдела контроля закупок Белгородского УФАС России</a:t>
            </a:r>
            <a:endParaRPr lang="ru-RU" sz="1600" dirty="0">
              <a:latin typeface="Myriad Pro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43738" y="61036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Управление Федеральной антимонопольной службы </a:t>
            </a:r>
          </a:p>
          <a:p>
            <a:r>
              <a:rPr lang="ru-RU" sz="2400" b="1" dirty="0" smtClean="0"/>
              <a:t>по Белгородской области</a:t>
            </a:r>
            <a:endParaRPr lang="ru-RU" sz="24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852" y="315290"/>
            <a:ext cx="1723810" cy="1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Требования к содержанию проекта контракта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0358670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/>
          </a:p>
          <a:p>
            <a:r>
              <a:rPr lang="ru-RU" sz="2400" b="1" dirty="0"/>
              <a:t>Статья 34. </a:t>
            </a:r>
            <a:r>
              <a:rPr lang="ru-RU" sz="2400" b="1" dirty="0" smtClean="0"/>
              <a:t>Контракт</a:t>
            </a:r>
            <a:endParaRPr lang="ru-RU" sz="2400" dirty="0" smtClean="0"/>
          </a:p>
          <a:p>
            <a:r>
              <a:rPr lang="ru-RU" sz="2400" dirty="0" smtClean="0"/>
              <a:t>…</a:t>
            </a:r>
            <a:endParaRPr lang="ru-RU" sz="2400" dirty="0"/>
          </a:p>
          <a:p>
            <a:r>
              <a:rPr lang="ru-RU" sz="2400" dirty="0" smtClean="0"/>
              <a:t>13.1</a:t>
            </a:r>
            <a:r>
              <a:rPr lang="ru-RU" sz="2400" dirty="0"/>
              <a:t>. Срок оплаты заказчиком поставленного товара, выполненной работы </a:t>
            </a:r>
            <a:endParaRPr lang="ru-RU" sz="2400" dirty="0" smtClean="0"/>
          </a:p>
          <a:p>
            <a:r>
              <a:rPr lang="ru-RU" sz="2400" dirty="0" smtClean="0"/>
              <a:t>(</a:t>
            </a:r>
            <a:r>
              <a:rPr lang="ru-RU" sz="2400" dirty="0"/>
              <a:t>ее результатов), оказанной услуги, отдельных этапов исполнения контракта, </a:t>
            </a:r>
            <a:endParaRPr lang="ru-RU" sz="2400" dirty="0" smtClean="0"/>
          </a:p>
          <a:p>
            <a:r>
              <a:rPr lang="ru-RU" sz="2400" dirty="0" smtClean="0"/>
              <a:t>предусмотренный </a:t>
            </a:r>
            <a:r>
              <a:rPr lang="ru-RU" sz="2400" dirty="0"/>
              <a:t>контрактом, заключенным по результатам определения </a:t>
            </a:r>
            <a:endParaRPr lang="ru-RU" sz="2400" dirty="0" smtClean="0"/>
          </a:p>
          <a:p>
            <a:r>
              <a:rPr lang="ru-RU" sz="2400" dirty="0" smtClean="0"/>
              <a:t>поставщика </a:t>
            </a:r>
            <a:r>
              <a:rPr lang="ru-RU" sz="2400" dirty="0"/>
              <a:t>(подрядчика, исполнителя</a:t>
            </a:r>
            <a:r>
              <a:rPr lang="ru-RU" sz="2400" dirty="0" smtClean="0"/>
              <a:t>),не </a:t>
            </a:r>
            <a:r>
              <a:rPr lang="ru-RU" sz="2400" dirty="0"/>
              <a:t>более семи рабочих дней с даты </a:t>
            </a:r>
            <a:endParaRPr lang="ru-RU" sz="2400" dirty="0" smtClean="0"/>
          </a:p>
          <a:p>
            <a:r>
              <a:rPr lang="ru-RU" sz="2400" dirty="0" smtClean="0"/>
              <a:t>подписания </a:t>
            </a:r>
            <a:r>
              <a:rPr lang="ru-RU" sz="2400" dirty="0"/>
              <a:t>заказчиком документа о приемке, предусмотренного </a:t>
            </a:r>
            <a:endParaRPr lang="ru-RU" sz="2400" dirty="0" smtClean="0"/>
          </a:p>
          <a:p>
            <a:endParaRPr lang="ru-RU" sz="2400" dirty="0">
              <a:hlinkClick r:id="rId5"/>
            </a:endParaRPr>
          </a:p>
          <a:p>
            <a:endParaRPr lang="ru-RU" sz="2400" dirty="0" smtClean="0">
              <a:hlinkClick r:id="rId5"/>
            </a:endParaRPr>
          </a:p>
          <a:p>
            <a:endParaRPr lang="ru-RU" sz="2400" dirty="0">
              <a:hlinkClick r:id="rId5"/>
            </a:endParaRPr>
          </a:p>
          <a:p>
            <a:endParaRPr lang="ru-RU" sz="2400" dirty="0">
              <a:hlinkClick r:id="rId5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594" y="4140074"/>
            <a:ext cx="10303133" cy="24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Рассмотрение заявок участников закупки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1222944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r>
              <a:rPr lang="ru-RU" sz="2400" b="1" dirty="0" smtClean="0"/>
              <a:t>Статья </a:t>
            </a:r>
            <a:r>
              <a:rPr lang="ru-RU" sz="2400" b="1" dirty="0"/>
              <a:t>48. Проведение электронного </a:t>
            </a:r>
            <a:r>
              <a:rPr lang="ru-RU" sz="2400" b="1" dirty="0" smtClean="0"/>
              <a:t>конкурса</a:t>
            </a:r>
          </a:p>
          <a:p>
            <a:r>
              <a:rPr lang="ru-RU" sz="2400" b="1" dirty="0" smtClean="0"/>
              <a:t>…</a:t>
            </a:r>
            <a:endParaRPr lang="ru-RU" sz="2400" dirty="0"/>
          </a:p>
          <a:p>
            <a:r>
              <a:rPr lang="ru-RU" sz="2400" dirty="0"/>
              <a:t>12. При рассмотрении вторых частей заявок на участие в закупке соответствующая </a:t>
            </a:r>
            <a:endParaRPr lang="ru-RU" sz="2400" dirty="0" smtClean="0"/>
          </a:p>
          <a:p>
            <a:r>
              <a:rPr lang="ru-RU" sz="2400" dirty="0" smtClean="0"/>
              <a:t>заявка </a:t>
            </a:r>
            <a:r>
              <a:rPr lang="ru-RU" sz="2400" dirty="0"/>
              <a:t>подлежит отклонению в случаях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…</a:t>
            </a:r>
            <a:endParaRPr lang="ru-RU" sz="2400" dirty="0"/>
          </a:p>
          <a:p>
            <a:r>
              <a:rPr lang="ru-RU" sz="2400" dirty="0" smtClean="0"/>
              <a:t>3</a:t>
            </a:r>
            <a:r>
              <a:rPr lang="ru-RU" sz="2400" dirty="0"/>
              <a:t>) несоответствия участника закупки требованиям, установленным в извещении об </a:t>
            </a:r>
            <a:endParaRPr lang="ru-RU" sz="2400" dirty="0" smtClean="0"/>
          </a:p>
          <a:p>
            <a:r>
              <a:rPr lang="ru-RU" sz="2400" dirty="0" smtClean="0"/>
              <a:t>осуществлении </a:t>
            </a:r>
            <a:r>
              <a:rPr lang="ru-RU" sz="2400" dirty="0"/>
              <a:t>закупки в соответствии </a:t>
            </a:r>
            <a:r>
              <a:rPr lang="ru-RU" sz="2400" dirty="0" smtClean="0"/>
              <a:t>с</a:t>
            </a:r>
            <a:endParaRPr lang="ru-RU" sz="2400" dirty="0">
              <a:hlinkClick r:id="rId5"/>
            </a:endParaRPr>
          </a:p>
          <a:p>
            <a:endParaRPr lang="ru-RU" sz="2400" dirty="0">
              <a:hlinkClick r:id="rId5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403" y="4023114"/>
            <a:ext cx="11040813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Особенности привлечения к административной ответственности 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19402" y="2051753"/>
            <a:ext cx="10773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Часть 1 статьи 4.1.1 Кодекса Российской Федерации об административных правонарушениях (далее - КоАП РФ) предусматривает возможность замены административного штрафа </a:t>
            </a:r>
            <a:r>
              <a:rPr lang="ru-RU" sz="2400" dirty="0" smtClean="0"/>
              <a:t>предупреждением при одновременном </a:t>
            </a:r>
            <a:r>
              <a:rPr lang="ru-RU" sz="2400" dirty="0"/>
              <a:t>наличии </a:t>
            </a:r>
            <a:r>
              <a:rPr lang="ru-RU" sz="2400" dirty="0" smtClean="0"/>
              <a:t>следующих </a:t>
            </a:r>
            <a:r>
              <a:rPr lang="ru-RU" sz="2400" dirty="0"/>
              <a:t>условий:</a:t>
            </a:r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851594" y="3434713"/>
            <a:ext cx="11175631" cy="2099813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9401" y="3621413"/>
            <a:ext cx="107731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</a:t>
            </a:r>
            <a:r>
              <a:rPr lang="ru-RU" sz="2400" dirty="0"/>
              <a:t>При однократном совершении правонарушения, при этом учитываются правонарушения, не являющиеся </a:t>
            </a:r>
            <a:r>
              <a:rPr lang="ru-RU" sz="2400" dirty="0" smtClean="0"/>
              <a:t>однородными*;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9402" y="4603195"/>
            <a:ext cx="10773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 </a:t>
            </a:r>
            <a:r>
              <a:rPr lang="ru-RU" sz="2400" dirty="0"/>
              <a:t>При отсутствии последствий, предусмотренных частью 2 статьи 3.4 КоАП.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1594" y="5534526"/>
            <a:ext cx="11038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/>
            <a:r>
              <a:rPr lang="ru-RU" sz="1400" dirty="0" smtClean="0"/>
              <a:t>*</a:t>
            </a:r>
            <a:r>
              <a:rPr lang="ru-RU" sz="2000" dirty="0" smtClean="0"/>
              <a:t>Обзор </a:t>
            </a:r>
            <a:r>
              <a:rPr lang="ru-RU" sz="2000" dirty="0"/>
              <a:t>судебной практики № 4 (2018), </a:t>
            </a:r>
            <a:r>
              <a:rPr lang="ru-RU" sz="2000" dirty="0" smtClean="0"/>
              <a:t>утвержденный </a:t>
            </a:r>
            <a:r>
              <a:rPr lang="ru-RU" sz="2000" dirty="0"/>
              <a:t>Президиумом Верховного Суда Российской Федерации 26.12.2018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529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Особенности привлечения к административной ответственности 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851594" y="3434713"/>
            <a:ext cx="11175631" cy="2099813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60109" y="1718576"/>
            <a:ext cx="6358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/>
              <a:t>Однородными правонарушениями </a:t>
            </a:r>
            <a:r>
              <a:rPr lang="ru-RU" sz="2400" b="1" dirty="0" smtClean="0"/>
              <a:t>являются: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30721" y="2627607"/>
            <a:ext cx="60895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правонарушения, ответственность за совершения которых предусмотрена одной статьей КоАП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51594" y="2641427"/>
            <a:ext cx="5472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правонарушения, ответственность за совершение которых предусмотрена разными статьями КоАП, но имеют единый родовой объект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63030" y="4541640"/>
            <a:ext cx="107468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Например, привлечение должностного лица по статье 14.32 КоАП за заключение </a:t>
            </a:r>
            <a:r>
              <a:rPr lang="ru-RU" sz="2400" dirty="0" err="1"/>
              <a:t>антиконкурентного</a:t>
            </a:r>
            <a:r>
              <a:rPr lang="ru-RU" sz="2400" dirty="0"/>
              <a:t> соглашения при проведении торгов исключает возможность замены наказания в виде штрафа на предупреждение в случаях привлечения к административной ответственности по статьям  7.29-7.32, 7.32.3, 7.32.5 КоАП.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010140" y="2214390"/>
            <a:ext cx="506776" cy="581091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422074" y="2168298"/>
            <a:ext cx="506776" cy="581091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Особенности привлечения к административной ответственности 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11" name="Скругленный прямоугольник 4"/>
          <p:cNvSpPr/>
          <p:nvPr/>
        </p:nvSpPr>
        <p:spPr>
          <a:xfrm>
            <a:off x="851594" y="3434713"/>
            <a:ext cx="11175631" cy="2099813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100" kern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85227" y="1866632"/>
            <a:ext cx="3513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/>
              <a:t>Разъяснения </a:t>
            </a:r>
            <a:r>
              <a:rPr lang="ru-RU" sz="2400" b="1" dirty="0" smtClean="0"/>
              <a:t>ФАС России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51593" y="2641427"/>
            <a:ext cx="99489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Письмо ФАС от 15.05.2023 №28/37143/23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Письмо ФАС от </a:t>
            </a:r>
            <a:r>
              <a:rPr lang="ru-RU" sz="2400" dirty="0" smtClean="0"/>
              <a:t>04.04.2023 №МШ/24867/23</a:t>
            </a:r>
          </a:p>
          <a:p>
            <a:pPr lvl="0"/>
            <a:endParaRPr lang="ru-RU" sz="2400" dirty="0"/>
          </a:p>
          <a:p>
            <a:r>
              <a:rPr lang="ru-RU" sz="2400" dirty="0"/>
              <a:t>Письмо ФАС от </a:t>
            </a:r>
            <a:r>
              <a:rPr lang="ru-RU" sz="2400" dirty="0" smtClean="0"/>
              <a:t>29.07.2022 №ПИ/71869/22</a:t>
            </a:r>
            <a:endParaRPr lang="ru-RU" sz="2400" dirty="0"/>
          </a:p>
          <a:p>
            <a:pPr lvl="0"/>
            <a:endParaRPr lang="ru-RU" sz="2400" dirty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40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63961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36822" y="2459504"/>
            <a:ext cx="10503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Спасибо за внимание!</a:t>
            </a:r>
            <a:endParaRPr lang="ru-RU" sz="4800" b="1" dirty="0">
              <a:latin typeface="Myriad Pro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A7D4F0A-7237-4917-A46D-BA7E4EB2DF3E}"/>
              </a:ext>
            </a:extLst>
          </p:cNvPr>
          <p:cNvSpPr txBox="1"/>
          <p:nvPr/>
        </p:nvSpPr>
        <p:spPr>
          <a:xfrm>
            <a:off x="1011271" y="3966236"/>
            <a:ext cx="7817043" cy="271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133" dirty="0" smtClean="0">
              <a:latin typeface="Myriad Pro" pitchFamily="34" charset="0"/>
            </a:endParaRPr>
          </a:p>
          <a:p>
            <a:endParaRPr lang="ru-RU" sz="2133" dirty="0">
              <a:latin typeface="Myriad Pro" pitchFamily="34" charset="0"/>
            </a:endParaRPr>
          </a:p>
          <a:p>
            <a:endParaRPr lang="ru-RU" sz="2133" dirty="0" smtClean="0">
              <a:latin typeface="Myriad Pro" pitchFamily="34" charset="0"/>
            </a:endParaRPr>
          </a:p>
          <a:p>
            <a:endParaRPr lang="ru-RU" sz="2133" dirty="0">
              <a:latin typeface="Myriad Pro" pitchFamily="34" charset="0"/>
            </a:endParaRPr>
          </a:p>
          <a:p>
            <a:endParaRPr lang="ru-RU" sz="2133" dirty="0" smtClean="0">
              <a:latin typeface="Myriad Pro" pitchFamily="34" charset="0"/>
            </a:endParaRPr>
          </a:p>
          <a:p>
            <a:endParaRPr lang="ru-RU" sz="2133" dirty="0" smtClean="0">
              <a:latin typeface="Myriad Pro" pitchFamily="34" charset="0"/>
            </a:endParaRPr>
          </a:p>
          <a:p>
            <a:r>
              <a:rPr lang="ru-RU" sz="2133" dirty="0" smtClean="0">
                <a:latin typeface="Myriad Pro" pitchFamily="34" charset="0"/>
              </a:rPr>
              <a:t>г. Белгород, ул. Преображенская, д. 82</a:t>
            </a:r>
          </a:p>
          <a:p>
            <a:r>
              <a:rPr lang="en-US" sz="2133" dirty="0" smtClean="0">
                <a:latin typeface="Myriad Pro" pitchFamily="34" charset="0"/>
              </a:rPr>
              <a:t>to31@fas.gov.ru</a:t>
            </a:r>
            <a:endParaRPr lang="ru-RU" sz="1600" dirty="0">
              <a:latin typeface="Myriad Pro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43738" y="61036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Управление Федеральной антимонопольной службы </a:t>
            </a:r>
          </a:p>
          <a:p>
            <a:r>
              <a:rPr lang="ru-RU" sz="2400" b="1" dirty="0" smtClean="0"/>
              <a:t>по Белгородской области</a:t>
            </a:r>
            <a:endParaRPr lang="ru-RU" sz="24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852" y="315290"/>
            <a:ext cx="1723810" cy="1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Описание объекта закупки 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1411778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Статья 33 Закона о контрактной системе</a:t>
            </a:r>
          </a:p>
          <a:p>
            <a:endParaRPr lang="en-US" sz="2400" dirty="0"/>
          </a:p>
          <a:p>
            <a:r>
              <a:rPr lang="ru-RU" sz="2400" dirty="0"/>
              <a:t>В</a:t>
            </a:r>
            <a:r>
              <a:rPr lang="ru-RU" sz="2400" dirty="0" smtClean="0"/>
              <a:t> описании объекта закупки указываются функциональные, технические и </a:t>
            </a:r>
            <a:endParaRPr lang="en-US" sz="2400" dirty="0" smtClean="0"/>
          </a:p>
          <a:p>
            <a:r>
              <a:rPr lang="ru-RU" sz="2400" dirty="0" smtClean="0"/>
              <a:t>качественные характеристики, эксплуатационные характеристики объекта </a:t>
            </a:r>
            <a:endParaRPr lang="en-US" sz="2400" dirty="0" smtClean="0"/>
          </a:p>
          <a:p>
            <a:r>
              <a:rPr lang="ru-RU" sz="2400" dirty="0" smtClean="0"/>
              <a:t>закупки (при необходимости). В описание объекта закупки не должны включаться </a:t>
            </a:r>
            <a:endParaRPr lang="en-US" sz="2400" dirty="0" smtClean="0"/>
          </a:p>
          <a:p>
            <a:r>
              <a:rPr lang="ru-RU" sz="2400" dirty="0" smtClean="0"/>
              <a:t>требования или указания в отношении товарных знаков, знаков обслуживания, </a:t>
            </a:r>
            <a:endParaRPr lang="en-US" sz="2400" dirty="0" smtClean="0"/>
          </a:p>
          <a:p>
            <a:r>
              <a:rPr lang="ru-RU" sz="2400" dirty="0" smtClean="0"/>
              <a:t>фирменных наименований, патентов, полезных моделей, промышленных образцов, </a:t>
            </a:r>
            <a:endParaRPr lang="en-US" sz="2400" dirty="0" smtClean="0"/>
          </a:p>
          <a:p>
            <a:r>
              <a:rPr lang="ru-RU" sz="2400" dirty="0" smtClean="0"/>
              <a:t>наименование страны происхождения товара, требования к товарам, информации, </a:t>
            </a:r>
            <a:endParaRPr lang="en-US" sz="2400" dirty="0" smtClean="0"/>
          </a:p>
          <a:p>
            <a:r>
              <a:rPr lang="ru-RU" sz="2400" dirty="0" smtClean="0"/>
              <a:t>работам, услугам при условии, что такие требования или указания влекут за собой </a:t>
            </a:r>
            <a:endParaRPr lang="en-US" sz="2400" dirty="0" smtClean="0"/>
          </a:p>
          <a:p>
            <a:r>
              <a:rPr lang="ru-RU" sz="2400" dirty="0" smtClean="0"/>
              <a:t>ограничение количества участников закупки.</a:t>
            </a:r>
          </a:p>
          <a:p>
            <a:endParaRPr lang="ru-RU" sz="2400" dirty="0"/>
          </a:p>
          <a:p>
            <a:r>
              <a:rPr lang="ru-RU" sz="2400" dirty="0" smtClean="0"/>
              <a:t>Основной принцип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НЕ ДОПУСКАЕТСЯ ОГРАНИЧЕНИЕ КОЛИЧЕСТВА УЧАСТНИКОВ </a:t>
            </a:r>
          </a:p>
          <a:p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116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56473" y="370445"/>
            <a:ext cx="9845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Описание объекта закупки 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1434412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По мнению ФАС России, объект закупки должен быть сформирован таким образом, </a:t>
            </a:r>
          </a:p>
          <a:p>
            <a:r>
              <a:rPr lang="ru-RU" sz="2400" dirty="0" smtClean="0"/>
              <a:t>чтобы совокупности характеристик товаров соответствовало как минимум несколько </a:t>
            </a:r>
          </a:p>
          <a:p>
            <a:r>
              <a:rPr lang="ru-RU" sz="2400" dirty="0" smtClean="0"/>
              <a:t>Производителей.</a:t>
            </a:r>
            <a:endParaRPr lang="ru-RU" sz="2400" dirty="0" smtClean="0"/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dirty="0" smtClean="0"/>
              <a:t>Основание: </a:t>
            </a:r>
            <a:r>
              <a:rPr lang="ru-RU" sz="2400" dirty="0" err="1" smtClean="0"/>
              <a:t>пп</a:t>
            </a:r>
            <a:r>
              <a:rPr lang="ru-RU" sz="2400" dirty="0" smtClean="0"/>
              <a:t>. 1, 2 Обзора судебной практики применения законодательства </a:t>
            </a:r>
          </a:p>
          <a:p>
            <a:r>
              <a:rPr lang="ru-RU" sz="2400" dirty="0" smtClean="0"/>
              <a:t>Российской Федерации о контрактной системе в сфере закупок товаров, работ, </a:t>
            </a:r>
          </a:p>
          <a:p>
            <a:r>
              <a:rPr lang="ru-RU" sz="2400" dirty="0" smtClean="0"/>
              <a:t>услуг для обеспечения государственных и муниципальных нужд</a:t>
            </a:r>
          </a:p>
          <a:p>
            <a:r>
              <a:rPr lang="ru-RU" sz="2400" dirty="0" smtClean="0"/>
              <a:t>(утв. Президиумом Верховного Суда РФ 28.06.2017</a:t>
            </a:r>
            <a:r>
              <a:rPr lang="ru-RU" sz="2400" dirty="0" smtClean="0"/>
              <a:t>).</a:t>
            </a:r>
            <a:endParaRPr lang="ru-RU" sz="2400" dirty="0" smtClean="0"/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Бремя доказывания соответствия описания объекта закупки требованиям закона </a:t>
            </a:r>
          </a:p>
          <a:p>
            <a:r>
              <a:rPr lang="ru-RU" sz="2400" b="1" dirty="0" smtClean="0"/>
              <a:t>О контрактной системе лежит на заказчике.</a:t>
            </a:r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524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Требования к содержанию и составу заявки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1280845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r>
              <a:rPr lang="ru-RU" sz="2400" b="1" dirty="0"/>
              <a:t>Статья 43. Заявка на участие в закупке</a:t>
            </a:r>
          </a:p>
          <a:p>
            <a:r>
              <a:rPr lang="ru-RU" sz="2400" dirty="0" smtClean="0"/>
              <a:t>Для </a:t>
            </a:r>
            <a:r>
              <a:rPr lang="ru-RU" sz="2400" dirty="0"/>
              <a:t>участия в конкурентном способе заявка на участие в закупке, </a:t>
            </a:r>
            <a:endParaRPr lang="ru-RU" sz="2400" dirty="0" smtClean="0"/>
          </a:p>
          <a:p>
            <a:r>
              <a:rPr lang="ru-RU" sz="2400" dirty="0" smtClean="0"/>
              <a:t>если </a:t>
            </a:r>
            <a:r>
              <a:rPr lang="ru-RU" sz="2400" dirty="0"/>
              <a:t>иное не предусмотрено </a:t>
            </a:r>
            <a:r>
              <a:rPr lang="ru-RU" sz="2400" dirty="0" smtClean="0"/>
              <a:t>Законом о контрактной системе, </a:t>
            </a:r>
            <a:r>
              <a:rPr lang="ru-RU" sz="2400" dirty="0"/>
              <a:t>должна содержать: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информацию </a:t>
            </a:r>
            <a:r>
              <a:rPr lang="ru-RU" sz="2400" dirty="0"/>
              <a:t>и документы об участнике закупки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…</a:t>
            </a:r>
            <a:endParaRPr lang="ru-RU" sz="2400" dirty="0"/>
          </a:p>
          <a:p>
            <a:r>
              <a:rPr lang="ru-RU" sz="2400" dirty="0" smtClean="0"/>
              <a:t>в</a:t>
            </a:r>
            <a:r>
              <a:rPr lang="ru-RU" sz="2400" dirty="0"/>
              <a:t>) идентификационный номер налогоплательщика (при наличии) членов </a:t>
            </a:r>
            <a:endParaRPr lang="ru-RU" sz="2400" dirty="0" smtClean="0"/>
          </a:p>
          <a:p>
            <a:r>
              <a:rPr lang="ru-RU" sz="2400" dirty="0" smtClean="0"/>
              <a:t>коллегиального </a:t>
            </a:r>
            <a:r>
              <a:rPr lang="ru-RU" sz="2400" dirty="0"/>
              <a:t>исполнительного органа, лица, исполняющего функции </a:t>
            </a:r>
            <a:endParaRPr lang="ru-RU" sz="2400" dirty="0" smtClean="0"/>
          </a:p>
          <a:p>
            <a:r>
              <a:rPr lang="ru-RU" sz="2400" dirty="0" smtClean="0"/>
              <a:t>единоличного </a:t>
            </a:r>
            <a:r>
              <a:rPr lang="ru-RU" sz="2400" dirty="0"/>
              <a:t>исполнительного органа, управляющего (при наличии), </a:t>
            </a:r>
            <a:endParaRPr lang="ru-RU" sz="2400" dirty="0" smtClean="0"/>
          </a:p>
          <a:p>
            <a:r>
              <a:rPr lang="ru-RU" sz="2400" dirty="0" smtClean="0"/>
              <a:t>управляющей </a:t>
            </a:r>
            <a:r>
              <a:rPr lang="ru-RU" sz="2400" dirty="0"/>
              <a:t>организации (при наличии), участников (членов) корпоративного </a:t>
            </a:r>
            <a:endParaRPr lang="ru-RU" sz="2400" dirty="0" smtClean="0"/>
          </a:p>
          <a:p>
            <a:r>
              <a:rPr lang="ru-RU" sz="2400" dirty="0" smtClean="0"/>
              <a:t>юридического </a:t>
            </a:r>
            <a:r>
              <a:rPr lang="ru-RU" sz="2400" dirty="0"/>
              <a:t>лица, владеющих более чем двадцатью пятью процентами акций </a:t>
            </a:r>
            <a:endParaRPr lang="ru-RU" sz="2400" dirty="0" smtClean="0"/>
          </a:p>
          <a:p>
            <a:r>
              <a:rPr lang="ru-RU" sz="2400" dirty="0" smtClean="0"/>
              <a:t>(</a:t>
            </a:r>
            <a:r>
              <a:rPr lang="ru-RU" sz="2400" dirty="0"/>
              <a:t>долей, паев) корпоративного юридического лица, учредителей унитарного </a:t>
            </a:r>
            <a:endParaRPr lang="ru-RU" sz="2400" dirty="0" smtClean="0"/>
          </a:p>
          <a:p>
            <a:r>
              <a:rPr lang="ru-RU" sz="2400" dirty="0" smtClean="0"/>
              <a:t>юридического </a:t>
            </a:r>
            <a:r>
              <a:rPr lang="ru-RU" sz="2400" dirty="0"/>
              <a:t>лица или в соответствии с законодательством соответствующего </a:t>
            </a:r>
            <a:endParaRPr lang="ru-RU" sz="2400" dirty="0" smtClean="0"/>
          </a:p>
          <a:p>
            <a:r>
              <a:rPr lang="ru-RU" sz="2400" dirty="0" smtClean="0"/>
              <a:t>иностранного </a:t>
            </a:r>
            <a:r>
              <a:rPr lang="ru-RU" sz="2400" dirty="0"/>
              <a:t>государства аналог идентификационного номера налогоплательщика </a:t>
            </a:r>
            <a:endParaRPr lang="ru-RU" sz="2400" dirty="0" smtClean="0"/>
          </a:p>
          <a:p>
            <a:r>
              <a:rPr lang="ru-RU" sz="2400" dirty="0" smtClean="0"/>
              <a:t>таких </a:t>
            </a:r>
            <a:r>
              <a:rPr lang="ru-RU" sz="2400" dirty="0"/>
              <a:t>лиц</a:t>
            </a:r>
            <a:r>
              <a:rPr lang="ru-RU" sz="24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717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Требования к содержанию и составу заявки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1146256" cy="526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r>
              <a:rPr lang="ru-RU" sz="2400" b="1" dirty="0"/>
              <a:t>Статья 43. Заявка на участие в закупке</a:t>
            </a:r>
          </a:p>
          <a:p>
            <a:r>
              <a:rPr lang="ru-RU" sz="2400" dirty="0" smtClean="0"/>
              <a:t>Для </a:t>
            </a:r>
            <a:r>
              <a:rPr lang="ru-RU" sz="2400" dirty="0"/>
              <a:t>участия в конкурентном способе заявка на участие в закупке, </a:t>
            </a:r>
            <a:endParaRPr lang="ru-RU" sz="2400" dirty="0" smtClean="0"/>
          </a:p>
          <a:p>
            <a:r>
              <a:rPr lang="ru-RU" sz="2400" dirty="0" smtClean="0"/>
              <a:t>если </a:t>
            </a:r>
            <a:r>
              <a:rPr lang="ru-RU" sz="2400" dirty="0"/>
              <a:t>иное не предусмотрено </a:t>
            </a:r>
            <a:r>
              <a:rPr lang="ru-RU" sz="2400" dirty="0" smtClean="0"/>
              <a:t>Законом о контрактной системе, </a:t>
            </a:r>
            <a:r>
              <a:rPr lang="ru-RU" sz="2400" dirty="0"/>
              <a:t>должна содержать: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информацию </a:t>
            </a:r>
            <a:r>
              <a:rPr lang="ru-RU" sz="2400" dirty="0"/>
              <a:t>и документы об участнике закупки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…</a:t>
            </a:r>
            <a:endParaRPr lang="ru-RU" sz="2400" dirty="0"/>
          </a:p>
          <a:p>
            <a:r>
              <a:rPr lang="ru-RU" sz="2400" dirty="0" smtClean="0"/>
              <a:t>н</a:t>
            </a:r>
            <a:r>
              <a:rPr lang="ru-RU" sz="2400" dirty="0"/>
              <a:t>) документы, подтверждающие соответствие участника закупки требованиям, </a:t>
            </a:r>
            <a:endParaRPr lang="ru-RU" sz="2400" dirty="0" smtClean="0"/>
          </a:p>
          <a:p>
            <a:r>
              <a:rPr lang="ru-RU" sz="2400" dirty="0"/>
              <a:t>у</a:t>
            </a:r>
            <a:r>
              <a:rPr lang="ru-RU" sz="2400" dirty="0" smtClean="0"/>
              <a:t>становленным пунктом </a:t>
            </a:r>
            <a:r>
              <a:rPr lang="ru-RU" sz="2400" dirty="0"/>
              <a:t>1 части 1 статьи 31 Закона о контрактной системе, </a:t>
            </a:r>
          </a:p>
          <a:p>
            <a:r>
              <a:rPr lang="ru-RU" sz="2400" dirty="0"/>
              <a:t>документы, подтверждающие соответствие участника закупки дополнительным </a:t>
            </a:r>
          </a:p>
          <a:p>
            <a:r>
              <a:rPr lang="ru-RU" sz="2400" dirty="0"/>
              <a:t>требованиям, установленным в соответствии с частями 2 и 2.1 </a:t>
            </a:r>
          </a:p>
          <a:p>
            <a:r>
              <a:rPr lang="ru-RU" sz="2400" dirty="0"/>
              <a:t>(при наличии таких требований) статьи 31 Закона о контрактной системе, </a:t>
            </a:r>
          </a:p>
          <a:p>
            <a:r>
              <a:rPr lang="ru-RU" sz="2400" dirty="0"/>
              <a:t>если иное не предусмотрено Законом о контрактной системе;</a:t>
            </a:r>
          </a:p>
          <a:p>
            <a:r>
              <a:rPr lang="ru-RU" sz="2400" dirty="0"/>
              <a:t>…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2180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Требования к содержанию и составу заявки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034988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r>
              <a:rPr lang="ru-RU" sz="2400" b="1" dirty="0"/>
              <a:t>Статья 43. Заявка на участие в закупке</a:t>
            </a:r>
          </a:p>
          <a:p>
            <a:r>
              <a:rPr lang="ru-RU" sz="2400" dirty="0" smtClean="0"/>
              <a:t>6</a:t>
            </a:r>
            <a:r>
              <a:rPr lang="ru-RU" sz="2400" dirty="0"/>
              <a:t>. При проведении электронных процедур, закрытых электронных процедур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…</a:t>
            </a:r>
            <a:endParaRPr lang="ru-RU" sz="2400" dirty="0"/>
          </a:p>
          <a:p>
            <a:r>
              <a:rPr lang="ru-RU" sz="2400" dirty="0" smtClean="0"/>
              <a:t>2</a:t>
            </a:r>
            <a:r>
              <a:rPr lang="ru-RU" sz="2400" dirty="0"/>
              <a:t>) информация и документы, </a:t>
            </a:r>
            <a:r>
              <a:rPr lang="ru-RU" sz="2400" dirty="0" smtClean="0"/>
              <a:t>предусмотренные</a:t>
            </a:r>
            <a:endParaRPr lang="ru-RU" sz="2400" dirty="0">
              <a:hlinkClick r:id=""/>
            </a:endParaRPr>
          </a:p>
          <a:p>
            <a:endParaRPr lang="ru-RU" sz="2400" dirty="0">
              <a:hlinkClick r:id="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594" y="2975734"/>
            <a:ext cx="11345639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Требования к содержанию и составу заявки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1646714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r>
              <a:rPr lang="ru-RU" sz="2400" b="1" dirty="0"/>
              <a:t>Статья 43. Заявка на участие в закупке</a:t>
            </a:r>
          </a:p>
          <a:p>
            <a:r>
              <a:rPr lang="ru-RU" sz="2400" dirty="0" smtClean="0"/>
              <a:t>6</a:t>
            </a:r>
            <a:r>
              <a:rPr lang="ru-RU" sz="2400" dirty="0"/>
              <a:t>. При проведении электронных процедур, закрытых электронных процедур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…</a:t>
            </a:r>
            <a:endParaRPr lang="ru-RU" sz="2400" dirty="0"/>
          </a:p>
          <a:p>
            <a:r>
              <a:rPr lang="ru-RU" sz="2400" dirty="0" smtClean="0"/>
              <a:t>3</a:t>
            </a:r>
            <a:r>
              <a:rPr lang="ru-RU" sz="2400" dirty="0"/>
              <a:t>) при проведении электронных процедур документы, подтверждающие соответствие </a:t>
            </a:r>
            <a:endParaRPr lang="ru-RU" sz="2400" dirty="0" smtClean="0"/>
          </a:p>
          <a:p>
            <a:r>
              <a:rPr lang="ru-RU" sz="2400" dirty="0" smtClean="0"/>
              <a:t>участника </a:t>
            </a:r>
            <a:r>
              <a:rPr lang="ru-RU" sz="2400" dirty="0"/>
              <a:t>закупки дополнительным требованиям, установленным в соответствии с </a:t>
            </a:r>
            <a:endParaRPr lang="ru-RU" sz="2400" dirty="0" smtClean="0"/>
          </a:p>
          <a:p>
            <a:endParaRPr lang="ru-RU" sz="2400" dirty="0">
              <a:hlinkClick r:id=""/>
            </a:endParaRPr>
          </a:p>
          <a:p>
            <a:endParaRPr lang="ru-RU" sz="2400" dirty="0">
              <a:hlinkClick r:id=""/>
            </a:endParaRPr>
          </a:p>
          <a:p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594" y="3388652"/>
            <a:ext cx="11004234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8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Требования к содержанию и составу заявки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08255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/>
              <a:t>Статья </a:t>
            </a:r>
            <a:r>
              <a:rPr lang="ru-RU" sz="2400" b="1" dirty="0"/>
              <a:t>43. Заявка на участие в закупке</a:t>
            </a:r>
          </a:p>
          <a:p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 smtClean="0"/>
          </a:p>
          <a:p>
            <a:r>
              <a:rPr lang="ru-RU" sz="2400" b="1" dirty="0" smtClean="0"/>
              <a:t>Не допускается </a:t>
            </a:r>
            <a:r>
              <a:rPr lang="ru-RU" sz="2400" b="1" dirty="0" smtClean="0"/>
              <a:t>изменять порядок представления сведений и документов, предусмотренный статьей 43 Закона о контрактной системе.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394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349" y="-2331640"/>
            <a:ext cx="279400" cy="1144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00523" y="164638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19403" y="356659"/>
            <a:ext cx="9845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Myriad Pro" pitchFamily="34" charset="0"/>
              </a:rPr>
              <a:t>Требования к содержанию проекта контракта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1594" y="1220756"/>
            <a:ext cx="11634339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/>
          </a:p>
          <a:p>
            <a:r>
              <a:rPr lang="ru-RU" sz="2400" b="1" dirty="0"/>
              <a:t>Статья 34. Контракт</a:t>
            </a:r>
          </a:p>
          <a:p>
            <a:endParaRPr lang="ru-RU" sz="2400" dirty="0" smtClean="0"/>
          </a:p>
          <a:p>
            <a:r>
              <a:rPr lang="ru-RU" sz="2400" dirty="0" smtClean="0"/>
              <a:t>…</a:t>
            </a:r>
            <a:endParaRPr lang="ru-RU" sz="2400" dirty="0"/>
          </a:p>
          <a:p>
            <a:r>
              <a:rPr lang="ru-RU" sz="2400" dirty="0" smtClean="0"/>
              <a:t>2</a:t>
            </a:r>
            <a:r>
              <a:rPr lang="ru-RU" sz="2400" dirty="0"/>
              <a:t>. При заключении контракта указывается, что цена контракта является </a:t>
            </a:r>
            <a:r>
              <a:rPr lang="ru-RU" sz="2400" u="sng" dirty="0"/>
              <a:t>твердой</a:t>
            </a:r>
            <a:r>
              <a:rPr lang="ru-RU" sz="2400" dirty="0"/>
              <a:t> </a:t>
            </a:r>
            <a:endParaRPr lang="ru-RU" sz="2400" dirty="0"/>
          </a:p>
          <a:p>
            <a:r>
              <a:rPr lang="ru-RU" sz="2400" dirty="0" smtClean="0"/>
              <a:t>и </a:t>
            </a:r>
            <a:r>
              <a:rPr lang="ru-RU" sz="2400" dirty="0"/>
              <a:t>определяется на весь срок исполнения контракта, а в случае, предусмотренном </a:t>
            </a:r>
            <a:endParaRPr lang="ru-RU" sz="2400" dirty="0" smtClean="0"/>
          </a:p>
          <a:p>
            <a:r>
              <a:rPr lang="ru-RU" sz="2400" dirty="0" smtClean="0"/>
              <a:t>частью </a:t>
            </a:r>
            <a:r>
              <a:rPr lang="ru-RU" sz="2400" dirty="0"/>
              <a:t>24 статьи 22 </a:t>
            </a:r>
            <a:r>
              <a:rPr lang="ru-RU" sz="2400" dirty="0" smtClean="0"/>
              <a:t>Закона о контрактной системе, </a:t>
            </a:r>
            <a:r>
              <a:rPr lang="ru-RU" sz="2400" dirty="0"/>
              <a:t>указываются цены единиц товара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работы, услуги и максимальное значение цены </a:t>
            </a:r>
            <a:r>
              <a:rPr lang="ru-RU" sz="2400" dirty="0" smtClean="0"/>
              <a:t>контракта. </a:t>
            </a:r>
          </a:p>
          <a:p>
            <a:endParaRPr lang="ru-RU" sz="2400" dirty="0"/>
          </a:p>
          <a:p>
            <a:r>
              <a:rPr lang="ru-RU" sz="2400" b="1" dirty="0" smtClean="0"/>
              <a:t>Указанное условие должно содержаться и в контрактах, заключаемых на основании </a:t>
            </a:r>
          </a:p>
          <a:p>
            <a:r>
              <a:rPr lang="ru-RU" sz="2400" b="1" dirty="0" smtClean="0"/>
              <a:t>Статьи 93 Закона о контрактной системе.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70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903</Words>
  <Application>Microsoft Office PowerPoint</Application>
  <PresentationFormat>Широкоэкранный</PresentationFormat>
  <Paragraphs>145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Myriad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Владимировна Сотникова</dc:creator>
  <cp:lastModifiedBy>Ольга Владимировна Сотникова</cp:lastModifiedBy>
  <cp:revision>22</cp:revision>
  <dcterms:created xsi:type="dcterms:W3CDTF">2023-06-13T08:25:59Z</dcterms:created>
  <dcterms:modified xsi:type="dcterms:W3CDTF">2023-06-14T07:55:29Z</dcterms:modified>
</cp:coreProperties>
</file>