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5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4743D-20FF-4578-A65E-AE37FB2FB9C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A7BD5-F676-475A-88CD-D273F2FD4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59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03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35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366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347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4704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624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62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75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51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94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9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31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73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52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63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95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6689F-77BB-40FB-8E9E-BC55EABE448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30DB93-919A-4A98-90F7-892EEAAFB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6032" y="466166"/>
            <a:ext cx="7766936" cy="42671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на тему:</a:t>
            </a:r>
            <a:b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депутатов </a:t>
            </a:r>
            <a:b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представительного органа местного самоуправления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890" y="143526"/>
            <a:ext cx="1386880" cy="116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94399" y="143526"/>
            <a:ext cx="761020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rgbClr val="00B0F0"/>
                </a:solidFill>
              </a:rPr>
              <a:t>Белгородский университет </a:t>
            </a:r>
            <a:r>
              <a:rPr lang="ru-RU" sz="1700" dirty="0">
                <a:solidFill>
                  <a:srgbClr val="00B0F0"/>
                </a:solidFill>
              </a:rPr>
              <a:t>кооперации, экономики и права</a:t>
            </a:r>
          </a:p>
        </p:txBody>
      </p:sp>
    </p:spTree>
    <p:extLst>
      <p:ext uri="{BB962C8B-B14F-4D97-AF65-F5344CB8AC3E}">
        <p14:creationId xmlns:p14="http://schemas.microsoft.com/office/powerpoint/2010/main" val="117971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005" y="14352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564" y="1312441"/>
            <a:ext cx="9336742" cy="5545559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 признается и гарантируется местное самоуправление. Местное самоуправление в пределах своих полномочий самостоятельно. Органы местного самоуправления не входят в систему органов государственной власти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 и органы государственной власти входят в единую систему публичной власти в Российской Федерации и осуществляют взаимодействие для наиболее эффективного решения задач в интересах населения, проживающего на соответствующей территории (ст.132)</a:t>
            </a:r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890" y="143526"/>
            <a:ext cx="1386880" cy="116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05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582" y="143526"/>
            <a:ext cx="8596668" cy="6275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статус депутата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890" y="143526"/>
            <a:ext cx="1386880" cy="116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: скругленные противолежащие углы 1">
            <a:extLst>
              <a:ext uri="{FF2B5EF4-FFF2-40B4-BE49-F238E27FC236}">
                <a16:creationId xmlns:a16="http://schemas.microsoft.com/office/drawing/2014/main" id="{C1B74FFC-22B1-4F16-9F6B-5FCDAD8B4FD8}"/>
              </a:ext>
            </a:extLst>
          </p:cNvPr>
          <p:cNvSpPr/>
          <p:nvPr/>
        </p:nvSpPr>
        <p:spPr>
          <a:xfrm>
            <a:off x="451927" y="2914933"/>
            <a:ext cx="4386116" cy="3505259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A1C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статуса депутата: 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выборность, законность , профессионализм, срочность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противолежащие углы 2">
            <a:extLst>
              <a:ext uri="{FF2B5EF4-FFF2-40B4-BE49-F238E27FC236}">
                <a16:creationId xmlns:a16="http://schemas.microsoft.com/office/drawing/2014/main" id="{7613D9BA-71A9-47BA-9567-325935C95C35}"/>
              </a:ext>
            </a:extLst>
          </p:cNvPr>
          <p:cNvSpPr/>
          <p:nvPr/>
        </p:nvSpPr>
        <p:spPr>
          <a:xfrm>
            <a:off x="5356865" y="2914933"/>
            <a:ext cx="4386116" cy="3505259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A1C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правового статуса: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35526" y="2774859"/>
            <a:ext cx="490146" cy="640277"/>
            <a:chOff x="191345" y="1064428"/>
            <a:chExt cx="736505" cy="635591"/>
          </a:xfrm>
        </p:grpSpPr>
        <p:sp>
          <p:nvSpPr>
            <p:cNvPr id="8" name="Прямоугольник: скругленные противолежащие углы 7">
              <a:extLst>
                <a:ext uri="{FF2B5EF4-FFF2-40B4-BE49-F238E27FC236}">
                  <a16:creationId xmlns:a16="http://schemas.microsoft.com/office/drawing/2014/main" id="{6CBA279B-9704-4BE5-AA02-3B3B1821AC92}"/>
                </a:ext>
              </a:extLst>
            </p:cNvPr>
            <p:cNvSpPr/>
            <p:nvPr/>
          </p:nvSpPr>
          <p:spPr>
            <a:xfrm>
              <a:off x="191345" y="1068556"/>
              <a:ext cx="736505" cy="631463"/>
            </a:xfrm>
            <a:prstGeom prst="round2DiagRect">
              <a:avLst>
                <a:gd name="adj1" fmla="val 0"/>
                <a:gd name="adj2" fmla="val 2939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0F5774C-1F1F-43D3-BDFC-31644976D97E}"/>
                </a:ext>
              </a:extLst>
            </p:cNvPr>
            <p:cNvSpPr txBox="1"/>
            <p:nvPr/>
          </p:nvSpPr>
          <p:spPr>
            <a:xfrm>
              <a:off x="259458" y="1064428"/>
              <a:ext cx="601922" cy="513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014523" y="2779018"/>
            <a:ext cx="506967" cy="640277"/>
            <a:chOff x="191345" y="1064428"/>
            <a:chExt cx="736505" cy="635591"/>
          </a:xfrm>
        </p:grpSpPr>
        <p:sp>
          <p:nvSpPr>
            <p:cNvPr id="12" name="Прямоугольник: скругленные противолежащие углы 7">
              <a:extLst>
                <a:ext uri="{FF2B5EF4-FFF2-40B4-BE49-F238E27FC236}">
                  <a16:creationId xmlns:a16="http://schemas.microsoft.com/office/drawing/2014/main" id="{6CBA279B-9704-4BE5-AA02-3B3B1821AC92}"/>
                </a:ext>
              </a:extLst>
            </p:cNvPr>
            <p:cNvSpPr/>
            <p:nvPr/>
          </p:nvSpPr>
          <p:spPr>
            <a:xfrm>
              <a:off x="191345" y="1068556"/>
              <a:ext cx="736505" cy="631463"/>
            </a:xfrm>
            <a:prstGeom prst="round2DiagRect">
              <a:avLst>
                <a:gd name="adj1" fmla="val 0"/>
                <a:gd name="adj2" fmla="val 2939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0F5774C-1F1F-43D3-BDFC-31644976D97E}"/>
                </a:ext>
              </a:extLst>
            </p:cNvPr>
            <p:cNvSpPr txBox="1"/>
            <p:nvPr/>
          </p:nvSpPr>
          <p:spPr>
            <a:xfrm>
              <a:off x="259458" y="1064428"/>
              <a:ext cx="581950" cy="513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16" name="Прямоугольник: скругленные противолежащие углы 4">
            <a:extLst>
              <a:ext uri="{FF2B5EF4-FFF2-40B4-BE49-F238E27FC236}">
                <a16:creationId xmlns:a16="http://schemas.microsoft.com/office/drawing/2014/main" id="{B4EABFCB-BC9E-49CA-B4C2-475EE823A99E}"/>
              </a:ext>
            </a:extLst>
          </p:cNvPr>
          <p:cNvSpPr/>
          <p:nvPr/>
        </p:nvSpPr>
        <p:spPr>
          <a:xfrm>
            <a:off x="563836" y="791459"/>
            <a:ext cx="4028259" cy="2103071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A1C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депутат» (от лат.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deputatus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«посланный») – то есть посланник от населения, призванный в силу территориальной доступности знать нужды населения  и выражать его волю при решении задач местного характера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240121" y="709008"/>
            <a:ext cx="477490" cy="540948"/>
            <a:chOff x="191345" y="1064428"/>
            <a:chExt cx="736505" cy="635591"/>
          </a:xfrm>
        </p:grpSpPr>
        <p:sp>
          <p:nvSpPr>
            <p:cNvPr id="18" name="Прямоугольник: скругленные противолежащие углы 7">
              <a:extLst>
                <a:ext uri="{FF2B5EF4-FFF2-40B4-BE49-F238E27FC236}">
                  <a16:creationId xmlns:a16="http://schemas.microsoft.com/office/drawing/2014/main" id="{6CBA279B-9704-4BE5-AA02-3B3B1821AC92}"/>
                </a:ext>
              </a:extLst>
            </p:cNvPr>
            <p:cNvSpPr/>
            <p:nvPr/>
          </p:nvSpPr>
          <p:spPr>
            <a:xfrm>
              <a:off x="191345" y="1068556"/>
              <a:ext cx="736505" cy="631463"/>
            </a:xfrm>
            <a:prstGeom prst="round2DiagRect">
              <a:avLst>
                <a:gd name="adj1" fmla="val 0"/>
                <a:gd name="adj2" fmla="val 2939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0F5774C-1F1F-43D3-BDFC-31644976D97E}"/>
                </a:ext>
              </a:extLst>
            </p:cNvPr>
            <p:cNvSpPr txBox="1"/>
            <p:nvPr/>
          </p:nvSpPr>
          <p:spPr>
            <a:xfrm>
              <a:off x="259457" y="1064428"/>
              <a:ext cx="617876" cy="608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1" name="Прямоугольник: скругленные противолежащие углы 4">
            <a:extLst>
              <a:ext uri="{FF2B5EF4-FFF2-40B4-BE49-F238E27FC236}">
                <a16:creationId xmlns:a16="http://schemas.microsoft.com/office/drawing/2014/main" id="{B4EABFCB-BC9E-49CA-B4C2-475EE823A99E}"/>
              </a:ext>
            </a:extLst>
          </p:cNvPr>
          <p:cNvSpPr/>
          <p:nvPr/>
        </p:nvSpPr>
        <p:spPr>
          <a:xfrm>
            <a:off x="5357850" y="791459"/>
            <a:ext cx="4021285" cy="2103071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A1C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6 131-ФЗ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40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депутата, члена выборного органа местного самоуправления, выборного должностного лица местного самоуправления</a:t>
            </a:r>
          </a:p>
          <a:p>
            <a:endParaRPr lang="ru-RU" dirty="0"/>
          </a:p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957247" y="675007"/>
            <a:ext cx="477490" cy="540948"/>
            <a:chOff x="191345" y="1064428"/>
            <a:chExt cx="736505" cy="635591"/>
          </a:xfrm>
        </p:grpSpPr>
        <p:sp>
          <p:nvSpPr>
            <p:cNvPr id="23" name="Прямоугольник: скругленные противолежащие углы 7">
              <a:extLst>
                <a:ext uri="{FF2B5EF4-FFF2-40B4-BE49-F238E27FC236}">
                  <a16:creationId xmlns:a16="http://schemas.microsoft.com/office/drawing/2014/main" id="{6CBA279B-9704-4BE5-AA02-3B3B1821AC92}"/>
                </a:ext>
              </a:extLst>
            </p:cNvPr>
            <p:cNvSpPr/>
            <p:nvPr/>
          </p:nvSpPr>
          <p:spPr>
            <a:xfrm>
              <a:off x="191345" y="1068556"/>
              <a:ext cx="736505" cy="631463"/>
            </a:xfrm>
            <a:prstGeom prst="round2DiagRect">
              <a:avLst>
                <a:gd name="adj1" fmla="val 0"/>
                <a:gd name="adj2" fmla="val 2939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0F5774C-1F1F-43D3-BDFC-31644976D97E}"/>
                </a:ext>
              </a:extLst>
            </p:cNvPr>
            <p:cNvSpPr txBox="1"/>
            <p:nvPr/>
          </p:nvSpPr>
          <p:spPr>
            <a:xfrm>
              <a:off x="259457" y="1064428"/>
              <a:ext cx="617876" cy="608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400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181" y="143526"/>
            <a:ext cx="8596668" cy="84268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 ст.18 131-ФЗ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181" y="986208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информации, право иметь помощников;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финансирование,</a:t>
            </a:r>
            <a:r>
              <a:rPr lang="ru-RU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работы (должности)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в совокупности не менее 2 и не более 6 рабочих дней в месяц;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Неприкосновенности и неответственности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 может быть привлечен к ответственности за высказанные мнения, если не допустили клеветы и оскорблений);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порядок производства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уголовным или административным делам;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отказаться от дачи свидетельских показаний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890" y="143526"/>
            <a:ext cx="1386880" cy="116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43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3217364" y="1113934"/>
            <a:ext cx="2893591" cy="25145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Предлагать вопросы для рассмотрения на заседаниях ПО МО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94560" y="1126458"/>
            <a:ext cx="2893591" cy="2514501"/>
          </a:xfrm>
          <a:prstGeom prst="rect">
            <a:avLst/>
          </a:prstGeom>
          <a:solidFill>
            <a:srgbClr val="CDF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18867" y="3621119"/>
            <a:ext cx="2893591" cy="2514501"/>
          </a:xfrm>
          <a:prstGeom prst="rect">
            <a:avLst/>
          </a:prstGeom>
          <a:solidFill>
            <a:srgbClr val="CDF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6063" y="3633643"/>
            <a:ext cx="2893591" cy="25145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4" y="295836"/>
            <a:ext cx="8596668" cy="66338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ДЕПУТАТА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2" y="6468442"/>
            <a:ext cx="10572648" cy="554181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890" y="143526"/>
            <a:ext cx="1386880" cy="116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E036EF7-6BBB-45F5-902D-A8F2FF7ADDD5}"/>
              </a:ext>
            </a:extLst>
          </p:cNvPr>
          <p:cNvSpPr/>
          <p:nvPr/>
        </p:nvSpPr>
        <p:spPr>
          <a:xfrm>
            <a:off x="3189520" y="1210670"/>
            <a:ext cx="3014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E036EF7-6BBB-45F5-902D-A8F2FF7ADDD5}"/>
              </a:ext>
            </a:extLst>
          </p:cNvPr>
          <p:cNvSpPr/>
          <p:nvPr/>
        </p:nvSpPr>
        <p:spPr>
          <a:xfrm>
            <a:off x="6140168" y="1176476"/>
            <a:ext cx="26510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семейных ценностей, поддержка института семьи, материнства 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детства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40168" y="1101410"/>
            <a:ext cx="2893591" cy="2514501"/>
          </a:xfrm>
          <a:prstGeom prst="rect">
            <a:avLst/>
          </a:prstGeom>
          <a:solidFill>
            <a:srgbClr val="CDF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E036EF7-6BBB-45F5-902D-A8F2FF7ADDD5}"/>
              </a:ext>
            </a:extLst>
          </p:cNvPr>
          <p:cNvSpPr/>
          <p:nvPr/>
        </p:nvSpPr>
        <p:spPr>
          <a:xfrm>
            <a:off x="9095936" y="2374136"/>
            <a:ext cx="25202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 студенческой молодежью по противодействию терроризму 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экстремизму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E036EF7-6BBB-45F5-902D-A8F2FF7ADDD5}"/>
              </a:ext>
            </a:extLst>
          </p:cNvPr>
          <p:cNvSpPr/>
          <p:nvPr/>
        </p:nvSpPr>
        <p:spPr>
          <a:xfrm>
            <a:off x="433080" y="3750168"/>
            <a:ext cx="2800485" cy="1459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Вносить для рассмотрения проекты МПА;</a:t>
            </a:r>
          </a:p>
          <a:p>
            <a:pPr marL="285750" indent="-285750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E036EF7-6BBB-45F5-902D-A8F2FF7ADDD5}"/>
              </a:ext>
            </a:extLst>
          </p:cNvPr>
          <p:cNvSpPr/>
          <p:nvPr/>
        </p:nvSpPr>
        <p:spPr>
          <a:xfrm>
            <a:off x="3233565" y="3750168"/>
            <a:ext cx="2873891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Оглашать </a:t>
            </a:r>
          </a:p>
          <a:p>
            <a:pPr>
              <a:spcBef>
                <a:spcPts val="100"/>
              </a:spcBef>
              <a:buSzPct val="150000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тексты    </a:t>
            </a:r>
          </a:p>
          <a:p>
            <a:pPr>
              <a:spcBef>
                <a:spcPts val="100"/>
              </a:spcBef>
              <a:buSzPct val="150000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обращений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ts val="100"/>
              </a:spcBef>
              <a:buSzPct val="150000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заявлений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0"/>
              </a:spcBef>
              <a:buSzPct val="150000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депутатских </a:t>
            </a:r>
          </a:p>
          <a:p>
            <a:pPr>
              <a:spcBef>
                <a:spcPts val="100"/>
              </a:spcBef>
              <a:buSzPct val="150000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запросов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3E036EF7-6BBB-45F5-902D-A8F2FF7ADDD5}"/>
              </a:ext>
            </a:extLst>
          </p:cNvPr>
          <p:cNvSpPr/>
          <p:nvPr/>
        </p:nvSpPr>
        <p:spPr>
          <a:xfrm>
            <a:off x="354240" y="1223143"/>
            <a:ext cx="2520281" cy="2372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Избирать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0"/>
              </a:spcBef>
              <a:buSzPct val="150000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100"/>
              </a:spcBef>
              <a:buSzPct val="150000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избранным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ts val="100"/>
              </a:spcBef>
              <a:buSzPct val="150000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комиссии, </a:t>
            </a:r>
          </a:p>
          <a:p>
            <a:pPr>
              <a:spcBef>
                <a:spcPts val="100"/>
              </a:spcBef>
              <a:buSzPct val="150000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созданные </a:t>
            </a:r>
          </a:p>
          <a:p>
            <a:pPr>
              <a:spcBef>
                <a:spcPts val="100"/>
              </a:spcBef>
              <a:buSzPct val="150000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E036EF7-6BBB-45F5-902D-A8F2FF7ADDD5}"/>
              </a:ext>
            </a:extLst>
          </p:cNvPr>
          <p:cNvSpPr/>
          <p:nvPr/>
        </p:nvSpPr>
        <p:spPr>
          <a:xfrm>
            <a:off x="6210920" y="1223143"/>
            <a:ext cx="26424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Вносить предложения по повестке дня заседания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00"/>
              </a:spcBef>
              <a:buSzPct val="150000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007553" y="2223625"/>
            <a:ext cx="2893591" cy="25145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3E036EF7-6BBB-45F5-902D-A8F2FF7ADDD5}"/>
              </a:ext>
            </a:extLst>
          </p:cNvPr>
          <p:cNvSpPr/>
          <p:nvPr/>
        </p:nvSpPr>
        <p:spPr>
          <a:xfrm>
            <a:off x="9037511" y="2345358"/>
            <a:ext cx="26424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выражения мнений при голосовании публично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3E036EF7-6BBB-45F5-902D-A8F2FF7ADDD5}"/>
              </a:ext>
            </a:extLst>
          </p:cNvPr>
          <p:cNvSpPr/>
          <p:nvPr/>
        </p:nvSpPr>
        <p:spPr>
          <a:xfrm>
            <a:off x="6228551" y="3778946"/>
            <a:ext cx="25202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 студенческой молодежью по противодействию терроризму 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экстремизму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40168" y="3628435"/>
            <a:ext cx="2893591" cy="25145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E036EF7-6BBB-45F5-902D-A8F2FF7ADDD5}"/>
              </a:ext>
            </a:extLst>
          </p:cNvPr>
          <p:cNvSpPr/>
          <p:nvPr/>
        </p:nvSpPr>
        <p:spPr>
          <a:xfrm>
            <a:off x="6170126" y="3750168"/>
            <a:ext cx="2642450" cy="2690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информацию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ходе выполнения принятых ПО решений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00"/>
              </a:spcBef>
              <a:buSzPct val="150000"/>
              <a:buFont typeface="Wingdings" panose="05000000000000000000" pitchFamily="2" charset="2"/>
              <a:buChar char="v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7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890" y="143526"/>
            <a:ext cx="1386880" cy="116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6057" y="1117601"/>
            <a:ext cx="85779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ДЕПУТАТА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заседаниях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представительного органа,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постоянных комиссий, рабочих групп;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участвовать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голосовании;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соблюдать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депутатской этики;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соблюдать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дисциплину;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соблюдать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представительного органа;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уведомлять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представительного органа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причинах невозможности участия в заседании ПО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ЗАКРЕПИТЬ В ФЗ НЕ ПРАВО ВЕСТИ ЛИЧНЫЙ ПРИЕМ,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ОБЯЗАННОСТЬ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2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3283"/>
            <a:ext cx="8596668" cy="7294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МУНИЦИПАЛИТЕТ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2441"/>
            <a:ext cx="8596668" cy="49913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контактировать с избирателями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укреплять взаимоотношения ПО с населением, доносить проблемы и просьбы жителей </a:t>
            </a:r>
          </a:p>
          <a:p>
            <a:pPr algn="ctr">
              <a:buFontTx/>
              <a:buChar char="-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освещение своей деятельности в социальных сетях (ведение страниц, открытых для общества, в которых работа отражена в полном объеме);</a:t>
            </a:r>
          </a:p>
          <a:p>
            <a:pPr algn="ctr">
              <a:buFontTx/>
              <a:buChar char="-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цифровых каналов мониторинга и информирования населения о принятых решениях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890" y="143526"/>
            <a:ext cx="1386880" cy="116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47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437" y="166255"/>
            <a:ext cx="10515600" cy="6650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ВЫГОДЫ ОТ «ЦИФРОВОГО МУНИЦИПАЛИТЕТА»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734" y="1188132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активнее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вовлечь население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информационно активную молодежь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управление развитием муниципалитета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повысит электоральную активность и доверие к муниципальной власти в целом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65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663" y="206999"/>
            <a:ext cx="10515600" cy="67651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И ЕЕ РЕШЕНИЕ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035" y="786533"/>
            <a:ext cx="11727873" cy="58359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депутата исходят из основных конституционных прав гражданина в области политической жизни общества, но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законодательное закрепление обязанностей депутата отсутствует (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131-ФЗ, законы субъектов РФ, уставы муниципальных образований не определяют обязанности депутатов</a:t>
            </a:r>
            <a:r>
              <a:rPr lang="ru-RU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Федеральному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законодателю необходимо установить минимальный перечень обязанностей депутата перед населением через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ринятие конкретной императивной нормы, содержащей четкие требования к количественному и качественному выражению работы депутатов, исходя из перечня форм депутатской деятельности</a:t>
            </a:r>
            <a:r>
              <a:rPr 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создаст сбалансированную конструкцию правового статуса депутата, может увеличить эффективность его работы, сделает более ответственным и приведет к взвешенному подходу при выдвижении своей кандидатуры на выборы.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0530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427</TotalTime>
  <Words>432</Words>
  <Application>Microsoft Office PowerPoint</Application>
  <PresentationFormat>Широкоэкранный</PresentationFormat>
  <Paragraphs>69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Доклад на тему: «Права и обязанности депутатов  представительного органа местного самоуправления» </vt:lpstr>
      <vt:lpstr>КОНСТИТУЦИЯ  РОССИЙСКОЙ ФЕДЕРАЦИИ</vt:lpstr>
      <vt:lpstr>Правовой статус депутата </vt:lpstr>
      <vt:lpstr>ГАРАНТИИ  ст.18 131-ФЗ</vt:lpstr>
      <vt:lpstr>ПРАВА ДЕПУТАТА</vt:lpstr>
      <vt:lpstr>Презентация PowerPoint</vt:lpstr>
      <vt:lpstr>ЦИФРОВОЙ МУНИЦИПАЛИТЕТ</vt:lpstr>
      <vt:lpstr>ВЫГОДЫ ОТ «ЦИФРОВОГО МУНИЦИПАЛИТЕТА» </vt:lpstr>
      <vt:lpstr>ПРОБЛЕМА И ЕЕ РЕШЕНИЕ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Укрепление гражданского единства и гармонизация межнациональных отношений</dc:title>
  <dc:creator>Кафедра теории и истории государства и права</dc:creator>
  <cp:lastModifiedBy>User</cp:lastModifiedBy>
  <cp:revision>81</cp:revision>
  <dcterms:created xsi:type="dcterms:W3CDTF">2023-04-21T06:16:20Z</dcterms:created>
  <dcterms:modified xsi:type="dcterms:W3CDTF">2023-05-30T18:19:17Z</dcterms:modified>
</cp:coreProperties>
</file>