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91" r:id="rId2"/>
    <p:sldId id="526" r:id="rId3"/>
    <p:sldId id="648" r:id="rId4"/>
    <p:sldId id="647" r:id="rId5"/>
    <p:sldId id="528" r:id="rId6"/>
    <p:sldId id="642" r:id="rId7"/>
    <p:sldId id="631" r:id="rId8"/>
    <p:sldId id="636" r:id="rId9"/>
    <p:sldId id="644" r:id="rId10"/>
    <p:sldId id="649" r:id="rId11"/>
    <p:sldId id="537" r:id="rId12"/>
    <p:sldId id="536" r:id="rId13"/>
    <p:sldId id="531" r:id="rId14"/>
    <p:sldId id="530" r:id="rId15"/>
    <p:sldId id="645" r:id="rId16"/>
    <p:sldId id="525" r:id="rId17"/>
    <p:sldId id="511" r:id="rId18"/>
    <p:sldId id="646" r:id="rId19"/>
    <p:sldId id="651" r:id="rId20"/>
    <p:sldId id="650" r:id="rId21"/>
    <p:sldId id="524" r:id="rId22"/>
    <p:sldId id="620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625F44D-C445-494B-909E-ACB56FCA2C51}">
          <p14:sldIdLst>
            <p14:sldId id="591"/>
            <p14:sldId id="526"/>
            <p14:sldId id="648"/>
            <p14:sldId id="647"/>
            <p14:sldId id="528"/>
            <p14:sldId id="642"/>
            <p14:sldId id="631"/>
            <p14:sldId id="636"/>
            <p14:sldId id="644"/>
            <p14:sldId id="649"/>
            <p14:sldId id="537"/>
            <p14:sldId id="536"/>
            <p14:sldId id="531"/>
            <p14:sldId id="530"/>
            <p14:sldId id="645"/>
            <p14:sldId id="525"/>
            <p14:sldId id="511"/>
            <p14:sldId id="646"/>
            <p14:sldId id="651"/>
            <p14:sldId id="650"/>
            <p14:sldId id="524"/>
            <p14:sldId id="62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  <p15:guide id="8" orient="horz" pos="3895">
          <p15:clr>
            <a:srgbClr val="A4A3A4"/>
          </p15:clr>
        </p15:guide>
        <p15:guide id="9" pos="506">
          <p15:clr>
            <a:srgbClr val="A4A3A4"/>
          </p15:clr>
        </p15:guide>
        <p15:guide id="10" orient="horz" pos="3726">
          <p15:clr>
            <a:srgbClr val="A4A3A4"/>
          </p15:clr>
        </p15:guide>
        <p15:guide id="11" orient="horz" pos="3686">
          <p15:clr>
            <a:srgbClr val="A4A3A4"/>
          </p15:clr>
        </p15:guide>
        <p15:guide id="12" orient="horz" pos="3887">
          <p15:clr>
            <a:srgbClr val="A4A3A4"/>
          </p15:clr>
        </p15:guide>
        <p15:guide id="13" orient="horz" pos="1663">
          <p15:clr>
            <a:srgbClr val="A4A3A4"/>
          </p15:clr>
        </p15:guide>
        <p15:guide id="14" orient="horz" pos="3386">
          <p15:clr>
            <a:srgbClr val="A4A3A4"/>
          </p15:clr>
        </p15:guide>
        <p15:guide id="15" orient="horz" pos="2030">
          <p15:clr>
            <a:srgbClr val="A4A3A4"/>
          </p15:clr>
        </p15:guide>
        <p15:guide id="16" pos="6937">
          <p15:clr>
            <a:srgbClr val="A4A3A4"/>
          </p15:clr>
        </p15:guide>
        <p15:guide id="17" pos="751">
          <p15:clr>
            <a:srgbClr val="A4A3A4"/>
          </p15:clr>
        </p15:guide>
        <p15:guide id="18">
          <p15:clr>
            <a:srgbClr val="A4A3A4"/>
          </p15:clr>
        </p15:guide>
        <p15:guide id="19" pos="6261">
          <p15:clr>
            <a:srgbClr val="A4A3A4"/>
          </p15:clr>
        </p15:guide>
        <p15:guide id="20" pos="2697">
          <p15:clr>
            <a:srgbClr val="A4A3A4"/>
          </p15:clr>
        </p15:guide>
        <p15:guide id="21" pos="3827">
          <p15:clr>
            <a:srgbClr val="A4A3A4"/>
          </p15:clr>
        </p15:guide>
        <p15:guide id="22" pos="5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76C7"/>
    <a:srgbClr val="595959"/>
    <a:srgbClr val="95C25E"/>
    <a:srgbClr val="C86D12"/>
    <a:srgbClr val="334286"/>
    <a:srgbClr val="003399"/>
    <a:srgbClr val="FAA306"/>
    <a:srgbClr val="EF9F29"/>
    <a:srgbClr val="FF9900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856" autoAdjust="0"/>
  </p:normalViewPr>
  <p:slideViewPr>
    <p:cSldViewPr snapToGrid="0" snapToObjects="1">
      <p:cViewPr>
        <p:scale>
          <a:sx n="90" d="100"/>
          <a:sy n="90" d="100"/>
        </p:scale>
        <p:origin x="-1326" y="-588"/>
      </p:cViewPr>
      <p:guideLst>
        <p:guide orient="horz" pos="142"/>
        <p:guide orient="horz" pos="3899"/>
        <p:guide orient="horz" pos="3895"/>
        <p:guide orient="horz" pos="3726"/>
        <p:guide orient="horz" pos="3686"/>
        <p:guide orient="horz" pos="3887"/>
        <p:guide orient="horz" pos="1029"/>
        <p:guide orient="horz" pos="4100"/>
        <p:guide orient="horz" pos="2030"/>
        <p:guide pos="1277"/>
        <p:guide pos="294"/>
        <p:guide pos="506"/>
        <p:guide pos="6951"/>
        <p:guide pos="751"/>
        <p:guide/>
        <p:guide pos="6228"/>
        <p:guide pos="2697"/>
        <p:guide pos="3827"/>
        <p:guide pos="509"/>
      </p:guideLst>
    </p:cSldViewPr>
  </p:slideViewPr>
  <p:outlineViewPr>
    <p:cViewPr>
      <p:scale>
        <a:sx n="33" d="100"/>
        <a:sy n="33" d="100"/>
      </p:scale>
      <p:origin x="48" y="2178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p31-nstat5\disk_g\COMMON\521\&#1054;&#1073;&#1097;&#1077;&#1089;&#1090;&#1074;&#1077;&#1085;&#1085;&#1099;&#1081;%20&#1089;&#1086;&#1074;&#1077;&#1090;\&#1087;&#1086;&#1076;&#1075;&#1086;&#1090;&#1086;&#1074;&#1082;&#1072;\&#1044;&#1080;&#1072;&#1075;&#1088;&#1072;&#1084;&#1084;&#1072;%20&#1074;%20Microsoft%20PowerPoi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p31-nstat5\disk_g\COMMON\521\&#1054;&#1073;&#1097;&#1077;&#1089;&#1090;&#1074;&#1077;&#1085;&#1085;&#1099;&#1081;%20&#1089;&#1086;&#1074;&#1077;&#1090;\&#1087;&#1086;&#1076;&#1075;&#1086;&#1090;&#1086;&#1074;&#1082;&#1072;\&#1044;&#1080;&#1072;&#1075;&#1088;&#1072;&#1084;&#1084;&#1072;%20&#1074;%20Microsoft%20PowerPoi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p31-nstat5\disk_g\COMMON\521\&#1054;&#1073;&#1097;&#1077;&#1089;&#1090;&#1074;&#1077;&#1085;&#1085;&#1099;&#1081;%20&#1089;&#1086;&#1074;&#1077;&#1090;\&#1087;&#1086;&#1076;&#1075;&#1086;&#1090;&#1086;&#1074;&#1082;&#1072;\&#1044;&#1080;&#1072;&#1075;&#1088;&#1072;&#1084;&#1084;&#1072;%20&#1074;%20Microsoft%20PowerPoi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4.4905725728206357E-2"/>
          <c:y val="9.1052811424633825E-2"/>
          <c:w val="0.5602629075584471"/>
          <c:h val="0.88871949274262962"/>
        </c:manualLayout>
      </c:layout>
      <c:doughnutChart>
        <c:varyColors val="1"/>
        <c:ser>
          <c:idx val="0"/>
          <c:order val="0"/>
          <c:dPt>
            <c:idx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37-4B31-8F9F-C4271E8ACEB9}"/>
              </c:ext>
            </c:extLst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37-4B31-8F9F-C4271E8ACEB9}"/>
              </c:ext>
            </c:extLst>
          </c:dPt>
          <c:dPt>
            <c:idx val="4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37-4B31-8F9F-C4271E8ACEB9}"/>
              </c:ext>
            </c:extLst>
          </c:dPt>
          <c:dLbls>
            <c:dLbl>
              <c:idx val="2"/>
              <c:layout>
                <c:manualLayout>
                  <c:x val="-2.7037516312993989E-3"/>
                  <c:y val="1.25073906502779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37-4B31-8F9F-C4271E8ACEB9}"/>
                </c:ext>
              </c:extLst>
            </c:dLbl>
            <c:dLbl>
              <c:idx val="3"/>
              <c:layout>
                <c:manualLayout>
                  <c:x val="1.6829622528038563E-2"/>
                  <c:y val="-1.945672871740827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37-4B31-8F9F-C4271E8ACEB9}"/>
                </c:ext>
              </c:extLst>
            </c:dLbl>
            <c:dLbl>
              <c:idx val="4"/>
              <c:layout>
                <c:manualLayout>
                  <c:x val="-8.3335520559930047E-3"/>
                  <c:y val="-6.53446008036181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37-4B31-8F9F-C4271E8ACEB9}"/>
                </c:ext>
              </c:extLst>
            </c:dLbl>
            <c:dLbl>
              <c:idx val="5"/>
              <c:layout>
                <c:manualLayout>
                  <c:x val="-1.381406869983102E-2"/>
                  <c:y val="-0.13723948552974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37-4B31-8F9F-C4271E8ACEB9}"/>
                </c:ext>
              </c:extLst>
            </c:dLbl>
            <c:dLbl>
              <c:idx val="6"/>
              <c:layout>
                <c:manualLayout>
                  <c:x val="4.4725804270458719E-2"/>
                  <c:y val="-0.150080031712817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E37-4B31-8F9F-C4271E8ACEB9}"/>
                </c:ext>
              </c:extLst>
            </c:dLbl>
            <c:dLbl>
              <c:idx val="7"/>
              <c:layout>
                <c:manualLayout>
                  <c:x val="5.5587017544397752E-2"/>
                  <c:y val="-0.137581646774636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37-4B31-8F9F-C4271E8ACEB9}"/>
                </c:ext>
              </c:extLst>
            </c:dLbl>
            <c:dLbl>
              <c:idx val="8"/>
              <c:layout>
                <c:manualLayout>
                  <c:x val="1.9462422810718423E-2"/>
                  <c:y val="-0.155852875843884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E37-4B31-8F9F-C4271E8AC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Лист1!$H$93:$H$96</c:f>
              <c:strCache>
                <c:ptCount val="4"/>
                <c:pt idx="0">
                  <c:v>электронные версии стат.изданий</c:v>
                </c:pt>
                <c:pt idx="1">
                  <c:v>базы данных</c:v>
                </c:pt>
                <c:pt idx="2">
                  <c:v>электронные  таблицы</c:v>
                </c:pt>
                <c:pt idx="3">
                  <c:v>инфографика</c:v>
                </c:pt>
              </c:strCache>
            </c:strRef>
          </c:cat>
          <c:val>
            <c:numRef>
              <c:f>Лист1!$I$93:$I$96</c:f>
              <c:numCache>
                <c:formatCode>General</c:formatCode>
                <c:ptCount val="4"/>
                <c:pt idx="0">
                  <c:v>47.7</c:v>
                </c:pt>
                <c:pt idx="1">
                  <c:v>24.2</c:v>
                </c:pt>
                <c:pt idx="2">
                  <c:v>23.5</c:v>
                </c:pt>
                <c:pt idx="3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E37-4B31-8F9F-C4271E8ACEB9}"/>
            </c:ext>
          </c:extLst>
        </c:ser>
        <c:dLbls/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60165411070711661"/>
          <c:y val="0.1548155137724857"/>
          <c:w val="0.37893463578927816"/>
          <c:h val="0.77887741516525988"/>
        </c:manualLayout>
      </c:layout>
      <c:txPr>
        <a:bodyPr/>
        <a:lstStyle/>
        <a:p>
          <a:pPr rtl="0">
            <a:defRPr sz="1200">
              <a:solidFill>
                <a:schemeClr val="tx1">
                  <a:lumMod val="50000"/>
                  <a:lumOff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1.9088009664233872E-2"/>
          <c:y val="0"/>
          <c:w val="0.9773074846006945"/>
          <c:h val="0.65892661694901289"/>
        </c:manualLayout>
      </c:layout>
      <c:barChart>
        <c:barDir val="col"/>
        <c:grouping val="clustered"/>
        <c:ser>
          <c:idx val="0"/>
          <c:order val="0"/>
          <c:tx>
            <c:strRef>
              <c:f>Лист1!$I$21</c:f>
              <c:strCache>
                <c:ptCount val="1"/>
                <c:pt idx="0">
                  <c:v>2021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3376C7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Лист1!$H$22:$H$26</c:f>
              <c:strCache>
                <c:ptCount val="5"/>
                <c:pt idx="0">
                  <c:v>для профессиональной деятельности</c:v>
                </c:pt>
                <c:pt idx="1">
                  <c:v>для общей информации</c:v>
                </c:pt>
                <c:pt idx="2">
                  <c:v>для обучения</c:v>
                </c:pt>
                <c:pt idx="3">
                  <c:v>для преподавательской и научной деятельности</c:v>
                </c:pt>
                <c:pt idx="4">
                  <c:v>для маркетинговых исследований</c:v>
                </c:pt>
              </c:strCache>
            </c:strRef>
          </c:cat>
          <c:val>
            <c:numRef>
              <c:f>Лист1!$I$22:$I$26</c:f>
              <c:numCache>
                <c:formatCode>0.0</c:formatCode>
                <c:ptCount val="5"/>
                <c:pt idx="0">
                  <c:v>49.1</c:v>
                </c:pt>
                <c:pt idx="1">
                  <c:v>20.3</c:v>
                </c:pt>
                <c:pt idx="2">
                  <c:v>14.9</c:v>
                </c:pt>
                <c:pt idx="3">
                  <c:v>13.9</c:v>
                </c:pt>
                <c:pt idx="4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12-4B79-AB3C-719BA08A32E4}"/>
            </c:ext>
          </c:extLst>
        </c:ser>
        <c:ser>
          <c:idx val="1"/>
          <c:order val="1"/>
          <c:tx>
            <c:strRef>
              <c:f>Лист1!$J$21</c:f>
              <c:strCache>
                <c:ptCount val="1"/>
                <c:pt idx="0">
                  <c:v>2022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86D12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Лист1!$H$22:$H$26</c:f>
              <c:strCache>
                <c:ptCount val="5"/>
                <c:pt idx="0">
                  <c:v>для профессиональной деятельности</c:v>
                </c:pt>
                <c:pt idx="1">
                  <c:v>для общей информации</c:v>
                </c:pt>
                <c:pt idx="2">
                  <c:v>для обучения</c:v>
                </c:pt>
                <c:pt idx="3">
                  <c:v>для преподавательской и научной деятельности</c:v>
                </c:pt>
                <c:pt idx="4">
                  <c:v>для маркетинговых исследований</c:v>
                </c:pt>
              </c:strCache>
            </c:strRef>
          </c:cat>
          <c:val>
            <c:numRef>
              <c:f>Лист1!$J$22:$J$26</c:f>
              <c:numCache>
                <c:formatCode>0.0</c:formatCode>
                <c:ptCount val="5"/>
                <c:pt idx="0">
                  <c:v>52.7</c:v>
                </c:pt>
                <c:pt idx="1">
                  <c:v>24.5</c:v>
                </c:pt>
                <c:pt idx="2">
                  <c:v>7.3</c:v>
                </c:pt>
                <c:pt idx="3">
                  <c:v>25.5</c:v>
                </c:pt>
                <c:pt idx="4">
                  <c:v>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12-4B79-AB3C-719BA08A32E4}"/>
            </c:ext>
          </c:extLst>
        </c:ser>
        <c:dLbls/>
        <c:axId val="116866048"/>
        <c:axId val="116871936"/>
      </c:barChart>
      <c:catAx>
        <c:axId val="1168660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5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  <c:crossAx val="116871936"/>
        <c:crosses val="autoZero"/>
        <c:auto val="1"/>
        <c:lblAlgn val="ctr"/>
        <c:lblOffset val="100"/>
      </c:catAx>
      <c:valAx>
        <c:axId val="116871936"/>
        <c:scaling>
          <c:orientation val="minMax"/>
        </c:scaling>
        <c:delete val="1"/>
        <c:axPos val="l"/>
        <c:numFmt formatCode="0.0" sourceLinked="1"/>
        <c:tickLblPos val="none"/>
        <c:crossAx val="116866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4101015347136275E-2"/>
          <c:y val="0.9260407162036729"/>
          <c:w val="0.70871209983257333"/>
          <c:h val="5.0570928929223199E-2"/>
        </c:manualLayout>
      </c:layout>
      <c:txPr>
        <a:bodyPr/>
        <a:lstStyle/>
        <a:p>
          <a:pPr>
            <a:defRPr sz="1200">
              <a:solidFill>
                <a:srgbClr val="595959"/>
              </a:solidFill>
            </a:defRPr>
          </a:pPr>
          <a:endParaRPr lang="ru-RU"/>
        </a:p>
      </c:txPr>
    </c:legend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"/>
          <c:y val="4.2251825720443524E-2"/>
          <c:w val="1"/>
          <c:h val="0.6117481655844984"/>
        </c:manualLayout>
      </c:layout>
      <c:barChart>
        <c:barDir val="col"/>
        <c:grouping val="clustered"/>
        <c:ser>
          <c:idx val="0"/>
          <c:order val="0"/>
          <c:tx>
            <c:strRef>
              <c:f>Лист1!$I$49</c:f>
              <c:strCache>
                <c:ptCount val="1"/>
                <c:pt idx="0">
                  <c:v>2022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Лист1!$H$50:$H$54</c:f>
              <c:strCache>
                <c:ptCount val="5"/>
                <c:pt idx="0">
                  <c:v>удовлетворен</c:v>
                </c:pt>
                <c:pt idx="1">
                  <c:v>полностью удовлетворен</c:v>
                </c:pt>
                <c:pt idx="2">
                  <c:v>частично удовлетворен</c:v>
                </c:pt>
                <c:pt idx="3">
                  <c:v>затруднение при ответе</c:v>
                </c:pt>
                <c:pt idx="4">
                  <c:v>не соответствует запросам</c:v>
                </c:pt>
              </c:strCache>
            </c:strRef>
          </c:cat>
          <c:val>
            <c:numRef>
              <c:f>Лист1!$I$50:$I$54</c:f>
              <c:numCache>
                <c:formatCode>0.0</c:formatCode>
                <c:ptCount val="5"/>
                <c:pt idx="0">
                  <c:v>50.2</c:v>
                </c:pt>
                <c:pt idx="1">
                  <c:v>21.6</c:v>
                </c:pt>
                <c:pt idx="2">
                  <c:v>24.3</c:v>
                </c:pt>
                <c:pt idx="3">
                  <c:v>2.7</c:v>
                </c:pt>
                <c:pt idx="4">
                  <c:v>1.2</c:v>
                </c:pt>
              </c:numCache>
            </c:numRef>
          </c:val>
        </c:ser>
        <c:ser>
          <c:idx val="1"/>
          <c:order val="1"/>
          <c:tx>
            <c:strRef>
              <c:f>Лист1!$J$49</c:f>
              <c:strCache>
                <c:ptCount val="1"/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Лист1!$H$50:$H$54</c:f>
              <c:strCache>
                <c:ptCount val="5"/>
                <c:pt idx="0">
                  <c:v>удовлетворен</c:v>
                </c:pt>
                <c:pt idx="1">
                  <c:v>полностью удовлетворен</c:v>
                </c:pt>
                <c:pt idx="2">
                  <c:v>частично удовлетворен</c:v>
                </c:pt>
                <c:pt idx="3">
                  <c:v>затруднение при ответе</c:v>
                </c:pt>
                <c:pt idx="4">
                  <c:v>не соответствует запросам</c:v>
                </c:pt>
              </c:strCache>
            </c:strRef>
          </c:cat>
          <c:val>
            <c:numRef>
              <c:f>Лист1!$J$50:$J$52</c:f>
              <c:numCache>
                <c:formatCode>General</c:formatCode>
                <c:ptCount val="3"/>
              </c:numCache>
            </c:numRef>
          </c:val>
        </c:ser>
        <c:dLbls/>
        <c:gapWidth val="10"/>
        <c:overlap val="20"/>
        <c:axId val="117635712"/>
        <c:axId val="117645696"/>
      </c:barChart>
      <c:catAx>
        <c:axId val="117635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7645696"/>
        <c:crosses val="autoZero"/>
        <c:auto val="1"/>
        <c:lblAlgn val="ctr"/>
        <c:lblOffset val="100"/>
      </c:catAx>
      <c:valAx>
        <c:axId val="117645696"/>
        <c:scaling>
          <c:orientation val="minMax"/>
        </c:scaling>
        <c:delete val="1"/>
        <c:axPos val="l"/>
        <c:numFmt formatCode="0.0" sourceLinked="1"/>
        <c:tickLblPos val="none"/>
        <c:crossAx val="117635712"/>
        <c:crosses val="autoZero"/>
        <c:crossBetween val="between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14245073346993467"/>
          <c:y val="0.92604085573103523"/>
          <c:w val="0.70871209983257333"/>
          <c:h val="5.0570928929223199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spPr>
    <a:ln>
      <a:noFill/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B359A-AB01-4FCF-8D6B-B02EE8BBFD9F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C375A-6F6A-4908-94C5-4765D74EA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535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05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805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60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60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91807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4479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45955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8295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8574" y="3428369"/>
            <a:ext cx="8389051" cy="12003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Arial"/>
                <a:cs typeface="Arial"/>
              </a:rPr>
              <a:t>Основные каналы распространения официальной статистической информации на общедоступных информационных ресурсах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799909" y="5456157"/>
            <a:ext cx="5968538" cy="926920"/>
          </a:xfrm>
        </p:spPr>
        <p:txBody>
          <a:bodyPr/>
          <a:lstStyle/>
          <a:p>
            <a:r>
              <a:rPr lang="ru-RU" sz="2200" b="1" dirty="0">
                <a:solidFill>
                  <a:srgbClr val="003399"/>
                </a:solidFill>
              </a:rPr>
              <a:t>Начальник отдела сводных статистических работ и общественных связей Белгородстата  Крутикова И.Ю.</a:t>
            </a:r>
          </a:p>
        </p:txBody>
      </p:sp>
    </p:spTree>
    <p:extLst>
      <p:ext uri="{BB962C8B-B14F-4D97-AF65-F5344CB8AC3E}">
        <p14:creationId xmlns:p14="http://schemas.microsoft.com/office/powerpoint/2010/main" xmlns="" val="31376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19" y="538335"/>
            <a:ext cx="11658031" cy="386948"/>
          </a:xfrm>
        </p:spPr>
        <p:txBody>
          <a:bodyPr/>
          <a:lstStyle/>
          <a:p>
            <a:r>
              <a:rPr lang="ru-RU" sz="2400" dirty="0"/>
              <a:t>ЕЖЕГОДНОЕ АНКЕТИРОВАНИЕ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</a:rPr>
              <a:t>БЕЛГОРОДСТАТ</a:t>
            </a:r>
            <a:endParaRPr lang="ru-RU" sz="1300" b="1" dirty="0">
              <a:solidFill>
                <a:srgbClr val="002060"/>
              </a:solidFill>
            </a:endParaRPr>
          </a:p>
        </p:txBody>
      </p:sp>
      <p:sp>
        <p:nvSpPr>
          <p:cNvPr id="16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33" name="Группа 16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34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Текст 3"/>
          <p:cNvSpPr txBox="1">
            <a:spLocks/>
          </p:cNvSpPr>
          <p:nvPr/>
        </p:nvSpPr>
        <p:spPr>
          <a:xfrm>
            <a:off x="284387" y="935480"/>
            <a:ext cx="11928876" cy="600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3399"/>
                </a:solidFill>
                <a:ea typeface="Times New Roman" pitchFamily="18" charset="0"/>
              </a:rPr>
              <a:t>ИТОГИ ОБСЛЕДОВАНИЯ УДОВЛЕТВОРЕННОСТИ И ДОВЕРИЯ РЕФЕРЕНТНЫХ ГРУПП К ОФИЦИАЛЬНОЙ СТАТИСТИЧЕСКОЙ ИНФОРМАЦИИ И УРОВНЮ ОТКРЫТОСТИ ДЕЯТЕЛЬНОСТИ БЕЛГОРОДСТАТА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43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2602920" y="1505731"/>
            <a:ext cx="7162800" cy="5415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УЧАСТНИКИ АНКЕТИРОВАНИЯ </a:t>
            </a:r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30</a:t>
            </a:r>
            <a:r>
              <a:rPr lang="en-US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2</a:t>
            </a:r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3399"/>
                </a:solidFill>
              </a:rPr>
              <a:t>человека</a:t>
            </a:r>
            <a:endParaRPr lang="ru-RU" sz="1600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1" r="24052"/>
          <a:stretch/>
        </p:blipFill>
        <p:spPr>
          <a:xfrm>
            <a:off x="10734279" y="1646482"/>
            <a:ext cx="963611" cy="959113"/>
          </a:xfrm>
          <a:prstGeom prst="rect">
            <a:avLst/>
          </a:prstGeom>
        </p:spPr>
      </p:pic>
      <p:sp>
        <p:nvSpPr>
          <p:cNvPr id="48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09081" y="5345188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1%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90614" y="3346347"/>
            <a:ext cx="3690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вид и графическое представление данных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37450" y="2995043"/>
            <a:ext cx="3744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</a:rPr>
              <a:t> </a:t>
            </a:r>
            <a:r>
              <a:rPr lang="ru-RU" sz="1600" dirty="0">
                <a:solidFill>
                  <a:srgbClr val="003399"/>
                </a:solidFill>
              </a:rPr>
              <a:t>корректность, легкость </a:t>
            </a:r>
            <a:r>
              <a:rPr lang="ru-RU" sz="1600" dirty="0" smtClean="0">
                <a:solidFill>
                  <a:srgbClr val="003399"/>
                </a:solidFill>
              </a:rPr>
              <a:t>чтения  </a:t>
            </a:r>
            <a:endParaRPr lang="ru-RU" sz="1600" dirty="0">
              <a:solidFill>
                <a:srgbClr val="003399"/>
              </a:solidFill>
            </a:endParaRPr>
          </a:p>
          <a:p>
            <a:r>
              <a:rPr lang="ru-RU" sz="1600" dirty="0" smtClean="0">
                <a:solidFill>
                  <a:srgbClr val="003399"/>
                </a:solidFill>
              </a:rPr>
              <a:t>  </a:t>
            </a:r>
            <a:endParaRPr lang="ru-RU" sz="1600" dirty="0">
              <a:solidFill>
                <a:srgbClr val="003399"/>
              </a:solidFill>
            </a:endParaRPr>
          </a:p>
        </p:txBody>
      </p:sp>
      <p:sp>
        <p:nvSpPr>
          <p:cNvPr id="55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09080" y="2364017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6%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01248" y="3908129"/>
            <a:ext cx="3707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формат представления, согласованность информации 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90614" y="4482292"/>
            <a:ext cx="3690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актуальность, </a:t>
            </a:r>
          </a:p>
          <a:p>
            <a:r>
              <a:rPr lang="ru-RU" sz="1600" dirty="0">
                <a:solidFill>
                  <a:srgbClr val="003399"/>
                </a:solidFill>
              </a:rPr>
              <a:t>комментарии и анализ 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505" y="3037575"/>
            <a:ext cx="217437" cy="21743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34" y="3426988"/>
            <a:ext cx="217437" cy="21743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984" y="4007672"/>
            <a:ext cx="217437" cy="21743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17" y="4567481"/>
            <a:ext cx="217437" cy="217437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328449" y="2024881"/>
            <a:ext cx="401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Оценка по 10-балльной шкале </a:t>
            </a:r>
            <a:endParaRPr lang="ru-RU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09081" y="2843482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5%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80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09081" y="3929395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3%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90613" y="5050372"/>
            <a:ext cx="3690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</a:rPr>
              <a:t>периодичность представления</a:t>
            </a:r>
            <a:r>
              <a:rPr lang="ru-RU" sz="1600" dirty="0">
                <a:solidFill>
                  <a:srgbClr val="003399"/>
                </a:solidFill>
              </a:rPr>
              <a:t>, </a:t>
            </a:r>
            <a:r>
              <a:rPr lang="ru-RU" sz="1600" dirty="0" smtClean="0">
                <a:solidFill>
                  <a:srgbClr val="003399"/>
                </a:solidFill>
              </a:rPr>
              <a:t>уровень </a:t>
            </a:r>
            <a:r>
              <a:rPr lang="ru-RU" sz="1600" dirty="0">
                <a:solidFill>
                  <a:srgbClr val="003399"/>
                </a:solidFill>
              </a:rPr>
              <a:t>детализации </a:t>
            </a:r>
            <a:r>
              <a:rPr lang="ru-RU" sz="1600" dirty="0" smtClean="0">
                <a:solidFill>
                  <a:srgbClr val="003399"/>
                </a:solidFill>
              </a:rPr>
              <a:t>информации, </a:t>
            </a:r>
            <a:r>
              <a:rPr lang="ru-RU" sz="1600" dirty="0">
                <a:solidFill>
                  <a:srgbClr val="003399"/>
                </a:solidFill>
              </a:rPr>
              <a:t>с</a:t>
            </a:r>
            <a:r>
              <a:rPr lang="ru-RU" sz="1600" dirty="0" smtClean="0">
                <a:solidFill>
                  <a:srgbClr val="003399"/>
                </a:solidFill>
              </a:rPr>
              <a:t>оответствие требованиям респондентов </a:t>
            </a:r>
            <a:endParaRPr lang="ru-RU" sz="1600" dirty="0">
              <a:solidFill>
                <a:srgbClr val="003399"/>
              </a:solidFill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45" y="5125322"/>
            <a:ext cx="217437" cy="217437"/>
          </a:xfrm>
          <a:prstGeom prst="rect">
            <a:avLst/>
          </a:prstGeom>
        </p:spPr>
      </p:pic>
      <p:sp>
        <p:nvSpPr>
          <p:cNvPr id="84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09081" y="4504393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2%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60773" y="2451706"/>
            <a:ext cx="401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Степень удовлетворенности, %</a:t>
            </a:r>
            <a:endParaRPr lang="ru-RU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879" y="2405020"/>
            <a:ext cx="217437" cy="21743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558713" y="2332658"/>
            <a:ext cx="372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</a:rPr>
              <a:t> легкость дальнейшего</a:t>
            </a:r>
          </a:p>
          <a:p>
            <a:r>
              <a:rPr lang="ru-RU" sz="1600" dirty="0" smtClean="0">
                <a:solidFill>
                  <a:srgbClr val="003399"/>
                </a:solidFill>
              </a:rPr>
              <a:t> использования информации</a:t>
            </a:r>
          </a:p>
          <a:p>
            <a:r>
              <a:rPr lang="ru-RU" sz="1600" dirty="0" smtClean="0">
                <a:solidFill>
                  <a:srgbClr val="003399"/>
                </a:solidFill>
              </a:rPr>
              <a:t> </a:t>
            </a:r>
            <a:endParaRPr lang="ru-RU" sz="1600" dirty="0">
              <a:solidFill>
                <a:srgbClr val="003399"/>
              </a:solidFill>
            </a:endParaRP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312619" y="3399936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8,</a:t>
            </a:r>
            <a:r>
              <a:rPr lang="ru-RU" sz="2000" b="1" dirty="0" smtClean="0">
                <a:solidFill>
                  <a:srgbClr val="003399"/>
                </a:solidFill>
                <a:latin typeface="Arial Cyr" panose="020B0604020202020204" pitchFamily="34" charset="0"/>
              </a:rPr>
              <a:t>4%</a:t>
            </a:r>
            <a:endParaRPr lang="ru-RU" sz="2000" b="1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59637461"/>
              </p:ext>
            </p:extLst>
          </p:nvPr>
        </p:nvGraphicFramePr>
        <p:xfrm>
          <a:off x="5604678" y="3009661"/>
          <a:ext cx="6640484" cy="255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244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30"/>
          <p:cNvGrpSpPr>
            <a:grpSpLocks/>
          </p:cNvGrpSpPr>
          <p:nvPr/>
        </p:nvGrpSpPr>
        <p:grpSpPr bwMode="auto">
          <a:xfrm>
            <a:off x="11698288" y="5699125"/>
            <a:ext cx="493712" cy="500063"/>
            <a:chOff x="9699205" y="5186438"/>
            <a:chExt cx="440055" cy="444500"/>
          </a:xfrm>
        </p:grpSpPr>
        <p:sp>
          <p:nvSpPr>
            <p:cNvPr id="15" name="object 16"/>
            <p:cNvSpPr>
              <a:spLocks/>
            </p:cNvSpPr>
            <p:nvPr/>
          </p:nvSpPr>
          <p:spPr bwMode="auto">
            <a:xfrm>
              <a:off x="9699205" y="5186438"/>
              <a:ext cx="440055" cy="444500"/>
            </a:xfrm>
            <a:custGeom>
              <a:avLst/>
              <a:gdLst>
                <a:gd name="T0" fmla="*/ 0 w 440054"/>
                <a:gd name="T1" fmla="*/ 0 h 444500"/>
                <a:gd name="T2" fmla="*/ 439941 w 440054"/>
                <a:gd name="T3" fmla="*/ 0 h 444500"/>
                <a:gd name="T4" fmla="*/ 439941 w 440054"/>
                <a:gd name="T5" fmla="*/ 444118 h 444500"/>
                <a:gd name="T6" fmla="*/ 0 w 440054"/>
                <a:gd name="T7" fmla="*/ 444118 h 444500"/>
                <a:gd name="T8" fmla="*/ 0 w 440054"/>
                <a:gd name="T9" fmla="*/ 0 h 444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0054"/>
                <a:gd name="T16" fmla="*/ 0 h 444500"/>
                <a:gd name="T17" fmla="*/ 440054 w 440054"/>
                <a:gd name="T18" fmla="*/ 444500 h 4445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" name="object 17"/>
            <p:cNvSpPr>
              <a:spLocks noChangeArrowheads="1"/>
            </p:cNvSpPr>
            <p:nvPr/>
          </p:nvSpPr>
          <p:spPr bwMode="auto">
            <a:xfrm>
              <a:off x="9859266" y="5292379"/>
              <a:ext cx="136778" cy="25693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8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899781" cy="1005584"/>
          </a:xfrm>
        </p:spPr>
        <p:txBody>
          <a:bodyPr/>
          <a:lstStyle/>
          <a:p>
            <a:r>
              <a:rPr lang="ru-RU" spc="-20" dirty="0" smtClean="0"/>
              <a:t>ОФИЦИАЛЬНЫЕ СТРАНИЦЫ </a:t>
            </a:r>
            <a:r>
              <a:rPr lang="ru-RU" spc="-20" dirty="0"/>
              <a:t>БЕЛГОРОДСТАТА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СОЦИАЛЬНЫХ СЕТЯХ «ВКонтакте» и «Одноклассники»</a:t>
            </a:r>
          </a:p>
        </p:txBody>
      </p:sp>
      <p:sp>
        <p:nvSpPr>
          <p:cNvPr id="20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22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01"/>
          <a:stretch/>
        </p:blipFill>
        <p:spPr bwMode="auto">
          <a:xfrm>
            <a:off x="370954" y="1988409"/>
            <a:ext cx="3573086" cy="153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53" y="1633657"/>
            <a:ext cx="12192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9638" y="1722156"/>
            <a:ext cx="1200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910" y="1986083"/>
            <a:ext cx="3302431" cy="45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8"/>
          <a:stretch/>
        </p:blipFill>
        <p:spPr bwMode="auto">
          <a:xfrm>
            <a:off x="7319341" y="2224694"/>
            <a:ext cx="3419046" cy="388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4895" y="2009675"/>
            <a:ext cx="1435542" cy="2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917" y="3362364"/>
            <a:ext cx="1537296" cy="189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54" y="3361296"/>
            <a:ext cx="2199485" cy="29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350532" y="6089942"/>
            <a:ext cx="5125227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dirty="0" smtClean="0"/>
              <a:t>https://vk.com/club187842018</a:t>
            </a:r>
            <a:endParaRPr lang="ru-RU" sz="2000" dirty="0"/>
          </a:p>
        </p:txBody>
      </p:sp>
      <p:sp>
        <p:nvSpPr>
          <p:cNvPr id="19" name="Текст 13"/>
          <p:cNvSpPr txBox="1">
            <a:spLocks/>
          </p:cNvSpPr>
          <p:nvPr/>
        </p:nvSpPr>
        <p:spPr>
          <a:xfrm>
            <a:off x="7421448" y="6083295"/>
            <a:ext cx="3678978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smtClean="0"/>
              <a:t>https://ok.ru/belgorods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2336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274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12</a:t>
            </a:fld>
            <a:endParaRPr lang="ru-RU" dirty="0"/>
          </a:p>
        </p:txBody>
      </p:sp>
      <p:grpSp>
        <p:nvGrpSpPr>
          <p:cNvPr id="30" name="Группа 19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33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731" y="1528118"/>
            <a:ext cx="1895807" cy="46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conncept.ru/wp-content/uploads/2020/06/vector-illustration-of-avatar-social-network-concept-2048x15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669" y="4368864"/>
            <a:ext cx="2819907" cy="21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347" y="1622131"/>
            <a:ext cx="5859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334286"/>
                </a:solidFill>
                <a:latin typeface="+mj-lt"/>
              </a:rPr>
              <a:t>ЦЕЛЕВАЯ АУДИТОРИЯ БЕЛГОРОДСТАТА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9B0D6237-0473-2E4E-932D-8305C6EB9B42}"/>
              </a:ext>
            </a:extLst>
          </p:cNvPr>
          <p:cNvSpPr txBox="1">
            <a:spLocks/>
          </p:cNvSpPr>
          <p:nvPr/>
        </p:nvSpPr>
        <p:spPr>
          <a:xfrm>
            <a:off x="7925860" y="2257531"/>
            <a:ext cx="3827590" cy="87710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334286"/>
                </a:solidFill>
              </a:rPr>
              <a:t>КОЛИЧЕСТВО РЕАКЦИЙ НА</a:t>
            </a:r>
            <a:br>
              <a:rPr lang="ru-RU" dirty="0">
                <a:solidFill>
                  <a:srgbClr val="334286"/>
                </a:solidFill>
              </a:rPr>
            </a:br>
            <a:r>
              <a:rPr lang="ru-RU" dirty="0">
                <a:solidFill>
                  <a:srgbClr val="334286"/>
                </a:solidFill>
              </a:rPr>
              <a:t>ОПУБЛИКОВАННЫЕ ПОСТЫ</a:t>
            </a:r>
            <a:endParaRPr lang="ru-RU" kern="0" dirty="0">
              <a:solidFill>
                <a:srgbClr val="3342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20520" y="3334567"/>
            <a:ext cx="314668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rgbClr val="334286"/>
                </a:solidFill>
              </a:rPr>
              <a:t>КОЛИЧЕСТВО ПОСТОВ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42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39508" y="4155430"/>
            <a:ext cx="348268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rgbClr val="334286"/>
                </a:solidFill>
              </a:rPr>
              <a:t>ПРИРОСТ ПОДПИСЧИКОВ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42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0606" y="2269184"/>
            <a:ext cx="305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40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ru-RU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4000" b="1" dirty="0">
              <a:solidFill>
                <a:srgbClr val="3342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9329" y="3072516"/>
            <a:ext cx="121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4208" y="3915799"/>
            <a:ext cx="121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25060" y="4703431"/>
            <a:ext cx="244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40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73418" y="4956260"/>
            <a:ext cx="442382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rgbClr val="334286"/>
                </a:solidFill>
              </a:rPr>
              <a:t>ВОВЛЕЧЕННОСТЬ ПОЛЬЗОВАТЕЛЕЙ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42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619" y="2348713"/>
            <a:ext cx="585951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СМИ,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специалисты администраций муниципальных образований,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студенты высших и средних образовательных организаций,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сотрудники ТОГС,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жители Белгородской области.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8493" y="1541722"/>
            <a:ext cx="457431" cy="45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899781" cy="1005584"/>
          </a:xfrm>
        </p:spPr>
        <p:txBody>
          <a:bodyPr/>
          <a:lstStyle/>
          <a:p>
            <a:r>
              <a:rPr lang="ru-RU" spc="-20" dirty="0" smtClean="0"/>
              <a:t>ОФИЦИАЛЬНЫЕ СТРАНИЦЫ </a:t>
            </a:r>
            <a:r>
              <a:rPr lang="ru-RU" spc="-20" dirty="0"/>
              <a:t>БЕЛГОРОДСТАТА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СОЦИАЛЬНЫХ СЕТЯХ «ВКонтакте» и «Одноклассники»</a:t>
            </a:r>
          </a:p>
        </p:txBody>
      </p:sp>
      <p:sp>
        <p:nvSpPr>
          <p:cNvPr id="40" name="Текст 13"/>
          <p:cNvSpPr txBox="1">
            <a:spLocks/>
          </p:cNvSpPr>
          <p:nvPr/>
        </p:nvSpPr>
        <p:spPr>
          <a:xfrm>
            <a:off x="350532" y="6089942"/>
            <a:ext cx="5125227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dirty="0" smtClean="0"/>
              <a:t>https://vk.com/club187842018</a:t>
            </a:r>
            <a:endParaRPr lang="ru-RU" sz="2000" dirty="0"/>
          </a:p>
        </p:txBody>
      </p:sp>
      <p:sp>
        <p:nvSpPr>
          <p:cNvPr id="41" name="Текст 13"/>
          <p:cNvSpPr txBox="1">
            <a:spLocks/>
          </p:cNvSpPr>
          <p:nvPr/>
        </p:nvSpPr>
        <p:spPr>
          <a:xfrm>
            <a:off x="7421448" y="6083295"/>
            <a:ext cx="3678978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smtClean="0"/>
              <a:t>https://ok.ru/belgorods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54862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13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708"/>
          <a:stretch/>
        </p:blipFill>
        <p:spPr bwMode="auto">
          <a:xfrm>
            <a:off x="6733728" y="1581086"/>
            <a:ext cx="2691637" cy="446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899781" cy="1005584"/>
          </a:xfrm>
        </p:spPr>
        <p:txBody>
          <a:bodyPr/>
          <a:lstStyle/>
          <a:p>
            <a:r>
              <a:rPr lang="ru-RU" spc="-20" dirty="0"/>
              <a:t>РАБОТА ПО ВЕДЕНИЮ ОФИЦИАЛЬНЫХ СТРАНИЦ БЕЛГОРОДСТАТА</a:t>
            </a:r>
            <a:r>
              <a:rPr lang="ru-RU" dirty="0"/>
              <a:t> В СОЦИАЛЬНЫХ СЕТЯХ «</a:t>
            </a:r>
            <a:r>
              <a:rPr lang="ru-RU" dirty="0" err="1"/>
              <a:t>Вконтакте</a:t>
            </a:r>
            <a:r>
              <a:rPr lang="ru-RU" dirty="0"/>
              <a:t>» и «Одноклассники»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01"/>
          <a:stretch/>
        </p:blipFill>
        <p:spPr bwMode="auto">
          <a:xfrm>
            <a:off x="410980" y="3619082"/>
            <a:ext cx="3214722" cy="24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0"/>
          <a:stretch/>
        </p:blipFill>
        <p:spPr bwMode="auto">
          <a:xfrm>
            <a:off x="466725" y="1633537"/>
            <a:ext cx="3380880" cy="199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725" y="4378717"/>
            <a:ext cx="2957199" cy="185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6467" y="1559820"/>
            <a:ext cx="2703891" cy="347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3407" y="5101666"/>
            <a:ext cx="2223866" cy="102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589" y="1647824"/>
            <a:ext cx="2805828" cy="231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Текст 13"/>
          <p:cNvSpPr txBox="1">
            <a:spLocks/>
          </p:cNvSpPr>
          <p:nvPr/>
        </p:nvSpPr>
        <p:spPr>
          <a:xfrm>
            <a:off x="350532" y="6089942"/>
            <a:ext cx="5125227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dirty="0" smtClean="0"/>
              <a:t>https://vk.com/club187842018</a:t>
            </a:r>
            <a:endParaRPr lang="ru-RU" sz="2000" dirty="0"/>
          </a:p>
        </p:txBody>
      </p:sp>
      <p:sp>
        <p:nvSpPr>
          <p:cNvPr id="28" name="Текст 13"/>
          <p:cNvSpPr txBox="1">
            <a:spLocks/>
          </p:cNvSpPr>
          <p:nvPr/>
        </p:nvSpPr>
        <p:spPr>
          <a:xfrm>
            <a:off x="7421448" y="6083295"/>
            <a:ext cx="3678978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smtClean="0"/>
              <a:t>https://ok.ru/belgorods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27676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899781" cy="1005584"/>
          </a:xfrm>
        </p:spPr>
        <p:txBody>
          <a:bodyPr/>
          <a:lstStyle/>
          <a:p>
            <a:r>
              <a:rPr lang="ru-RU" spc="-20" dirty="0"/>
              <a:t>РАБОТА ПО ВЕДЕНИЮ ОФИЦИАЛЬНЫХ СТРАНИЦ БЕЛГОРОДСТАТА</a:t>
            </a:r>
            <a:r>
              <a:rPr lang="ru-RU" dirty="0"/>
              <a:t> В СОЦИАЛЬНЫХ СЕТЯХ «ВКонтакте» и «Одноклассники»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3"/>
          <a:stretch/>
        </p:blipFill>
        <p:spPr bwMode="auto">
          <a:xfrm>
            <a:off x="8026786" y="1644649"/>
            <a:ext cx="3173763" cy="44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29239"/>
            <a:ext cx="3537116" cy="4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77AA1F-4181-F682-074F-B51609049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868" y="1638300"/>
            <a:ext cx="3731675" cy="4468777"/>
          </a:xfrm>
          <a:prstGeom prst="rect">
            <a:avLst/>
          </a:prstGeom>
        </p:spPr>
      </p:pic>
      <p:sp>
        <p:nvSpPr>
          <p:cNvPr id="12" name="Текст 13"/>
          <p:cNvSpPr txBox="1">
            <a:spLocks/>
          </p:cNvSpPr>
          <p:nvPr/>
        </p:nvSpPr>
        <p:spPr>
          <a:xfrm>
            <a:off x="350532" y="6089942"/>
            <a:ext cx="5125227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dirty="0" smtClean="0"/>
              <a:t>https://vk.com/club187842018</a:t>
            </a:r>
            <a:endParaRPr lang="ru-RU" sz="2000" dirty="0"/>
          </a:p>
        </p:txBody>
      </p:sp>
      <p:sp>
        <p:nvSpPr>
          <p:cNvPr id="13" name="Текст 13"/>
          <p:cNvSpPr txBox="1">
            <a:spLocks/>
          </p:cNvSpPr>
          <p:nvPr/>
        </p:nvSpPr>
        <p:spPr>
          <a:xfrm>
            <a:off x="7421448" y="6083295"/>
            <a:ext cx="3678978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smtClean="0"/>
              <a:t>https://ok.ru/belgorods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9540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244F69-1CED-AADE-AE7F-37A65312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29" y="1629564"/>
            <a:ext cx="3852480" cy="4453732"/>
          </a:xfrm>
          <a:prstGeom prst="rect">
            <a:avLst/>
          </a:prstGeom>
        </p:spPr>
      </p:pic>
      <p:sp>
        <p:nvSpPr>
          <p:cNvPr id="15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899781" cy="1005584"/>
          </a:xfrm>
        </p:spPr>
        <p:txBody>
          <a:bodyPr/>
          <a:lstStyle/>
          <a:p>
            <a:r>
              <a:rPr lang="ru-RU" spc="-20" dirty="0" smtClean="0"/>
              <a:t>ОФИЦИАЛЬНЫЕ СТРАНИЦЫ </a:t>
            </a:r>
            <a:r>
              <a:rPr lang="ru-RU" spc="-20" dirty="0"/>
              <a:t>БЕЛГОРОДСТАТА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СОЦИАЛЬНЫХ СЕТЯХ «ВКонтакте» и «Одноклассники»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4059" y="1636250"/>
            <a:ext cx="4246819" cy="447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05" y="1636248"/>
            <a:ext cx="3112114" cy="444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Текст 13"/>
          <p:cNvSpPr txBox="1">
            <a:spLocks/>
          </p:cNvSpPr>
          <p:nvPr/>
        </p:nvSpPr>
        <p:spPr>
          <a:xfrm>
            <a:off x="350532" y="6089942"/>
            <a:ext cx="5125227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dirty="0" smtClean="0"/>
              <a:t>https://vk.com/club187842018</a:t>
            </a:r>
            <a:endParaRPr lang="ru-RU" sz="2000" dirty="0"/>
          </a:p>
        </p:txBody>
      </p:sp>
      <p:sp>
        <p:nvSpPr>
          <p:cNvPr id="23" name="Текст 13"/>
          <p:cNvSpPr txBox="1">
            <a:spLocks/>
          </p:cNvSpPr>
          <p:nvPr/>
        </p:nvSpPr>
        <p:spPr>
          <a:xfrm>
            <a:off x="7421448" y="6083295"/>
            <a:ext cx="3678978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20" smtClean="0"/>
              <a:t>https://ok.ru/belgorods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921767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ВЗАИМОДЕЙСТВИЕ БЕЛГОРОДСТАТА</a:t>
            </a:r>
            <a:br>
              <a:rPr lang="ru-RU" dirty="0"/>
            </a:br>
            <a:r>
              <a:rPr lang="ru-RU" dirty="0"/>
              <a:t>СО СРЕДСТВАМИ МАССОВОЙ ИНФОРМАЦИИ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16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025" y="2699179"/>
            <a:ext cx="2674513" cy="3873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05" b="78939"/>
          <a:stretch/>
        </p:blipFill>
        <p:spPr>
          <a:xfrm>
            <a:off x="292219" y="1541721"/>
            <a:ext cx="5294610" cy="1330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0" b="3676"/>
          <a:stretch/>
        </p:blipFill>
        <p:spPr>
          <a:xfrm>
            <a:off x="2845740" y="2872642"/>
            <a:ext cx="2694799" cy="357134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5448" y="3262897"/>
            <a:ext cx="3673143" cy="23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4" t="7244" r="2150"/>
          <a:stretch/>
        </p:blipFill>
        <p:spPr bwMode="auto">
          <a:xfrm>
            <a:off x="8233728" y="1678089"/>
            <a:ext cx="3778027" cy="14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300" y="1609961"/>
            <a:ext cx="2729039" cy="47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1903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314529" y="693448"/>
            <a:ext cx="11563083" cy="1005584"/>
          </a:xfrm>
        </p:spPr>
        <p:txBody>
          <a:bodyPr/>
          <a:lstStyle/>
          <a:p>
            <a:r>
              <a:rPr lang="ru-RU" dirty="0"/>
              <a:t>ВЗАИМОДЕЙСТВИЕ СО СМИ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792163" y="1695225"/>
            <a:ext cx="8115379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334286"/>
                </a:solidFill>
                <a:latin typeface="+mn-lt"/>
              </a:rPr>
              <a:t>ЧИСЛО ПОДГОТОВЛЕННЫХ ПРЕСС-ВЫПУСКОВ</a:t>
            </a:r>
          </a:p>
        </p:txBody>
      </p:sp>
      <p:sp>
        <p:nvSpPr>
          <p:cNvPr id="35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17</a:t>
            </a:fld>
            <a:endParaRPr lang="ru-RU" dirty="0"/>
          </a:p>
        </p:txBody>
      </p:sp>
      <p:grpSp>
        <p:nvGrpSpPr>
          <p:cNvPr id="36" name="Группа 19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44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2" name="Прямоугольник 14"/>
          <p:cNvSpPr>
            <a:spLocks noChangeArrowheads="1"/>
          </p:cNvSpPr>
          <p:nvPr/>
        </p:nvSpPr>
        <p:spPr bwMode="auto">
          <a:xfrm>
            <a:off x="2754954" y="2035569"/>
            <a:ext cx="1679946" cy="9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003399"/>
                </a:solidFill>
                <a:latin typeface="+mn-lt"/>
              </a:rPr>
              <a:t>2022</a:t>
            </a:r>
            <a:endParaRPr lang="ru-RU" sz="4000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53" name="Прямоугольник 14"/>
          <p:cNvSpPr>
            <a:spLocks noChangeArrowheads="1"/>
          </p:cNvSpPr>
          <p:nvPr/>
        </p:nvSpPr>
        <p:spPr bwMode="auto">
          <a:xfrm>
            <a:off x="4120080" y="2327337"/>
            <a:ext cx="874989" cy="53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334286"/>
                </a:solidFill>
                <a:latin typeface="+mn-lt"/>
              </a:rPr>
              <a:t>году</a:t>
            </a:r>
            <a:endParaRPr lang="ru-RU" sz="2000" dirty="0">
              <a:solidFill>
                <a:srgbClr val="334286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99000" y="5215947"/>
            <a:ext cx="246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на телевидении</a:t>
            </a:r>
          </a:p>
        </p:txBody>
      </p:sp>
      <p:sp>
        <p:nvSpPr>
          <p:cNvPr id="59" name="Прямоугольник 14"/>
          <p:cNvSpPr>
            <a:spLocks noChangeArrowheads="1"/>
          </p:cNvSpPr>
          <p:nvPr/>
        </p:nvSpPr>
        <p:spPr bwMode="auto">
          <a:xfrm>
            <a:off x="473401" y="3232084"/>
            <a:ext cx="1237493" cy="9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845</a:t>
            </a:r>
          </a:p>
        </p:txBody>
      </p:sp>
      <p:sp>
        <p:nvSpPr>
          <p:cNvPr id="60" name="Прямоугольник 14"/>
          <p:cNvSpPr>
            <a:spLocks noChangeArrowheads="1"/>
          </p:cNvSpPr>
          <p:nvPr/>
        </p:nvSpPr>
        <p:spPr bwMode="auto">
          <a:xfrm>
            <a:off x="562606" y="4084540"/>
            <a:ext cx="1171812" cy="9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66</a:t>
            </a:r>
          </a:p>
        </p:txBody>
      </p:sp>
      <p:sp>
        <p:nvSpPr>
          <p:cNvPr id="61" name="Прямоугольник 14"/>
          <p:cNvSpPr>
            <a:spLocks noChangeArrowheads="1"/>
          </p:cNvSpPr>
          <p:nvPr/>
        </p:nvSpPr>
        <p:spPr bwMode="auto">
          <a:xfrm>
            <a:off x="657143" y="4859706"/>
            <a:ext cx="1064625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8</a:t>
            </a:r>
          </a:p>
        </p:txBody>
      </p:sp>
      <p:sp>
        <p:nvSpPr>
          <p:cNvPr id="62" name="Прямоугольник 14"/>
          <p:cNvSpPr>
            <a:spLocks noChangeArrowheads="1"/>
          </p:cNvSpPr>
          <p:nvPr/>
        </p:nvSpPr>
        <p:spPr bwMode="auto">
          <a:xfrm>
            <a:off x="769218" y="5467637"/>
            <a:ext cx="965654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4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804038" y="3967086"/>
            <a:ext cx="45161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842789" y="4794518"/>
            <a:ext cx="4465481" cy="2614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842789" y="6175509"/>
            <a:ext cx="4558729" cy="3484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842789" y="5563252"/>
            <a:ext cx="4558729" cy="1938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983854" y="3626356"/>
            <a:ext cx="385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в интернет-СМИ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992890" y="4453973"/>
            <a:ext cx="32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в печатных СМИ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985352" y="5833985"/>
            <a:ext cx="213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на радио</a:t>
            </a:r>
          </a:p>
        </p:txBody>
      </p:sp>
      <p:sp>
        <p:nvSpPr>
          <p:cNvPr id="70" name="object 7">
            <a:extLst>
              <a:ext uri="{FF2B5EF4-FFF2-40B4-BE49-F238E27FC236}">
                <a16:creationId xmlns="" xmlns:a16="http://schemas.microsoft.com/office/drawing/2014/main" id="{36AD60DF-8EF7-E449-91A3-6BE75D1DE357}"/>
              </a:ext>
            </a:extLst>
          </p:cNvPr>
          <p:cNvSpPr/>
          <p:nvPr/>
        </p:nvSpPr>
        <p:spPr>
          <a:xfrm>
            <a:off x="466566" y="1622587"/>
            <a:ext cx="251104" cy="60935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 sz="1600">
              <a:solidFill>
                <a:srgbClr val="334286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V="1">
            <a:off x="5723899" y="2643177"/>
            <a:ext cx="0" cy="356136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016808" y="3943429"/>
            <a:ext cx="45161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085927" y="4841037"/>
            <a:ext cx="45161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112343" y="5562704"/>
            <a:ext cx="45161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139104" y="6176996"/>
            <a:ext cx="45161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14529" y="2392086"/>
            <a:ext cx="302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4286"/>
                </a:solidFill>
              </a:rPr>
              <a:t>Размещено в</a:t>
            </a:r>
          </a:p>
        </p:txBody>
      </p:sp>
      <p:sp>
        <p:nvSpPr>
          <p:cNvPr id="55" name="Прямоугольник 14"/>
          <p:cNvSpPr>
            <a:spLocks noChangeArrowheads="1"/>
          </p:cNvSpPr>
          <p:nvPr/>
        </p:nvSpPr>
        <p:spPr bwMode="auto">
          <a:xfrm>
            <a:off x="9230609" y="1305250"/>
            <a:ext cx="1679946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003399"/>
                </a:solidFill>
                <a:latin typeface="+mn-lt"/>
              </a:rPr>
              <a:t>118</a:t>
            </a:r>
            <a:endParaRPr lang="ru-RU" sz="4000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56" name="Прямоугольник 14"/>
          <p:cNvSpPr>
            <a:spLocks noChangeArrowheads="1"/>
          </p:cNvSpPr>
          <p:nvPr/>
        </p:nvSpPr>
        <p:spPr bwMode="auto">
          <a:xfrm>
            <a:off x="8625866" y="2037841"/>
            <a:ext cx="1679946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003399"/>
                </a:solidFill>
                <a:latin typeface="+mn-lt"/>
              </a:rPr>
              <a:t>2023</a:t>
            </a:r>
            <a:endParaRPr lang="ru-RU" sz="4000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67" name="Прямоугольник 14"/>
          <p:cNvSpPr>
            <a:spLocks noChangeArrowheads="1"/>
          </p:cNvSpPr>
          <p:nvPr/>
        </p:nvSpPr>
        <p:spPr bwMode="auto">
          <a:xfrm>
            <a:off x="9990992" y="2329609"/>
            <a:ext cx="874989" cy="53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334286"/>
                </a:solidFill>
                <a:latin typeface="+mn-lt"/>
              </a:rPr>
              <a:t>году</a:t>
            </a:r>
            <a:endParaRPr lang="ru-RU" sz="2000" dirty="0">
              <a:solidFill>
                <a:srgbClr val="334286"/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85441" y="2394358"/>
            <a:ext cx="302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4286"/>
                </a:solidFill>
              </a:rPr>
              <a:t>Размещено в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04038" y="2811463"/>
            <a:ext cx="404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4286"/>
                </a:solidFill>
              </a:rPr>
              <a:t>публикаций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87512" y="5218219"/>
            <a:ext cx="246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на телевидении</a:t>
            </a:r>
          </a:p>
        </p:txBody>
      </p:sp>
      <p:sp>
        <p:nvSpPr>
          <p:cNvPr id="75" name="Прямоугольник 14"/>
          <p:cNvSpPr>
            <a:spLocks noChangeArrowheads="1"/>
          </p:cNvSpPr>
          <p:nvPr/>
        </p:nvSpPr>
        <p:spPr bwMode="auto">
          <a:xfrm>
            <a:off x="5661913" y="3234356"/>
            <a:ext cx="1237493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210</a:t>
            </a:r>
          </a:p>
        </p:txBody>
      </p:sp>
      <p:sp>
        <p:nvSpPr>
          <p:cNvPr id="77" name="Прямоугольник 14"/>
          <p:cNvSpPr>
            <a:spLocks noChangeArrowheads="1"/>
          </p:cNvSpPr>
          <p:nvPr/>
        </p:nvSpPr>
        <p:spPr bwMode="auto">
          <a:xfrm>
            <a:off x="5696526" y="4086812"/>
            <a:ext cx="1171812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7</a:t>
            </a:r>
          </a:p>
        </p:txBody>
      </p:sp>
      <p:sp>
        <p:nvSpPr>
          <p:cNvPr id="78" name="Прямоугольник 14"/>
          <p:cNvSpPr>
            <a:spLocks noChangeArrowheads="1"/>
          </p:cNvSpPr>
          <p:nvPr/>
        </p:nvSpPr>
        <p:spPr bwMode="auto">
          <a:xfrm>
            <a:off x="5777415" y="4861978"/>
            <a:ext cx="1064625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2</a:t>
            </a:r>
          </a:p>
        </p:txBody>
      </p:sp>
      <p:sp>
        <p:nvSpPr>
          <p:cNvPr id="79" name="Прямоугольник 14"/>
          <p:cNvSpPr>
            <a:spLocks noChangeArrowheads="1"/>
          </p:cNvSpPr>
          <p:nvPr/>
        </p:nvSpPr>
        <p:spPr bwMode="auto">
          <a:xfrm>
            <a:off x="5862194" y="5469909"/>
            <a:ext cx="965654" cy="8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4000" b="1" dirty="0">
                <a:solidFill>
                  <a:srgbClr val="334286"/>
                </a:solidFill>
                <a:latin typeface="+mn-lt"/>
              </a:rPr>
              <a:t>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172366" y="3601332"/>
            <a:ext cx="385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в интернет-СМИ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181402" y="4483541"/>
            <a:ext cx="32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в печатных СМИ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173864" y="5836257"/>
            <a:ext cx="213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4286"/>
                </a:solidFill>
              </a:rPr>
              <a:t>на радио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636694" y="2809128"/>
            <a:ext cx="404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4286"/>
                </a:solidFill>
              </a:rPr>
              <a:t>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1967404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ВЗАИМОДЕЙСТВИЕ БЕЛГОРОДСТАТА</a:t>
            </a:r>
            <a:br>
              <a:rPr lang="ru-RU" dirty="0"/>
            </a:br>
            <a:r>
              <a:rPr lang="ru-RU" dirty="0"/>
              <a:t>СО СРЕДСТВАМИ МАССОВОЙ ИНФОРМАЦИИ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18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218" y="1493835"/>
            <a:ext cx="7390656" cy="5226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2" t="3742" r="2205" b="4321"/>
          <a:stretch/>
        </p:blipFill>
        <p:spPr>
          <a:xfrm>
            <a:off x="7800901" y="2394932"/>
            <a:ext cx="3079950" cy="44339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9" t="4241" r="6274" b="78617"/>
          <a:stretch/>
        </p:blipFill>
        <p:spPr>
          <a:xfrm>
            <a:off x="7800901" y="1629899"/>
            <a:ext cx="3016243" cy="8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5270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ВЗАИМОДЕЙСТВИЕ БЕЛГОРОДСТАТА</a:t>
            </a:r>
            <a:br>
              <a:rPr lang="ru-RU" dirty="0"/>
            </a:br>
            <a:r>
              <a:rPr lang="ru-RU" dirty="0"/>
              <a:t>СО СРЕДСТВАМИ МАССОВОЙ ИНФОРМАЦИИ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19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219" y="1541721"/>
            <a:ext cx="2925994" cy="41378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463" y="1568149"/>
            <a:ext cx="2907306" cy="4111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2596" y="2256312"/>
            <a:ext cx="2898757" cy="4099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7401" y="2363190"/>
            <a:ext cx="2865167" cy="40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126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ФЕДЕРАЛЬНАЯ СЛУЖБА ГОСУДАРСТВЕННОЙ СТАТИСТИКИ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" descr="Эмблема_Росстата - цвет-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067803" y="379699"/>
            <a:ext cx="774426" cy="92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" t="27379" r="50000" b="-2285"/>
          <a:stretch/>
        </p:blipFill>
        <p:spPr bwMode="auto">
          <a:xfrm>
            <a:off x="338424" y="2467775"/>
            <a:ext cx="3561547" cy="24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"/>
          <a:stretch/>
        </p:blipFill>
        <p:spPr bwMode="auto">
          <a:xfrm>
            <a:off x="292219" y="1370019"/>
            <a:ext cx="11652725" cy="9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1" t="10534" r="24067" b="22670"/>
          <a:stretch/>
        </p:blipFill>
        <p:spPr bwMode="auto">
          <a:xfrm>
            <a:off x="363092" y="4843582"/>
            <a:ext cx="2952985" cy="186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481" y="2395199"/>
            <a:ext cx="4921956" cy="42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9813" y="2428250"/>
            <a:ext cx="2735716" cy="44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13"/>
          <p:cNvSpPr>
            <a:spLocks noGrp="1"/>
          </p:cNvSpPr>
          <p:nvPr>
            <p:ph type="body" sz="quarter" idx="10"/>
          </p:nvPr>
        </p:nvSpPr>
        <p:spPr>
          <a:xfrm>
            <a:off x="351594" y="883366"/>
            <a:ext cx="3781018" cy="465053"/>
          </a:xfrm>
        </p:spPr>
        <p:txBody>
          <a:bodyPr/>
          <a:lstStyle/>
          <a:p>
            <a:r>
              <a:rPr lang="en-US" sz="2400" spc="-20" dirty="0" smtClean="0"/>
              <a:t>https://rosstat.gov.ru/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679214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5848" y="622050"/>
            <a:ext cx="11001960" cy="802990"/>
          </a:xfrm>
        </p:spPr>
        <p:txBody>
          <a:bodyPr/>
          <a:lstStyle/>
          <a:p>
            <a:r>
              <a:rPr lang="ru-RU" dirty="0" smtClean="0"/>
              <a:t>ИНФОРМАЦИОННОЕ ОБЕСПЕЧЕНИЕ ОРГАНОВ ВЛАСТИ И УПРАВЛЕНИЯ В 2022 ГОДУ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</a:rPr>
              <a:t>БЕЛГОРОДСТАТ</a:t>
            </a:r>
            <a:endParaRPr lang="ru-RU" sz="1300" b="1" dirty="0">
              <a:solidFill>
                <a:srgbClr val="002060"/>
              </a:solidFill>
            </a:endParaRPr>
          </a:p>
        </p:txBody>
      </p:sp>
      <p:grpSp>
        <p:nvGrpSpPr>
          <p:cNvPr id="12" name="Группа 16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3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7014038" y="1485007"/>
            <a:ext cx="482933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4286"/>
                </a:solidFill>
              </a:rPr>
              <a:t>НА </a:t>
            </a:r>
            <a:r>
              <a:rPr lang="ru-RU" b="1" dirty="0">
                <a:solidFill>
                  <a:srgbClr val="334286"/>
                </a:solidFill>
              </a:rPr>
              <a:t>ПЛОЩАДКЕ АССОЦИАЦИИ «СОВЕТ </a:t>
            </a:r>
            <a:r>
              <a:rPr lang="ru-RU" b="1" dirty="0" smtClean="0">
                <a:solidFill>
                  <a:srgbClr val="334286"/>
                </a:solidFill>
              </a:rPr>
              <a:t>   МУНИЦИПАЛЬНЫХ </a:t>
            </a:r>
            <a:r>
              <a:rPr lang="ru-RU" b="1" dirty="0">
                <a:solidFill>
                  <a:srgbClr val="334286"/>
                </a:solidFill>
              </a:rPr>
              <a:t>ОБРАЗОВАНИЙ БЕЛГОРОДСКОЙ ОБЛАСТИ»</a:t>
            </a:r>
            <a:endParaRPr lang="ru-RU" cap="all" dirty="0">
              <a:solidFill>
                <a:srgbClr val="3342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6466" y="1564293"/>
            <a:ext cx="4560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r>
              <a:rPr lang="ru-RU" sz="2000" b="1" cap="all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cap="all" dirty="0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000" b="1" cap="all" dirty="0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all" dirty="0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ВЕБИНАРОВ</a:t>
            </a:r>
            <a:endParaRPr lang="ru-RU" cap="all" dirty="0">
              <a:solidFill>
                <a:srgbClr val="2835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xmlns="" id="{36AD60DF-8EF7-E449-91A3-6BE75D1DE357}"/>
              </a:ext>
            </a:extLst>
          </p:cNvPr>
          <p:cNvSpPr/>
          <p:nvPr/>
        </p:nvSpPr>
        <p:spPr>
          <a:xfrm>
            <a:off x="380296" y="1633971"/>
            <a:ext cx="251104" cy="612000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 sz="1600">
              <a:solidFill>
                <a:srgbClr val="334286"/>
              </a:solidFill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H:\SVOD\INTERNET\PORTAL\Новости\Новостная лента\ВЕБИНАРЫ\Вебинар 28.09.2022\фо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8799" y="3063834"/>
            <a:ext cx="5105844" cy="31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SVOD\INTERNET\PORTAL\Новости\Новостная лента\ВЕБИНАРЫ\вебинар 24.11.2022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848" y="3063834"/>
            <a:ext cx="5543326" cy="311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36AD60DF-8EF7-E449-91A3-6BE75D1DE357}"/>
              </a:ext>
            </a:extLst>
          </p:cNvPr>
          <p:cNvSpPr/>
          <p:nvPr/>
        </p:nvSpPr>
        <p:spPr>
          <a:xfrm>
            <a:off x="6189038" y="1640672"/>
            <a:ext cx="251104" cy="612000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 sz="1600">
              <a:solidFill>
                <a:srgbClr val="33428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7047" y="1592729"/>
            <a:ext cx="66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cap="all" dirty="0" smtClean="0">
                <a:solidFill>
                  <a:srgbClr val="2835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cap="all" dirty="0">
              <a:solidFill>
                <a:srgbClr val="2835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ru-RU" dirty="0" smtClean="0"/>
              <a:t>БЕЛГОРОДСТАТ</a:t>
            </a:r>
            <a:r>
              <a:rPr lang="ru-RU" dirty="0"/>
              <a:t>А</a:t>
            </a:r>
            <a:r>
              <a:rPr lang="ru-RU" dirty="0" smtClean="0"/>
              <a:t> </a:t>
            </a:r>
            <a:r>
              <a:rPr lang="ru-RU" dirty="0"/>
              <a:t>НА 2023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67385" y="1628701"/>
            <a:ext cx="113759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Повышение доверия к бренду статистической службы и прямое информирование граждан, коллег или других заинтересованных лиц о происходящих изменениях;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Расширение форматов взаимодействия со СМИ;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Увеличение количества подписчиков Белгородстата в социальных сетях.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Увеличение количества ссылок на записи Белгородстата из социальных сетей.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Поддержание коэффициент вовлеченности в социальные сети – на высоком уровне.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Выстроить работу по взаимному обмену постами с другими государственными учреждениями и ведомствами.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151355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55180" y="574182"/>
            <a:ext cx="11588195" cy="76497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334286"/>
                </a:solidFill>
              </a:rPr>
              <a:t>СПАСИБО 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6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0"/>
          </p:nvPr>
        </p:nvSpPr>
        <p:spPr>
          <a:xfrm>
            <a:off x="355631" y="2176226"/>
            <a:ext cx="10898372" cy="662764"/>
          </a:xfrm>
        </p:spPr>
        <p:txBody>
          <a:bodyPr/>
          <a:lstStyle/>
          <a:p>
            <a:r>
              <a:rPr lang="ru-RU" spc="-20" dirty="0" smtClean="0"/>
              <a:t>Белгородстат в «</a:t>
            </a:r>
            <a:r>
              <a:rPr lang="ru-RU" spc="-20" dirty="0" err="1" smtClean="0"/>
              <a:t>ВКонтакте</a:t>
            </a:r>
            <a:r>
              <a:rPr lang="ru-RU" spc="-20" dirty="0" smtClean="0"/>
              <a:t>»: </a:t>
            </a:r>
            <a:r>
              <a:rPr lang="en-US" spc="-20" dirty="0" smtClean="0"/>
              <a:t>https</a:t>
            </a:r>
            <a:r>
              <a:rPr lang="en-US" spc="-20" dirty="0"/>
              <a:t>://vk.com/club187842018</a:t>
            </a:r>
            <a:endParaRPr lang="ru-RU" dirty="0"/>
          </a:p>
        </p:txBody>
      </p:sp>
      <p:sp>
        <p:nvSpPr>
          <p:cNvPr id="8" name="Текст 13"/>
          <p:cNvSpPr txBox="1">
            <a:spLocks/>
          </p:cNvSpPr>
          <p:nvPr/>
        </p:nvSpPr>
        <p:spPr>
          <a:xfrm>
            <a:off x="355631" y="2838990"/>
            <a:ext cx="11475870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pc="-20" dirty="0" smtClean="0"/>
              <a:t>Белгородстат в «Одноклассники»: </a:t>
            </a:r>
            <a:r>
              <a:rPr lang="en-US" spc="-20" dirty="0" smtClean="0"/>
              <a:t>https://ok.ru/belgorods</a:t>
            </a:r>
            <a:endParaRPr lang="ru-RU" dirty="0"/>
          </a:p>
        </p:txBody>
      </p:sp>
      <p:sp>
        <p:nvSpPr>
          <p:cNvPr id="9" name="Текст 13"/>
          <p:cNvSpPr txBox="1">
            <a:spLocks/>
          </p:cNvSpPr>
          <p:nvPr/>
        </p:nvSpPr>
        <p:spPr>
          <a:xfrm>
            <a:off x="355632" y="3662757"/>
            <a:ext cx="5582032" cy="269292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pc="-20" dirty="0" smtClean="0"/>
              <a:t>КОНТАКТНЫЕ ДАННЫЕ:</a:t>
            </a:r>
          </a:p>
          <a:p>
            <a:r>
              <a:rPr lang="ru-RU" spc="-20" dirty="0" smtClean="0"/>
              <a:t>Отдел сводных статистических работ и общественных связей</a:t>
            </a:r>
          </a:p>
          <a:p>
            <a:r>
              <a:rPr lang="ru-RU" spc="-20" dirty="0" smtClean="0"/>
              <a:t>8 (4722) 23-57-05 </a:t>
            </a:r>
          </a:p>
          <a:p>
            <a:r>
              <a:rPr lang="en-US" dirty="0"/>
              <a:t>press_belgorodstat@mail.ru</a:t>
            </a:r>
            <a:endParaRPr lang="ru-RU" dirty="0"/>
          </a:p>
        </p:txBody>
      </p:sp>
      <p:pic>
        <p:nvPicPr>
          <p:cNvPr id="4098" name="Picture 2" descr="C:\Users\P31_KrutikovaIY\Pictures\Белгород\Фот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249" y="3662756"/>
            <a:ext cx="4648596" cy="27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13"/>
          <p:cNvSpPr txBox="1">
            <a:spLocks/>
          </p:cNvSpPr>
          <p:nvPr/>
        </p:nvSpPr>
        <p:spPr>
          <a:xfrm>
            <a:off x="359601" y="1540254"/>
            <a:ext cx="10898372" cy="66276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pc="-20" dirty="0" smtClean="0"/>
              <a:t>Официальный сайт Белгородстата : </a:t>
            </a:r>
            <a:r>
              <a:rPr lang="en-US" spc="-20" dirty="0"/>
              <a:t>https://31.rosstat.gov.ru/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48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ФЕДЕРАЛЬНАЯ СЛУЖБА ГОСУДАРСТВЕННОЙ СТАТИСТИКИ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" descr="Эмблема_Росстата - цвет-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067803" y="379699"/>
            <a:ext cx="774426" cy="92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"/>
          <a:stretch/>
        </p:blipFill>
        <p:spPr bwMode="auto">
          <a:xfrm>
            <a:off x="292219" y="1370019"/>
            <a:ext cx="11652725" cy="9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8" b="5618"/>
          <a:stretch/>
        </p:blipFill>
        <p:spPr bwMode="auto">
          <a:xfrm>
            <a:off x="2269474" y="2396084"/>
            <a:ext cx="9207763" cy="41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991"/>
          <a:stretch/>
        </p:blipFill>
        <p:spPr bwMode="auto">
          <a:xfrm>
            <a:off x="9166035" y="2355331"/>
            <a:ext cx="2177986" cy="41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04" y="2360335"/>
            <a:ext cx="1921371" cy="414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Текст 13"/>
          <p:cNvSpPr>
            <a:spLocks noGrp="1"/>
          </p:cNvSpPr>
          <p:nvPr>
            <p:ph type="body" sz="quarter" idx="10"/>
          </p:nvPr>
        </p:nvSpPr>
        <p:spPr>
          <a:xfrm>
            <a:off x="351594" y="883366"/>
            <a:ext cx="3781018" cy="465053"/>
          </a:xfrm>
        </p:spPr>
        <p:txBody>
          <a:bodyPr/>
          <a:lstStyle/>
          <a:p>
            <a:r>
              <a:rPr lang="en-US" sz="2400" spc="-20" dirty="0" smtClean="0"/>
              <a:t>https://rosstat.gov.ru/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186342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527119"/>
          </a:xfrm>
        </p:spPr>
        <p:txBody>
          <a:bodyPr/>
          <a:lstStyle/>
          <a:p>
            <a:r>
              <a:rPr lang="ru-RU" dirty="0"/>
              <a:t>РЕЙТИНГ ПО НАПРАВЛЕНИЮ «ОТКРЫТОСТЬ ИНФОРМАЦИИ»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</a:rPr>
              <a:t>БЕЛГОРОДСТАТ</a:t>
            </a:r>
            <a:endParaRPr lang="ru-RU" sz="1300" b="1" dirty="0">
              <a:solidFill>
                <a:srgbClr val="002060"/>
              </a:solidFill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xmlns="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:a16="http://schemas.microsoft.com/office/drawing/2014/main" xmlns="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851506" y="2180064"/>
            <a:ext cx="296107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оценка сайтов </a:t>
            </a:r>
            <a:r>
              <a:rPr lang="ru-RU" dirty="0" err="1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ФОИВ</a:t>
            </a:r>
            <a: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 по объему и качеству предоставления информации;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оценка </a:t>
            </a:r>
            <a:r>
              <a:rPr lang="ru-RU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реагирования на информационные запросы граждан;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оценка реагирования на информационные запросы </a:t>
            </a:r>
            <a: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журналистов</a:t>
            </a:r>
            <a:r>
              <a:rPr lang="ru-RU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044" y="2204851"/>
            <a:ext cx="350888" cy="3508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8687" y="3450485"/>
            <a:ext cx="350888" cy="3508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103" y="4425656"/>
            <a:ext cx="350888" cy="3508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95670" y="1659434"/>
            <a:ext cx="3617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4286"/>
                </a:solidFill>
              </a:rPr>
              <a:t>В 2022 году  оценивались</a:t>
            </a:r>
            <a:r>
              <a:rPr lang="ru-RU" dirty="0" smtClean="0">
                <a:solidFill>
                  <a:srgbClr val="334286"/>
                </a:solidFill>
              </a:rPr>
              <a:t/>
            </a:r>
            <a:br>
              <a:rPr lang="ru-RU" dirty="0" smtClean="0">
                <a:solidFill>
                  <a:srgbClr val="334286"/>
                </a:solidFill>
              </a:rPr>
            </a:br>
            <a:endParaRPr lang="ru-RU" sz="2000" dirty="0" smtClean="0">
              <a:solidFill>
                <a:srgbClr val="334286"/>
              </a:solidFill>
            </a:endParaRPr>
          </a:p>
          <a:p>
            <a:r>
              <a:rPr lang="ru-RU" sz="2400" b="1" dirty="0" smtClean="0">
                <a:solidFill>
                  <a:srgbClr val="334286"/>
                </a:solidFill>
              </a:rPr>
              <a:t>70</a:t>
            </a:r>
            <a:r>
              <a:rPr lang="ru-RU" dirty="0" smtClean="0">
                <a:solidFill>
                  <a:srgbClr val="334286"/>
                </a:solidFill>
              </a:rPr>
              <a:t> </a:t>
            </a:r>
            <a:r>
              <a:rPr lang="ru-RU" dirty="0">
                <a:solidFill>
                  <a:srgbClr val="334286"/>
                </a:solidFill>
              </a:rPr>
              <a:t>федеральных </a:t>
            </a:r>
            <a:r>
              <a:rPr lang="ru-RU" dirty="0" smtClean="0">
                <a:solidFill>
                  <a:srgbClr val="334286"/>
                </a:solidFill>
              </a:rPr>
              <a:t>органов </a:t>
            </a:r>
            <a:r>
              <a:rPr lang="ru-RU" dirty="0">
                <a:solidFill>
                  <a:srgbClr val="334286"/>
                </a:solidFill>
              </a:rPr>
              <a:t>исполнительной </a:t>
            </a:r>
            <a:r>
              <a:rPr lang="ru-RU" dirty="0" smtClean="0">
                <a:solidFill>
                  <a:srgbClr val="334286"/>
                </a:solidFill>
              </a:rPr>
              <a:t>власти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8808" y="1644713"/>
            <a:ext cx="3972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КРИТЕРИИ  РЕЙТИНГА: </a:t>
            </a:r>
            <a:endParaRPr lang="ru-RU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800" y="2322243"/>
            <a:ext cx="350888" cy="3508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91616" y="4193221"/>
            <a:ext cx="3773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4286"/>
                </a:solidFill>
              </a:rPr>
              <a:t>Росстат</a:t>
            </a:r>
            <a:r>
              <a:rPr lang="ru-RU" dirty="0">
                <a:solidFill>
                  <a:srgbClr val="334286"/>
                </a:solidFill>
              </a:rPr>
              <a:t> </a:t>
            </a:r>
            <a:r>
              <a:rPr lang="ru-RU" dirty="0" smtClean="0">
                <a:solidFill>
                  <a:srgbClr val="334286"/>
                </a:solidFill>
              </a:rPr>
              <a:t>разделил </a:t>
            </a:r>
            <a:r>
              <a:rPr lang="en-US" sz="3600" b="1" dirty="0">
                <a:solidFill>
                  <a:srgbClr val="C00000"/>
                </a:solidFill>
              </a:rPr>
              <a:t>1</a:t>
            </a:r>
            <a:r>
              <a:rPr lang="ru-RU" sz="2400" b="1" dirty="0" smtClean="0">
                <a:solidFill>
                  <a:srgbClr val="334286"/>
                </a:solidFill>
              </a:rPr>
              <a:t> </a:t>
            </a:r>
            <a:r>
              <a:rPr lang="ru-RU" b="1" dirty="0">
                <a:solidFill>
                  <a:srgbClr val="334286"/>
                </a:solidFill>
              </a:rPr>
              <a:t>место</a:t>
            </a:r>
            <a:r>
              <a:rPr lang="ru-RU" dirty="0">
                <a:solidFill>
                  <a:srgbClr val="334286"/>
                </a:solidFill>
              </a:rPr>
              <a:t> </a:t>
            </a:r>
            <a:r>
              <a:rPr lang="ru-RU" dirty="0" smtClean="0">
                <a:solidFill>
                  <a:srgbClr val="334286"/>
                </a:solidFill>
              </a:rPr>
              <a:t>среди федеральных ведомств по </a:t>
            </a:r>
            <a:r>
              <a:rPr lang="ru-RU" dirty="0">
                <a:solidFill>
                  <a:srgbClr val="334286"/>
                </a:solidFill>
              </a:rPr>
              <a:t>сводному </a:t>
            </a:r>
            <a:r>
              <a:rPr lang="ru-RU" dirty="0" smtClean="0">
                <a:solidFill>
                  <a:srgbClr val="334286"/>
                </a:solidFill>
              </a:rPr>
              <a:t>рейтингу</a:t>
            </a:r>
            <a:r>
              <a:rPr lang="en-US" dirty="0" smtClean="0">
                <a:solidFill>
                  <a:srgbClr val="334286"/>
                </a:solidFill>
              </a:rPr>
              <a:t> c </a:t>
            </a:r>
            <a:r>
              <a:rPr lang="ru-RU" dirty="0" err="1" smtClean="0">
                <a:solidFill>
                  <a:srgbClr val="334286"/>
                </a:solidFill>
              </a:rPr>
              <a:t>Росавтодор</a:t>
            </a:r>
            <a:r>
              <a:rPr lang="ru-RU" dirty="0" smtClean="0">
                <a:solidFill>
                  <a:srgbClr val="334286"/>
                </a:solidFill>
              </a:rPr>
              <a:t> </a:t>
            </a:r>
            <a:br>
              <a:rPr lang="ru-RU" dirty="0" smtClean="0">
                <a:solidFill>
                  <a:srgbClr val="334286"/>
                </a:solidFill>
              </a:rPr>
            </a:br>
            <a:r>
              <a:rPr lang="ru-RU" dirty="0" smtClean="0">
                <a:solidFill>
                  <a:srgbClr val="334286"/>
                </a:solidFill>
              </a:rPr>
              <a:t>и </a:t>
            </a:r>
            <a:r>
              <a:rPr lang="ru-RU" dirty="0" err="1" smtClean="0">
                <a:solidFill>
                  <a:srgbClr val="334286"/>
                </a:solidFill>
              </a:rPr>
              <a:t>Росреестр</a:t>
            </a:r>
            <a:endParaRPr lang="ru-RU" dirty="0">
              <a:solidFill>
                <a:srgbClr val="33428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08" y="1653242"/>
            <a:ext cx="2886381" cy="40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 descr="https://www.miracleprints.in/innovtouch/uploads/2021/03/Awards-Medals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33" t="60655" b="10479"/>
          <a:stretch/>
        </p:blipFill>
        <p:spPr bwMode="auto">
          <a:xfrm>
            <a:off x="8808635" y="3130196"/>
            <a:ext cx="1347006" cy="10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477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ФЕДЕРАЛЬНАЯ СЛУЖБА ГОСУДАРСТВЕННОЙ СТАТИСТИКИ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21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69" t="12690" r="19000" b="34055"/>
          <a:stretch/>
        </p:blipFill>
        <p:spPr bwMode="auto">
          <a:xfrm>
            <a:off x="229155" y="1589019"/>
            <a:ext cx="7622073" cy="381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2" t="22988" r="23242" b="12092"/>
          <a:stretch/>
        </p:blipFill>
        <p:spPr bwMode="auto">
          <a:xfrm>
            <a:off x="7072244" y="1645474"/>
            <a:ext cx="5119756" cy="31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0" t="25985" r="20340" b="44059"/>
          <a:stretch/>
        </p:blipFill>
        <p:spPr bwMode="auto">
          <a:xfrm>
            <a:off x="7070134" y="4752144"/>
            <a:ext cx="4627756" cy="206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13"/>
          <p:cNvSpPr>
            <a:spLocks noGrp="1"/>
          </p:cNvSpPr>
          <p:nvPr>
            <p:ph type="body" sz="quarter" idx="10"/>
          </p:nvPr>
        </p:nvSpPr>
        <p:spPr>
          <a:xfrm>
            <a:off x="351594" y="883366"/>
            <a:ext cx="3781018" cy="465053"/>
          </a:xfrm>
        </p:spPr>
        <p:txBody>
          <a:bodyPr/>
          <a:lstStyle/>
          <a:p>
            <a:r>
              <a:rPr lang="en-US" sz="2400" spc="-20" dirty="0" smtClean="0"/>
              <a:t>https://rosstat.gov.ru/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3207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ОФИЦИАЛЬНЫЙ САЙТ БЕЛГОРОДСТАТА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8440671" y="5727928"/>
            <a:ext cx="3215177" cy="9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3399"/>
                </a:solidFill>
                <a:latin typeface="Arial" charset="0"/>
              </a:rPr>
              <a:t>ПОСЕЩАЕМОСТЬ ИНТЕРНЕТ-ПОРТАЛА </a:t>
            </a:r>
            <a:r>
              <a:rPr lang="ru-RU" altLang="ru-RU" sz="1600" b="1" dirty="0" smtClean="0">
                <a:solidFill>
                  <a:srgbClr val="003399"/>
                </a:solidFill>
                <a:latin typeface="Arial" charset="0"/>
              </a:rPr>
              <a:t>БЕЛГОРОДСТАТА – </a:t>
            </a:r>
            <a:br>
              <a:rPr lang="ru-RU" altLang="ru-RU" sz="1600" b="1" dirty="0" smtClean="0">
                <a:solidFill>
                  <a:srgbClr val="003399"/>
                </a:solidFill>
                <a:latin typeface="Arial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latin typeface="Arial" charset="0"/>
              </a:rPr>
              <a:t>более 265 тысяч</a:t>
            </a:r>
            <a:r>
              <a:rPr lang="ru-RU" altLang="ru-RU" sz="1600" b="1" dirty="0">
                <a:solidFill>
                  <a:srgbClr val="003399"/>
                </a:solidFill>
                <a:latin typeface="Arial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latin typeface="Arial" charset="0"/>
              </a:rPr>
            </a:br>
            <a:endParaRPr lang="ru-RU" altLang="ru-RU" sz="12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8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30" name="Группа 19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33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20" y="1630614"/>
            <a:ext cx="4176611" cy="218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07"/>
          <a:stretch/>
        </p:blipFill>
        <p:spPr bwMode="auto">
          <a:xfrm>
            <a:off x="8257281" y="2009173"/>
            <a:ext cx="3833117" cy="36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63" y="3849815"/>
            <a:ext cx="2022064" cy="26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920" y="3849815"/>
            <a:ext cx="2089570" cy="26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4142" y="287937"/>
            <a:ext cx="3346463" cy="18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4349" y="1633538"/>
            <a:ext cx="3786069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Текст 13"/>
          <p:cNvSpPr>
            <a:spLocks noGrp="1"/>
          </p:cNvSpPr>
          <p:nvPr>
            <p:ph type="body" sz="quarter" idx="10"/>
          </p:nvPr>
        </p:nvSpPr>
        <p:spPr>
          <a:xfrm>
            <a:off x="351594" y="883366"/>
            <a:ext cx="3781018" cy="465053"/>
          </a:xfrm>
        </p:spPr>
        <p:txBody>
          <a:bodyPr/>
          <a:lstStyle/>
          <a:p>
            <a:r>
              <a:rPr lang="en-US" sz="2400" spc="-20" dirty="0"/>
              <a:t>https://31.rosstat.gov.ru/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41884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1CBC5B-1E69-0E49-9ACB-FED09C8D3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3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18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>
            <a:off x="291897" y="2088615"/>
            <a:ext cx="8640305" cy="2506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8421678" y="94406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>
              <a:solidFill>
                <a:srgbClr val="E1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24" y="2798989"/>
            <a:ext cx="676401" cy="631948"/>
          </a:xfrm>
          <a:prstGeom prst="rect">
            <a:avLst/>
          </a:prstGeom>
          <a:ln>
            <a:noFill/>
          </a:ln>
        </p:spPr>
      </p:pic>
      <p:sp>
        <p:nvSpPr>
          <p:cNvPr id="66" name="TextBox 65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072703" y="1619511"/>
            <a:ext cx="5661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Roboto Condensed Light"/>
              </a:rPr>
              <a:t>Документов</a:t>
            </a:r>
            <a:endParaRPr lang="ru-RU" sz="2000" spc="-5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351197" y="3448379"/>
            <a:ext cx="853350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040650" y="2970506"/>
            <a:ext cx="8132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Roboto Condensed Light"/>
              </a:rPr>
              <a:t>Инфографических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Roboto Condensed Light"/>
              </a:rPr>
              <a:t> материалов 		</a:t>
            </a:r>
            <a:endParaRPr lang="ru-RU" sz="2000" spc="-5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8059" y="536137"/>
            <a:ext cx="1434425" cy="1434425"/>
          </a:xfrm>
          <a:prstGeom prst="rect">
            <a:avLst/>
          </a:prstGeom>
        </p:spPr>
      </p:pic>
      <p:sp>
        <p:nvSpPr>
          <p:cNvPr id="25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9052876" y="1558047"/>
            <a:ext cx="1448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3000</a:t>
            </a:r>
            <a:endParaRPr lang="ru-RU" sz="3200" dirty="0">
              <a:solidFill>
                <a:srgbClr val="003399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68270" y="2112875"/>
            <a:ext cx="7241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Roboto Condensed Light"/>
              </a:rPr>
              <a:t>Визуализированных информационно-аналитических материалов		</a:t>
            </a:r>
            <a:endParaRPr lang="ru-RU" sz="2000" spc="-5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390856" y="2753256"/>
            <a:ext cx="8533428" cy="3533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639642" y="2117118"/>
            <a:ext cx="20583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386</a:t>
            </a:r>
            <a:endParaRPr lang="ru-RU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Текст 13"/>
          <p:cNvSpPr>
            <a:spLocks noGrp="1"/>
          </p:cNvSpPr>
          <p:nvPr>
            <p:ph type="body" sz="quarter" idx="10"/>
          </p:nvPr>
        </p:nvSpPr>
        <p:spPr>
          <a:xfrm>
            <a:off x="292219" y="536137"/>
            <a:ext cx="11563083" cy="1005584"/>
          </a:xfrm>
        </p:spPr>
        <p:txBody>
          <a:bodyPr/>
          <a:lstStyle/>
          <a:p>
            <a:r>
              <a:rPr lang="ru-RU" dirty="0"/>
              <a:t>ИНФОРМАЦИОННОЕ ОБЕСПЕЧЕНИЕ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64352" y="2826120"/>
            <a:ext cx="20583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32</a:t>
            </a:r>
            <a:endParaRPr lang="ru-RU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95" y="3440507"/>
            <a:ext cx="676401" cy="631948"/>
          </a:xfrm>
          <a:prstGeom prst="rect">
            <a:avLst/>
          </a:prstGeom>
          <a:ln>
            <a:noFill/>
          </a:ln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365368" y="4089897"/>
            <a:ext cx="853350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1054821" y="3569492"/>
            <a:ext cx="8132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Roboto Condensed Light"/>
              </a:rPr>
              <a:t>Пресс-выпусков	</a:t>
            </a:r>
            <a:endParaRPr lang="ru-RU" sz="2000" spc="-5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78523" y="3573968"/>
            <a:ext cx="20583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94</a:t>
            </a:r>
            <a:endParaRPr lang="ru-RU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2088" y="4158743"/>
            <a:ext cx="4564258" cy="25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6528" y="4158743"/>
            <a:ext cx="4148974" cy="269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371475" y="1196094"/>
            <a:ext cx="11471901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5" tIns="22858" rIns="45715" bIns="228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3399"/>
                </a:solidFill>
                <a:latin typeface="Arial" charset="0"/>
              </a:rPr>
              <a:t>РАЗМЕЩЕНО НА ИНТЕРНЕТ-ПОРТАЛЕ БЕЛГОРОДСТАТА</a:t>
            </a:r>
            <a:br>
              <a:rPr lang="ru-RU" altLang="ru-RU" b="1" dirty="0">
                <a:solidFill>
                  <a:srgbClr val="003399"/>
                </a:solidFill>
                <a:latin typeface="Arial" charset="0"/>
              </a:rPr>
            </a:br>
            <a:endParaRPr lang="ru-RU" altLang="ru-RU" sz="1400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429" y="2122015"/>
            <a:ext cx="676401" cy="631948"/>
          </a:xfrm>
          <a:prstGeom prst="rect">
            <a:avLst/>
          </a:prstGeom>
          <a:ln>
            <a:noFill/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062" y="1430870"/>
            <a:ext cx="676401" cy="6319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074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19" y="538335"/>
            <a:ext cx="11658031" cy="386948"/>
          </a:xfrm>
        </p:spPr>
        <p:txBody>
          <a:bodyPr/>
          <a:lstStyle/>
          <a:p>
            <a:r>
              <a:rPr lang="ru-RU" sz="2400" dirty="0"/>
              <a:t>ЕЖЕГОДНОЕ АНКЕТИРОВАНИЕ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6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77629" y="2457212"/>
            <a:ext cx="3048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Форматы предоставления </a:t>
            </a:r>
            <a:br>
              <a:rPr lang="ru-RU" sz="1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статинформации, %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83570" y="2465152"/>
            <a:ext cx="65509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Цели использования данных официальной статистики, %</a:t>
            </a:r>
            <a:endParaRPr lang="ru-RU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34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Текст 3"/>
          <p:cNvSpPr txBox="1">
            <a:spLocks/>
          </p:cNvSpPr>
          <p:nvPr/>
        </p:nvSpPr>
        <p:spPr>
          <a:xfrm>
            <a:off x="284387" y="935480"/>
            <a:ext cx="11928876" cy="600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3399"/>
                </a:solidFill>
                <a:ea typeface="Times New Roman" pitchFamily="18" charset="0"/>
              </a:rPr>
              <a:t>ИТОГИ ОБСЛЕДОВАНИЯ УДОВЛЕТВОРЕННОСТИ И ДОВЕРИЯ РЕФЕРЕНТНЫХ ГРУПП К ОФИЦИАЛЬНОЙ СТАТИСТИЧЕСКОЙ ИНФОРМАЦИИ И УРОВНЮ ОТКРЫТОСТИ ДЕЯТЕЛЬНОСТИ БЕЛГОРОДСТАТА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43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2602920" y="1646482"/>
            <a:ext cx="7162800" cy="5415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3399"/>
                </a:solidFill>
                <a:latin typeface="Arial Cyr" panose="020B0604020202020204" pitchFamily="34" charset="0"/>
              </a:rPr>
              <a:t>УЧАСТНИКИ АНКЕТИРОВАНИЯ </a:t>
            </a:r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30</a:t>
            </a:r>
            <a:r>
              <a:rPr lang="en-US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</a:t>
            </a:r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 </a:t>
            </a:r>
            <a:r>
              <a:rPr lang="ru-RU" sz="1400" dirty="0">
                <a:solidFill>
                  <a:srgbClr val="003399"/>
                </a:solidFill>
              </a:rPr>
              <a:t>человека</a:t>
            </a:r>
            <a:endParaRPr lang="ru-RU" sz="1600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1" r="24052"/>
          <a:stretch/>
        </p:blipFill>
        <p:spPr>
          <a:xfrm>
            <a:off x="10734279" y="1646482"/>
            <a:ext cx="963611" cy="95911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199" y="2508380"/>
            <a:ext cx="217437" cy="21743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721" y="2529708"/>
            <a:ext cx="217437" cy="217437"/>
          </a:xfrm>
          <a:prstGeom prst="rect">
            <a:avLst/>
          </a:prstGeom>
        </p:spPr>
      </p:pic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8645580"/>
              </p:ext>
            </p:extLst>
          </p:nvPr>
        </p:nvGraphicFramePr>
        <p:xfrm>
          <a:off x="616688" y="3141695"/>
          <a:ext cx="4475033" cy="282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70497402"/>
              </p:ext>
            </p:extLst>
          </p:nvPr>
        </p:nvGraphicFramePr>
        <p:xfrm>
          <a:off x="4894470" y="2871863"/>
          <a:ext cx="6948906" cy="3295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614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92219" y="538335"/>
            <a:ext cx="11658031" cy="386948"/>
          </a:xfrm>
        </p:spPr>
        <p:txBody>
          <a:bodyPr/>
          <a:lstStyle/>
          <a:p>
            <a:r>
              <a:rPr lang="ru-RU" sz="2400" dirty="0"/>
              <a:t>ЕЖЕГОДНОЕ АНКЕТИРОВАНИЕ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98" y="101614"/>
            <a:ext cx="156258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</a:rPr>
              <a:t>БЕЛГОРОДСТАТ</a:t>
            </a:r>
          </a:p>
        </p:txBody>
      </p:sp>
      <p:sp>
        <p:nvSpPr>
          <p:cNvPr id="16" name="Номер слайда 1">
            <a:extLst>
              <a:ext uri="{FF2B5EF4-FFF2-40B4-BE49-F238E27FC236}">
                <a16:creationId xmlns="" xmlns:a16="http://schemas.microsoft.com/office/drawing/2014/main" id="{FBC55088-8990-0544-B9BC-5F4C4A52BB46}"/>
              </a:ext>
            </a:extLst>
          </p:cNvPr>
          <p:cNvSpPr txBox="1">
            <a:spLocks/>
          </p:cNvSpPr>
          <p:nvPr/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B81EEA-DF2A-1C47-9781-44818CAE4220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33" name="Группа 16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34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Текст 3"/>
          <p:cNvSpPr txBox="1">
            <a:spLocks/>
          </p:cNvSpPr>
          <p:nvPr/>
        </p:nvSpPr>
        <p:spPr>
          <a:xfrm>
            <a:off x="284387" y="935480"/>
            <a:ext cx="11928876" cy="600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3399"/>
                </a:solidFill>
                <a:ea typeface="Times New Roman" pitchFamily="18" charset="0"/>
              </a:rPr>
              <a:t>ИТОГИ ОБСЛЕДОВАНИЯ УДОВЛЕТВОРЕННОСТИ И ДОВЕРИЯ РЕФЕРЕНТНЫХ ГРУПП К ОФИЦИАЛЬНОЙ СТАТИСТИЧЕСКОЙ ИНФОРМАЦИИ И УРОВНЮ ОТКРЫТОСТИ ДЕЯТЕЛЬНОСТИ БЕЛГОРОДСТАТА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43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2602920" y="1505731"/>
            <a:ext cx="7162800" cy="5415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3399"/>
                </a:solidFill>
                <a:latin typeface="Arial Cyr" panose="020B0604020202020204" pitchFamily="34" charset="0"/>
              </a:rPr>
              <a:t>УЧАСТНИКИ АНКЕТИРОВАНИЯ </a:t>
            </a:r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30</a:t>
            </a:r>
            <a:r>
              <a:rPr lang="en-US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</a:t>
            </a:r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 </a:t>
            </a:r>
            <a:r>
              <a:rPr lang="ru-RU" sz="1400" dirty="0">
                <a:solidFill>
                  <a:srgbClr val="003399"/>
                </a:solidFill>
              </a:rPr>
              <a:t>человека</a:t>
            </a:r>
            <a:endParaRPr lang="ru-RU" sz="1600" dirty="0">
              <a:solidFill>
                <a:srgbClr val="003399"/>
              </a:solidFill>
              <a:latin typeface="Arial Cyr" panose="020B0604020202020204" pitchFamily="34" charset="0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="" xmlns:a16="http://schemas.microsoft.com/office/drawing/2014/main" id="{E7D5C25E-08D6-344C-B0C6-CB0D11FF9875}"/>
              </a:ext>
            </a:extLst>
          </p:cNvPr>
          <p:cNvSpPr/>
          <p:nvPr/>
        </p:nvSpPr>
        <p:spPr>
          <a:xfrm flipV="1">
            <a:off x="1624080" y="191344"/>
            <a:ext cx="10219296" cy="56463"/>
          </a:xfrm>
          <a:custGeom>
            <a:avLst/>
            <a:gdLst/>
            <a:ahLst/>
            <a:cxnLst/>
            <a:rect l="l" t="t" r="r" b="b"/>
            <a:pathLst>
              <a:path w="3249929">
                <a:moveTo>
                  <a:pt x="0" y="0"/>
                </a:moveTo>
                <a:lnTo>
                  <a:pt x="3249561" y="0"/>
                </a:lnTo>
              </a:path>
            </a:pathLst>
          </a:custGeom>
          <a:ln w="25400">
            <a:solidFill>
              <a:srgbClr val="FFC3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1" r="24052"/>
          <a:stretch/>
        </p:blipFill>
        <p:spPr>
          <a:xfrm>
            <a:off x="10734279" y="1646482"/>
            <a:ext cx="963611" cy="959113"/>
          </a:xfrm>
          <a:prstGeom prst="rect">
            <a:avLst/>
          </a:prstGeom>
        </p:spPr>
      </p:pic>
      <p:sp>
        <p:nvSpPr>
          <p:cNvPr id="48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085788" y="5653545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+mn-lt"/>
              </a:rPr>
              <a:t>26</a:t>
            </a:r>
            <a:r>
              <a:rPr lang="ru-RU" sz="3600" b="1" dirty="0">
                <a:solidFill>
                  <a:srgbClr val="003399"/>
                </a:solidFill>
                <a:latin typeface="+mn-lt"/>
              </a:rPr>
              <a:t>,</a:t>
            </a:r>
            <a:r>
              <a:rPr lang="ru-RU" sz="2000" b="1" dirty="0">
                <a:solidFill>
                  <a:srgbClr val="003399"/>
                </a:solidFill>
                <a:latin typeface="+mn-lt"/>
              </a:rPr>
              <a:t>5%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105762" y="2957752"/>
            <a:ext cx="2953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Уровень жизни населения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37450" y="2952511"/>
            <a:ext cx="312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117686" y="2215155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42,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7%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095129" y="4476619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Муниципальная статистика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00" y="3023702"/>
            <a:ext cx="217437" cy="21743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65" y="3622688"/>
            <a:ext cx="217437" cy="21743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055" y="4511281"/>
            <a:ext cx="217437" cy="217437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447705" y="1982578"/>
            <a:ext cx="10147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РЕЙТИНГ ВОСТРЕБОВАННОСТИ СТАТИСТИЧЕСКОЙ ИНФОРМАЦИИ </a:t>
            </a:r>
            <a:endParaRPr lang="ru-RU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117687" y="2790317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36,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4%</a:t>
            </a:r>
          </a:p>
        </p:txBody>
      </p:sp>
      <p:sp>
        <p:nvSpPr>
          <p:cNvPr id="80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107054" y="4312183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27,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2%</a:t>
            </a:r>
          </a:p>
        </p:txBody>
      </p:sp>
      <p:sp>
        <p:nvSpPr>
          <p:cNvPr id="84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085788" y="5036043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26,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5%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65" y="2473570"/>
            <a:ext cx="217437" cy="21743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93904" y="2414396"/>
            <a:ext cx="2974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Население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4089326" y="3527532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29,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1%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65" y="5241730"/>
            <a:ext cx="217437" cy="217437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111527" y="3592906"/>
            <a:ext cx="3062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Рынок труда и занятость населения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43" y="5922942"/>
            <a:ext cx="217437" cy="217437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685251" y="5274163"/>
            <a:ext cx="3073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3399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94622" y="5172781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Сельское хозяйство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111527" y="5874449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 Социальная сфера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372635" y="2950657"/>
            <a:ext cx="2953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Промышленное производство</a:t>
            </a:r>
          </a:p>
        </p:txBody>
      </p:sp>
      <p:sp>
        <p:nvSpPr>
          <p:cNvPr id="65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84559" y="2197427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26,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2%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321859" y="4305656"/>
            <a:ext cx="3062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Валовой региональный продукт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973" y="3037873"/>
            <a:ext cx="217437" cy="217437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4738" y="3828253"/>
            <a:ext cx="217437" cy="217437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593" y="4376590"/>
            <a:ext cx="217437" cy="217437"/>
          </a:xfrm>
          <a:prstGeom prst="rect">
            <a:avLst/>
          </a:prstGeom>
        </p:spPr>
      </p:pic>
      <p:sp>
        <p:nvSpPr>
          <p:cNvPr id="70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84560" y="2900185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23,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8%</a:t>
            </a:r>
          </a:p>
        </p:txBody>
      </p:sp>
      <p:sp>
        <p:nvSpPr>
          <p:cNvPr id="71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63294" y="4358253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22,5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0%</a:t>
            </a:r>
          </a:p>
        </p:txBody>
      </p:sp>
      <p:sp>
        <p:nvSpPr>
          <p:cNvPr id="83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73927" y="5028948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21,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9%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4738" y="2455842"/>
            <a:ext cx="217437" cy="217437"/>
          </a:xfrm>
          <a:prstGeom prst="rect">
            <a:avLst/>
          </a:prstGeom>
        </p:spPr>
      </p:pic>
      <p:sp>
        <p:nvSpPr>
          <p:cNvPr id="86" name="Прямоугольник 85"/>
          <p:cNvSpPr/>
          <p:nvPr/>
        </p:nvSpPr>
        <p:spPr>
          <a:xfrm>
            <a:off x="6360777" y="2396668"/>
            <a:ext cx="2974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Цены и тарифы</a:t>
            </a:r>
          </a:p>
        </p:txBody>
      </p:sp>
      <p:sp>
        <p:nvSpPr>
          <p:cNvPr id="87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66832" y="3626767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22,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9%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5371" y="5245268"/>
            <a:ext cx="217437" cy="217437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6378400" y="3755939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Инвестиции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6361495" y="5176319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Финансы </a:t>
            </a:r>
          </a:p>
        </p:txBody>
      </p:sp>
      <p:sp>
        <p:nvSpPr>
          <p:cNvPr id="50" name="Текст 3">
            <a:extLst>
              <a:ext uri="{FF2B5EF4-FFF2-40B4-BE49-F238E27FC236}">
                <a16:creationId xmlns="" xmlns:a16="http://schemas.microsoft.com/office/drawing/2014/main" id="{85D153DA-6025-4EA0-9C6F-B3EE872C2559}"/>
              </a:ext>
            </a:extLst>
          </p:cNvPr>
          <p:cNvSpPr txBox="1">
            <a:spLocks/>
          </p:cNvSpPr>
          <p:nvPr/>
        </p:nvSpPr>
        <p:spPr>
          <a:xfrm>
            <a:off x="9366832" y="5681099"/>
            <a:ext cx="1753495" cy="5353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003399"/>
                </a:solidFill>
                <a:latin typeface="Arial Cyr" panose="020B0604020202020204" pitchFamily="34" charset="0"/>
              </a:rPr>
              <a:t>17,</a:t>
            </a:r>
            <a:r>
              <a:rPr lang="ru-RU" sz="2000" b="1" dirty="0">
                <a:solidFill>
                  <a:srgbClr val="003399"/>
                </a:solidFill>
                <a:latin typeface="Arial Cyr" panose="020B0604020202020204" pitchFamily="34" charset="0"/>
              </a:rPr>
              <a:t>9%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8909" y="5961217"/>
            <a:ext cx="217437" cy="217437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365033" y="5892268"/>
            <a:ext cx="3062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</a:rPr>
              <a:t>Строительство </a:t>
            </a:r>
          </a:p>
        </p:txBody>
      </p:sp>
    </p:spTree>
    <p:extLst>
      <p:ext uri="{BB962C8B-B14F-4D97-AF65-F5344CB8AC3E}">
        <p14:creationId xmlns:p14="http://schemas.microsoft.com/office/powerpoint/2010/main" xmlns="" val="19864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13255</TotalTime>
  <Words>661</Words>
  <Application>Microsoft Office PowerPoint</Application>
  <PresentationFormat>Произвольный</PresentationFormat>
  <Paragraphs>206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user</cp:lastModifiedBy>
  <cp:revision>1069</cp:revision>
  <cp:lastPrinted>2023-04-14T11:27:33Z</cp:lastPrinted>
  <dcterms:created xsi:type="dcterms:W3CDTF">2020-03-31T09:31:17Z</dcterms:created>
  <dcterms:modified xsi:type="dcterms:W3CDTF">2023-04-25T12:43:01Z</dcterms:modified>
</cp:coreProperties>
</file>