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81" r:id="rId3"/>
    <p:sldId id="279" r:id="rId4"/>
    <p:sldId id="284" r:id="rId5"/>
    <p:sldId id="290" r:id="rId6"/>
    <p:sldId id="282" r:id="rId7"/>
    <p:sldId id="288" r:id="rId8"/>
    <p:sldId id="285" r:id="rId9"/>
    <p:sldId id="283" r:id="rId10"/>
    <p:sldId id="280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0000"/>
    <a:srgbClr val="FFC32E"/>
    <a:srgbClr val="FFD365"/>
    <a:srgbClr val="E1D473"/>
    <a:srgbClr val="334286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88" d="100"/>
          <a:sy n="88" d="100"/>
        </p:scale>
        <p:origin x="-540" y="-10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nsultant.ru/document/cons_doc_LAW_420129/d6f3f1d1ea8447d80d7598f705a4811f4168a33a/#dst100014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garantf1://71403734.120010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belg.gks.ru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ks.ru/folder/12981" TargetMode="External"/><Relationship Id="rId5" Type="http://schemas.openxmlformats.org/officeDocument/2006/relationships/hyperlink" Target="https://www.gks.ru/" TargetMode="External"/><Relationship Id="rId4" Type="http://schemas.openxmlformats.org/officeDocument/2006/relationships/hyperlink" Target="https://belg.gks.ru/for_respondents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6085" y="3526971"/>
            <a:ext cx="8131629" cy="1255728"/>
          </a:xfrm>
        </p:spPr>
        <p:txBody>
          <a:bodyPr/>
          <a:lstStyle/>
          <a:p>
            <a:pPr algn="ctr"/>
            <a:r>
              <a:rPr lang="ru-RU" sz="2800" dirty="0"/>
              <a:t>Об изменениях в форме федерального статистического наблюдения </a:t>
            </a:r>
            <a:br>
              <a:rPr lang="ru-RU" sz="2800" dirty="0"/>
            </a:br>
            <a:r>
              <a:rPr lang="ru-RU" sz="2800" dirty="0"/>
              <a:t>№1-МО в 2023 году</a:t>
            </a:r>
            <a:endParaRPr lang="ru-RU" sz="27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0572" y="5749414"/>
            <a:ext cx="6531428" cy="606936"/>
          </a:xfrm>
        </p:spPr>
        <p:txBody>
          <a:bodyPr/>
          <a:lstStyle/>
          <a:p>
            <a:r>
              <a:rPr lang="ru-RU" sz="1800" dirty="0" smtClean="0"/>
              <a:t>Начальник отдела государственной статистики в г. Белгород</a:t>
            </a:r>
          </a:p>
          <a:p>
            <a:r>
              <a:rPr lang="ru-RU" sz="1800" dirty="0" smtClean="0"/>
              <a:t>Черноморец Елена Александровна</a:t>
            </a:r>
            <a:endParaRPr lang="ru-RU" sz="1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6572" y="631371"/>
            <a:ext cx="4604657" cy="936897"/>
          </a:xfrm>
        </p:spPr>
        <p:txBody>
          <a:bodyPr/>
          <a:lstStyle/>
          <a:p>
            <a:r>
              <a:rPr lang="ru-RU" b="1" dirty="0" smtClean="0"/>
              <a:t>Контактная информация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843" y="1937657"/>
            <a:ext cx="931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Интернет-портал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Белгородстата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31.rosstat.gov.ru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Отдел государственной статистики в г. Белгород: </a:t>
            </a:r>
          </a:p>
          <a:p>
            <a:pPr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statmo@yandex.ru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Тел. (4722)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23-57-4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8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842" y="2340429"/>
            <a:ext cx="10727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33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4400" b="1" i="1" dirty="0" smtClean="0">
                <a:solidFill>
                  <a:srgbClr val="33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 smtClean="0">
                <a:solidFill>
                  <a:srgbClr val="33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400" b="1" i="1" dirty="0">
              <a:solidFill>
                <a:srgbClr val="334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8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747658" y="664028"/>
            <a:ext cx="5921828" cy="5691653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Порядок разработки и показатели формы №1-МО;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Изменения, внесенные в форму №1-МО;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Ошибки при заполнении формы №1-МО;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Обеспечение достоверности показателей формы №1-МО;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Порядок приема первичных статистических данных. </a:t>
            </a:r>
          </a:p>
          <a:p>
            <a:pPr algn="l"/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85392" cy="93689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ru-RU" b="1" dirty="0" smtClean="0"/>
              <a:t>Порядок разработки и показатели Формы №1-МО «Сведения об объектах инфраструктуры муниципального образования»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468085" y="1595465"/>
            <a:ext cx="11099176" cy="4979506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600" dirty="0" smtClean="0"/>
              <a:t>Для отчетов за 2022 год приказом Росстата от 29.07.2022 № 531 утверждена форма №1-МО «Сведения об объектах инфраструктуры муниципального образования».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600" b="1" dirty="0" smtClean="0"/>
              <a:t>Административные данные по форме №1-МО</a:t>
            </a:r>
            <a:r>
              <a:rPr lang="ru-RU" sz="1600" dirty="0" smtClean="0"/>
              <a:t> предоставляют органы местного самоуправления городских округов и муниципальных районов и городских и сельских поселений. Срок предоставления формы – </a:t>
            </a:r>
            <a:r>
              <a:rPr lang="ru-RU" sz="1600" b="1" dirty="0" smtClean="0"/>
              <a:t>с 20 апреля по 1 июня после отчетной даты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600" dirty="0" smtClean="0"/>
              <a:t>В 2023 году форма №1-МО содержит 9 разделов и 65 показателей. В форме приводятся сведения по организациям (учреждениям), расположенным на территории муниципального образования, независимо от подчиненности и источников финансирования по состоянию на 31.12.2022 года по следующим разделам: 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Территория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Объекты бытового обслуживания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Спортивные сооружения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Коммунальная сфера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Организации здравоохранения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Инвестиции в основной капитал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Ввод жилья</a:t>
            </a:r>
          </a:p>
          <a:p>
            <a:pPr marL="3556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Коллективные средства размещения</a:t>
            </a:r>
          </a:p>
          <a:p>
            <a:pPr marL="3556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Почтовая и телефонная связь</a:t>
            </a:r>
          </a:p>
          <a:p>
            <a:pPr algn="just"/>
            <a:endParaRPr lang="ru-RU" sz="16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1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1562323" cy="72033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ru-RU" b="1" dirty="0" smtClean="0"/>
              <a:t>Изменения, внесенные в форму №1-МО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949" y="1066801"/>
            <a:ext cx="1124494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700" dirty="0" smtClean="0"/>
              <a:t>1. </a:t>
            </a:r>
            <a:r>
              <a:rPr lang="ru-RU" sz="1700" b="1" dirty="0" smtClean="0"/>
              <a:t>Исключен раздел</a:t>
            </a:r>
            <a:r>
              <a:rPr lang="ru-RU" sz="1700" dirty="0" smtClean="0"/>
              <a:t> «Объекты розничной торговли и общественного питания». Теперь эти показатели будут разрабатываться в форме №1-ТОРГ(МО) ежеквартально.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/>
              <a:t>2. </a:t>
            </a:r>
            <a:r>
              <a:rPr lang="ru-RU" sz="1700" b="1" dirty="0" smtClean="0"/>
              <a:t>Введены показатели по сельским территориям для отчетов по муниципальным районам и городским округам (графа 5).</a:t>
            </a:r>
            <a:endParaRPr lang="ru-RU" sz="1700" dirty="0" smtClean="0"/>
          </a:p>
          <a:p>
            <a:pPr algn="just">
              <a:spcAft>
                <a:spcPts val="600"/>
              </a:spcAft>
            </a:pPr>
            <a:r>
              <a:rPr lang="ru-RU" sz="1700" dirty="0" smtClean="0"/>
              <a:t>По графе 5 показываются сводные данные по сельским территориям. В соответствии с государственной </a:t>
            </a:r>
            <a:r>
              <a:rPr lang="ru-RU" sz="1700" u="sng" dirty="0" smtClean="0">
                <a:hlinkClick r:id="rId2"/>
              </a:rPr>
              <a:t>программой</a:t>
            </a:r>
            <a:r>
              <a:rPr lang="ru-RU" sz="1700" dirty="0" smtClean="0"/>
              <a:t> Российской Федерации «Комплексное развитие сельских территорий», утвержденной постановлением Правительства Российской Федерации от 31 мая 2019 года №696, сельские территории это: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/>
              <a:t> сельские поселения объединенные общей территорией в границах муниципального района;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/>
              <a:t> сельские населенные пункты, входящие в состав городских поселений и городских округов (за исключением городских округов, на территориях которых находятся административные центры субъектов Российской Федерации);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/>
              <a:t> рабочие поселки, входящие в состав городских поселений и городских округов (за исключением городских округов, на территориях которых находятся административные центры субъектов Российской Федерации). 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/>
              <a:t>Перечень таких сельских населенных пунктов и рабочих поселков  на территории Белгородской области определен постановлением Правительства Белгородской области от 27.01.2020 №22-пп «Об утверждении перечня сельских населенных пунктов, рабочих поселков, входящих в состав городских округов и городских поселений Белгородской области, и перечня сельских агломераций, не относящихся к сельским территориям».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Городские и сельские поселения в своих отчетах </a:t>
            </a:r>
            <a:r>
              <a:rPr lang="ru-RU" sz="1600" b="1" dirty="0" smtClean="0"/>
              <a:t>графу 5 </a:t>
            </a:r>
            <a:r>
              <a:rPr lang="ru-RU" sz="1600" b="1" u="sng" dirty="0" smtClean="0"/>
              <a:t>не заполняют</a:t>
            </a:r>
            <a:r>
              <a:rPr lang="ru-RU" sz="1600" dirty="0" smtClean="0"/>
              <a:t>.</a:t>
            </a:r>
            <a:endParaRPr lang="ru-RU" sz="17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698" y="664029"/>
            <a:ext cx="1103493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1700" dirty="0" smtClean="0"/>
              <a:t>3. В связи с изменениями в форме №5-ФК (сводная) «Сведения по подготовке спортивного резерва» при заполнении формы №1-МО в разделе «Спортивные сооружения» по строке 37 необходимо учитывать занимающихся в детско-юношеских спортивных школах (ДЮСШ и СДЮШОР), спортивных школах (СШ и СШОР) и их филиалах, находящихся</a:t>
            </a:r>
            <a:r>
              <a:rPr lang="en-US" sz="1700" dirty="0" smtClean="0"/>
              <a:t> </a:t>
            </a:r>
            <a:r>
              <a:rPr lang="ru-RU" sz="1700" dirty="0" smtClean="0"/>
              <a:t>в ведении органов управления физической культурой и спортом и общеобразовательных организаций дополнительного образования детей, а также общественных и частных организаций (</a:t>
            </a:r>
            <a:r>
              <a:rPr lang="ru-RU" sz="1700" b="1" dirty="0" smtClean="0"/>
              <a:t>форма № 5-ФК (сводная), раздел II, </a:t>
            </a:r>
            <a:r>
              <a:rPr lang="ru-RU" sz="1700" b="1" u="sng" dirty="0" smtClean="0">
                <a:hlinkClick r:id="rId2"/>
              </a:rPr>
              <a:t>графа 6</a:t>
            </a:r>
            <a:r>
              <a:rPr lang="ru-RU" sz="1700" dirty="0" smtClean="0"/>
              <a:t>: детско-юношеские спортивные школы, спортивные школы (ДЮСШ, СШ, СШОР), а также СДЮШОР, включенные в «Другие организации») </a:t>
            </a:r>
            <a:r>
              <a:rPr lang="ru-RU" sz="1700" b="1" dirty="0" smtClean="0"/>
              <a:t>из строк 282, 283, 284</a:t>
            </a:r>
            <a:r>
              <a:rPr lang="ru-RU" sz="1700" dirty="0" smtClean="0"/>
              <a:t>, а также численность занимающихся адаптивной физической культурой и спортом в ДЮСАШ и СДЮСАШ (форма № 3-АФК, строка 5 + строка 6 по графе 9, раздел I). Учет занимающихся (включая инвалидов) ведется по журналам учета работы тренировочных групп.</a:t>
            </a:r>
            <a:endParaRPr lang="ru-RU" sz="17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62323" cy="936897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ru-RU" b="1" dirty="0" smtClean="0"/>
              <a:t>Ошибки при заполнении формы №1-МО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8714" y="1290409"/>
            <a:ext cx="11099176" cy="48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К заполнению общей информации в электронном шаблоне формы №1-МО нужно относиться очень внимательно. Так как ошибки при заполнении этих данных являются причиной возврата отчета на доработку.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b="1" dirty="0" smtClean="0"/>
              <a:t>Код типа муниципального образования:</a:t>
            </a:r>
            <a:r>
              <a:rPr lang="ru-RU" sz="1700" dirty="0" smtClean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муниципальный район – 13,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городской округ – 15,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городское поселение – 10,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сельское поселение – 11.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700" b="1" dirty="0" smtClean="0"/>
              <a:t>Код ОКТМО муниципального образования</a:t>
            </a:r>
            <a:r>
              <a:rPr lang="ru-RU" sz="1700" dirty="0" smtClean="0"/>
              <a:t>, за которое предоставляется отчет, содержит 11 цифр, его выбираем из справочника, который есть в шаблоне формы. Обращаю внимание, что код ОКТМО городских округов и муниципальных районов содержит последние 6 нулей (14610</a:t>
            </a:r>
            <a:r>
              <a:rPr lang="ru-RU" sz="1700" dirty="0" smtClean="0">
                <a:solidFill>
                  <a:srgbClr val="FF0000"/>
                </a:solidFill>
              </a:rPr>
              <a:t>000000</a:t>
            </a:r>
            <a:r>
              <a:rPr lang="ru-RU" sz="1700" dirty="0" smtClean="0"/>
              <a:t> – ОКТМО Белгородского района, 14701</a:t>
            </a:r>
            <a:r>
              <a:rPr lang="ru-RU" sz="1700" dirty="0" smtClean="0">
                <a:solidFill>
                  <a:srgbClr val="FF0000"/>
                </a:solidFill>
              </a:rPr>
              <a:t>000000</a:t>
            </a:r>
            <a:r>
              <a:rPr lang="ru-RU" sz="1700" dirty="0" smtClean="0"/>
              <a:t> – ОКТМО г. Белгород), код ОКТМО городских и сельских поселений содержит последние 3 нуля (14610446</a:t>
            </a:r>
            <a:r>
              <a:rPr lang="ru-RU" sz="1700" dirty="0" smtClean="0">
                <a:solidFill>
                  <a:srgbClr val="FF0000"/>
                </a:solidFill>
              </a:rPr>
              <a:t>000</a:t>
            </a:r>
            <a:r>
              <a:rPr lang="ru-RU" sz="1700" dirty="0" smtClean="0"/>
              <a:t> – ОКТМО </a:t>
            </a:r>
            <a:r>
              <a:rPr lang="ru-RU" sz="1700" dirty="0" err="1" smtClean="0"/>
              <a:t>Крутологского</a:t>
            </a:r>
            <a:r>
              <a:rPr lang="ru-RU" sz="1700" dirty="0" smtClean="0"/>
              <a:t> с/</a:t>
            </a:r>
            <a:r>
              <a:rPr lang="ru-RU" sz="1700" dirty="0" err="1" smtClean="0"/>
              <a:t>п</a:t>
            </a:r>
            <a:r>
              <a:rPr lang="ru-RU" sz="1700" dirty="0" smtClean="0"/>
              <a:t>, 14610167</a:t>
            </a:r>
            <a:r>
              <a:rPr lang="ru-RU" sz="1700" dirty="0" smtClean="0">
                <a:solidFill>
                  <a:srgbClr val="FF0000"/>
                </a:solidFill>
              </a:rPr>
              <a:t>000</a:t>
            </a:r>
            <a:r>
              <a:rPr lang="ru-RU" sz="1700" dirty="0" smtClean="0"/>
              <a:t> – ОКТМО городского поселения «Поселок Северный).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4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8714" y="664029"/>
            <a:ext cx="11099176" cy="48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700" b="1" dirty="0" smtClean="0"/>
              <a:t>Обратите внимание!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b="1" dirty="0" smtClean="0"/>
              <a:t>Показываются с одним десятичным знаком</a:t>
            </a:r>
            <a:r>
              <a:rPr lang="ru-RU" sz="1700" dirty="0" smtClean="0"/>
              <a:t> </a:t>
            </a:r>
            <a:r>
              <a:rPr lang="ru-RU" sz="1700" b="1" dirty="0" smtClean="0"/>
              <a:t>данные строк: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i="1" dirty="0" smtClean="0"/>
              <a:t>1.Общая площадь земель муниципального образования, 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i="1" dirty="0" smtClean="0"/>
              <a:t>38.Общая протяженность улиц, проездов, набережных на конец года, 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i="1" dirty="0" smtClean="0"/>
              <a:t>39. Общая протяженность освещенных частей улиц, проездов, набережных на конец года.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b="1" dirty="0" smtClean="0"/>
              <a:t>Показываются с двумя десятичными знаками данные строк: 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i="1" dirty="0" smtClean="0"/>
              <a:t>40-41 Вывезено за год твердых коммунальных отходов;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i="1" dirty="0" smtClean="0"/>
              <a:t>42-43 из них на объекты, используемые для обработки отходов.</a:t>
            </a:r>
            <a:endParaRPr lang="ru-RU" sz="1700" dirty="0" smtClean="0"/>
          </a:p>
          <a:p>
            <a:pPr algn="just">
              <a:spcAft>
                <a:spcPts val="1000"/>
              </a:spcAft>
            </a:pPr>
            <a:r>
              <a:rPr lang="ru-RU" sz="1700" b="1" dirty="0" smtClean="0"/>
              <a:t>Остальные показатели – в целых числах.</a:t>
            </a:r>
            <a:endParaRPr lang="ru-RU" sz="1700" dirty="0" smtClean="0"/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1700" dirty="0" smtClean="0"/>
              <a:t>По строке </a:t>
            </a:r>
            <a:r>
              <a:rPr lang="ru-RU" sz="1700" b="1" dirty="0" smtClean="0"/>
              <a:t>27 «стадионы с трибунами», </a:t>
            </a:r>
            <a:r>
              <a:rPr lang="ru-RU" sz="1700" dirty="0" smtClean="0"/>
              <a:t>учитываются открытые комплексные сооружения, включающие спортивное ядро с трибунами </a:t>
            </a:r>
            <a:r>
              <a:rPr lang="ru-RU" sz="1700" b="1" dirty="0" smtClean="0"/>
              <a:t>на 1500 мест и более.</a:t>
            </a:r>
            <a:r>
              <a:rPr lang="ru-RU" sz="1700" dirty="0" smtClean="0"/>
              <a:t> В состав спортивного ядра входят: основное игровое футбольное поле, окаймленное беговой дорожкой, и места для занятий легкой атлетикой. </a:t>
            </a:r>
            <a:r>
              <a:rPr lang="ru-RU" sz="1700" b="1" dirty="0" smtClean="0"/>
              <a:t>Тренировочные (запасные) поля стадиона учитываются в строке 29 «плоскостные спортивные сооружения»</a:t>
            </a:r>
            <a:r>
              <a:rPr lang="ru-RU" sz="1700" dirty="0" smtClean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279294" cy="936897"/>
          </a:xfrm>
        </p:spPr>
        <p:txBody>
          <a:bodyPr/>
          <a:lstStyle/>
          <a:p>
            <a:r>
              <a:rPr lang="en-US" b="1" dirty="0" smtClean="0"/>
              <a:t>4. </a:t>
            </a:r>
            <a:r>
              <a:rPr lang="ru-RU" b="1" dirty="0" smtClean="0"/>
              <a:t>Обеспечение достоверности показателей формы №1-МО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857" y="1328058"/>
            <a:ext cx="1108165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Обеспечение достоверности показателей, содержащихся в формах федерального статистического наблюдения, - основная задача не только органов государственной статистики, но и наших респондентов.</a:t>
            </a:r>
          </a:p>
          <a:p>
            <a:pPr algn="just"/>
            <a:r>
              <a:rPr lang="ru-RU" dirty="0" smtClean="0"/>
              <a:t>Важным источником обеспечения достоверности показателей формы №1-МО служат административные (ведомственные) информационные ресурсы. При заполнении формы необходимо использовать информацию различных ведомств (земельные комитеты, отделы курирующие вопросы ЖКХ, физкультуры и спорта, туризма, почтовые отделения связи и др.). Большинство показателей заполняется именно на основании этих данных. Очень важно качественно составить запросы в организации на балансе которых находятся объекты инфраструктуры муниципального образования. Иногда для того чтобы получить данные по одному показателю необходимо отправить запросы сразу в несколько организаций, так как в нашей форме приводятся первичные статистические данные по организациям, </a:t>
            </a:r>
            <a:r>
              <a:rPr lang="ru-RU" b="1" dirty="0" smtClean="0"/>
              <a:t>расположенным на территории муниципального образования</a:t>
            </a:r>
            <a:r>
              <a:rPr lang="ru-RU" dirty="0" smtClean="0"/>
              <a:t>, независимо от подчиненности и источников финансирования. Это касается объектов, которые находятся в ведении федеральных или областных структур, коммерческих предприятий и др. (например, сети ЖКХ, площадь жилых помещений).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Для обеспечения контроля качества заполнения формы специалистами </a:t>
            </a:r>
            <a:r>
              <a:rPr lang="ru-RU" dirty="0" err="1" smtClean="0"/>
              <a:t>Белгородстата</a:t>
            </a:r>
            <a:r>
              <a:rPr lang="ru-RU" dirty="0" smtClean="0"/>
              <a:t> проводится сверка показателей с данными из других форм. Вся работа по уточнению и сверке показателей проводится в тесном контакте со специалистами отраслевых отделов </a:t>
            </a:r>
            <a:r>
              <a:rPr lang="ru-RU" dirty="0" err="1" smtClean="0"/>
              <a:t>Белгородстата</a:t>
            </a:r>
            <a:r>
              <a:rPr lang="ru-RU" dirty="0" smtClean="0"/>
              <a:t>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4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1181323" cy="552434"/>
          </a:xfrm>
        </p:spPr>
        <p:txBody>
          <a:bodyPr/>
          <a:lstStyle/>
          <a:p>
            <a:r>
              <a:rPr lang="en-US" b="1" dirty="0" smtClean="0"/>
              <a:t>5. </a:t>
            </a:r>
            <a:r>
              <a:rPr lang="ru-RU" b="1" dirty="0" smtClean="0"/>
              <a:t>Порядок</a:t>
            </a:r>
            <a:r>
              <a:rPr lang="en-US" b="1" dirty="0" smtClean="0"/>
              <a:t> </a:t>
            </a:r>
            <a:r>
              <a:rPr lang="ru-RU" b="1" dirty="0" smtClean="0"/>
              <a:t>приема первичных статистических данных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742" y="1371600"/>
            <a:ext cx="1009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1 января 2022 года все юридические лица и индивидуальные предприниматели, а также субъекты малого предпринимательства обязаны предоставлять первичные статистические данные </a:t>
            </a:r>
            <a:r>
              <a:rPr lang="ru-RU" b="1" dirty="0" smtClean="0"/>
              <a:t>исключительно</a:t>
            </a:r>
            <a:r>
              <a:rPr lang="ru-RU" dirty="0" smtClean="0"/>
              <a:t> в электронной форме.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5" y="1371600"/>
            <a:ext cx="914402" cy="911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741" y="2413338"/>
            <a:ext cx="10091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Росстатом обеспечены условия приема от респондентов первичных статистических данных в электронном виде посредством </a:t>
            </a:r>
            <a:r>
              <a:rPr lang="ru-RU" dirty="0" err="1" smtClean="0"/>
              <a:t>Веб-сбора</a:t>
            </a:r>
            <a:r>
              <a:rPr lang="ru-RU" dirty="0" smtClean="0"/>
              <a:t> или через </a:t>
            </a:r>
            <a:r>
              <a:rPr lang="ru-RU" dirty="0" err="1" smtClean="0"/>
              <a:t>спецоператоров</a:t>
            </a:r>
            <a:r>
              <a:rPr lang="ru-RU" dirty="0" smtClean="0"/>
              <a:t> связи. Подробную информацию можно получить на нашем сайте: </a:t>
            </a:r>
            <a:r>
              <a:rPr lang="ru-RU" u="sng" dirty="0" smtClean="0">
                <a:hlinkClick r:id="rId3"/>
              </a:rPr>
              <a:t>https://belg.gks.ru/</a:t>
            </a:r>
            <a:r>
              <a:rPr lang="ru-RU" dirty="0" smtClean="0"/>
              <a:t>, в разделе </a:t>
            </a:r>
            <a:r>
              <a:rPr lang="ru-RU" u="sng" dirty="0" smtClean="0">
                <a:hlinkClick r:id="rId4"/>
              </a:rPr>
              <a:t>Респондентам</a:t>
            </a:r>
            <a:r>
              <a:rPr lang="ru-RU" u="sng" dirty="0" smtClean="0"/>
              <a:t>/ Статистическая отчетность в электронном виде.</a:t>
            </a:r>
            <a:endParaRPr lang="en-US" u="sng" dirty="0" smtClean="0"/>
          </a:p>
          <a:p>
            <a:pPr algn="just"/>
            <a:r>
              <a:rPr lang="ru-RU" dirty="0" smtClean="0"/>
              <a:t>На главной странице </a:t>
            </a:r>
            <a:r>
              <a:rPr lang="ru-RU" dirty="0" err="1" smtClean="0"/>
              <a:t>Интернет-портала</a:t>
            </a:r>
            <a:r>
              <a:rPr lang="ru-RU" dirty="0" smtClean="0"/>
              <a:t> Росстата (</a:t>
            </a:r>
            <a:r>
              <a:rPr lang="ru-RU" u="sng" dirty="0" smtClean="0">
                <a:hlinkClick r:id="rId5"/>
              </a:rPr>
              <a:t>https://www.gks.ru</a:t>
            </a:r>
            <a:r>
              <a:rPr lang="ru-RU" dirty="0" smtClean="0"/>
              <a:t>) в разделе </a:t>
            </a:r>
            <a:r>
              <a:rPr lang="ru-RU" u="sng" dirty="0" smtClean="0">
                <a:hlinkClick r:id="rId4"/>
              </a:rPr>
              <a:t>Респондентам</a:t>
            </a:r>
            <a:r>
              <a:rPr lang="ru-RU" u="sng" dirty="0" smtClean="0"/>
              <a:t>/</a:t>
            </a:r>
            <a:r>
              <a:rPr lang="ru-RU" u="sng" dirty="0" smtClean="0">
                <a:hlinkClick r:id="rId6"/>
              </a:rPr>
              <a:t>Формы федерального статистического наблюдения и формы бухгалтерской (финансовой) отчетности</a:t>
            </a:r>
            <a:r>
              <a:rPr lang="ru-RU" u="sng" dirty="0" smtClean="0"/>
              <a:t>/Альбом форм федерального статистического наблюдения</a:t>
            </a:r>
            <a:r>
              <a:rPr lang="ru-RU" dirty="0" smtClean="0"/>
              <a:t> размещены XML-шаблоны для сдачи отчетов в электронном виде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5" y="2413338"/>
            <a:ext cx="914402" cy="911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6833" y="4878354"/>
            <a:ext cx="10091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Росстат внес изменения в правила сдачи отчетности (приказ Росстата № 925 от 17 декабря 2021 г.) – вместо фиксированной даты, ограничивающей срок предоставления информации, вводится диапазон, в рамках которого будет приниматься отчетность. Обращаем особое внимание на то, что респондент имеет возможность сдавать отчетность с первого до последнего дня временного интервала, указанного в форме статистического наблюдения.</a:t>
            </a:r>
            <a:endParaRPr lang="en-US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5" y="4721662"/>
            <a:ext cx="914402" cy="91135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56582"/>
            <a:ext cx="494109" cy="499100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2080" y="154689"/>
            <a:ext cx="11845541" cy="655436"/>
            <a:chOff x="346458" y="108159"/>
            <a:chExt cx="11845541" cy="6554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6458" y="108159"/>
              <a:ext cx="2137098" cy="36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БЕЛГОРОДСТАТ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50"/>
            <p:cNvGrpSpPr/>
            <p:nvPr/>
          </p:nvGrpSpPr>
          <p:grpSpPr>
            <a:xfrm>
              <a:off x="2328530" y="236740"/>
              <a:ext cx="9863469" cy="526855"/>
              <a:chOff x="1190577" y="5109584"/>
              <a:chExt cx="7408362" cy="526855"/>
            </a:xfrm>
          </p:grpSpPr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190577" y="5161088"/>
                <a:ext cx="7170281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8360857" y="5109584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</TotalTime>
  <Words>1212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OEM</cp:lastModifiedBy>
  <cp:revision>266</cp:revision>
  <dcterms:created xsi:type="dcterms:W3CDTF">2020-03-31T09:31:17Z</dcterms:created>
  <dcterms:modified xsi:type="dcterms:W3CDTF">2023-04-24T12:26:16Z</dcterms:modified>
</cp:coreProperties>
</file>