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ommissioner" pitchFamily="2" charset="0"/>
      <p:regular r:id="rId13"/>
      <p:bold r:id="rId14"/>
    </p:embeddedFont>
    <p:embeddedFont>
      <p:font typeface="Commissioner SemiBold" pitchFamily="2" charset="0"/>
      <p:regular r:id="rId15"/>
      <p:bold r:id="rId16"/>
    </p:embeddedFont>
    <p:embeddedFont>
      <p:font typeface="Lato" panose="020F0502020204030203" pitchFamily="34" charset="0"/>
      <p:regular r:id="rId17"/>
      <p:bold r:id="rId18"/>
      <p:italic r:id="rId19"/>
      <p:boldItalic r:id="rId20"/>
    </p:embeddedFont>
    <p:embeddedFont>
      <p:font typeface="Raleway" pitchFamily="2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52">
          <p15:clr>
            <a:srgbClr val="A4A3A4"/>
          </p15:clr>
        </p15:guide>
        <p15:guide id="2" pos="249">
          <p15:clr>
            <a:srgbClr val="A4A3A4"/>
          </p15:clr>
        </p15:guide>
        <p15:guide id="3" pos="5511">
          <p15:clr>
            <a:srgbClr val="A4A3A4"/>
          </p15:clr>
        </p15:guide>
        <p15:guide id="4" pos="2880">
          <p15:clr>
            <a:srgbClr val="A4A3A4"/>
          </p15:clr>
        </p15:guide>
        <p15:guide id="5" pos="4309">
          <p15:clr>
            <a:srgbClr val="A4A3A4"/>
          </p15:clr>
        </p15:guide>
        <p15:guide id="6" pos="1429">
          <p15:clr>
            <a:srgbClr val="A4A3A4"/>
          </p15:clr>
        </p15:guide>
        <p15:guide id="7" orient="horz" pos="350">
          <p15:clr>
            <a:srgbClr val="A4A3A4"/>
          </p15:clr>
        </p15:guide>
        <p15:guide id="8" orient="horz" pos="486">
          <p15:clr>
            <a:srgbClr val="A4A3A4"/>
          </p15:clr>
        </p15:guide>
        <p15:guide id="9" orient="horz" pos="2981">
          <p15:clr>
            <a:srgbClr val="A4A3A4"/>
          </p15:clr>
        </p15:guide>
        <p15:guide id="10" orient="horz" pos="2845">
          <p15:clr>
            <a:srgbClr val="A4A3A4"/>
          </p15:clr>
        </p15:guide>
        <p15:guide id="11" orient="horz" pos="1756">
          <p15:clr>
            <a:srgbClr val="A4A3A4"/>
          </p15:clr>
        </p15:guide>
        <p15:guide id="12" pos="3833">
          <p15:clr>
            <a:srgbClr val="A4A3A4"/>
          </p15:clr>
        </p15:guide>
        <p15:guide id="13" pos="1927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5" roundtripDataSignature="AMtx7midcm1bv7QB4xm4lkA5W6Rpe/0P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AA7AB21-E529-49FA-AD80-AB30A2F93625}">
  <a:tblStyle styleId="{BAA7AB21-E529-49FA-AD80-AB30A2F9362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 varScale="1">
        <p:scale>
          <a:sx n="142" d="100"/>
          <a:sy n="142" d="100"/>
        </p:scale>
        <p:origin x="760" y="176"/>
      </p:cViewPr>
      <p:guideLst>
        <p:guide orient="horz" pos="1552"/>
        <p:guide pos="249"/>
        <p:guide pos="5511"/>
        <p:guide pos="2880"/>
        <p:guide pos="4309"/>
        <p:guide pos="1429"/>
        <p:guide orient="horz" pos="350"/>
        <p:guide orient="horz" pos="486"/>
        <p:guide orient="horz" pos="2981"/>
        <p:guide orient="horz" pos="2845"/>
        <p:guide orient="horz" pos="1756"/>
        <p:guide pos="3833"/>
        <p:guide pos="19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28" Type="http://schemas.openxmlformats.org/officeDocument/2006/relationships/theme" Target="theme/theme1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89698c5862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g189698c5862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0f4243e196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g20f4243e19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50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65" name="Google Shape;65;p5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5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7" name="Google Shape;67;p50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8" name="Google Shape;68;p50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2">
  <p:cSld name="TITLE_AND_BODY_1_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51" descr="shutterstock_31891705.jpg"/>
          <p:cNvPicPr preferRelativeResize="0"/>
          <p:nvPr/>
        </p:nvPicPr>
        <p:blipFill rotWithShape="1">
          <a:blip r:embed="rId2">
            <a:alphaModFix/>
          </a:blip>
          <a:srcRect t="11971" b="11970"/>
          <a:stretch/>
        </p:blipFill>
        <p:spPr>
          <a:xfrm>
            <a:off x="0" y="487825"/>
            <a:ext cx="9143999" cy="4655673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51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5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74" name="Google Shape;74;p51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" name="Google Shape;75;p51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6" name="Google Shape;76;p51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7" name="Google Shape;77;p51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8" name="Google Shape;78;p51"/>
          <p:cNvSpPr txBox="1">
            <a:spLocks noGrp="1"/>
          </p:cNvSpPr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g208867767d1_0_8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g208867767d1_0_8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g208867767d1_0_8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g208867767d1_0_8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" name="Google Shape;18;p4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4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4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" name="Google Shape;21;p44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2" name="Google Shape;22;p44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" name="Google Shape;23;p4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20c36348287_0_10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g20c36348287_0_10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g20c36348287_0_10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g20c36348287_0_10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g20c36348287_0_10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31;p4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2" name="Google Shape;32;p4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4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" name="Google Shape;34;p45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4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" name="Google Shape;38;p4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9" name="Google Shape;39;p4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4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" name="Google Shape;41;p4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42" name="Google Shape;42;p46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3" name="Google Shape;43;p46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4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47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47" name="Google Shape;47;p4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4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" name="Google Shape;49;p47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4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8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" name="Google Shape;53;p4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4" name="Google Shape;54;p4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4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" name="Google Shape;56;p48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57" name="Google Shape;57;p48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8" name="Google Shape;58;p48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4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9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62" name="Google Shape;62;p4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4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89698c5862_0_16"/>
          <p:cNvSpPr txBox="1">
            <a:spLocks noGrp="1"/>
          </p:cNvSpPr>
          <p:nvPr>
            <p:ph type="title" idx="4294967295"/>
          </p:nvPr>
        </p:nvSpPr>
        <p:spPr>
          <a:xfrm>
            <a:off x="316547" y="2204836"/>
            <a:ext cx="7689900" cy="4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33333"/>
              <a:buNone/>
            </a:pPr>
            <a:r>
              <a:rPr lang="ru-RU" sz="1200">
                <a:latin typeface="Lato"/>
                <a:ea typeface="Lato"/>
                <a:cs typeface="Lato"/>
                <a:sym typeface="Lato"/>
              </a:rPr>
              <a:t>НАЧАЛЬНИК УПРАВЛЕНИЯ ПЕРСПЕКТИВНОГО ПЛАНИРОВАНИЯ И МОНИТОРИНГА ДЕЯТЕЛЬНОСТИ АДМИНИСТРАЦИИ ГОРОДА БЕЛГОРОДА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4" name="Google Shape;84;g189698c5862_0_16"/>
          <p:cNvSpPr txBox="1">
            <a:spLocks noGrp="1"/>
          </p:cNvSpPr>
          <p:nvPr>
            <p:ph type="body" idx="4294967295"/>
          </p:nvPr>
        </p:nvSpPr>
        <p:spPr>
          <a:xfrm>
            <a:off x="316547" y="2726733"/>
            <a:ext cx="7689900" cy="22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rPr lang="ru-RU" sz="3000">
                <a:solidFill>
                  <a:srgbClr val="122899"/>
                </a:solidFill>
              </a:rPr>
              <a:t>ЕЛЕНА АНАТОЛЬЕВНА РОДИОНОВА </a:t>
            </a:r>
            <a:endParaRPr sz="3000">
              <a:solidFill>
                <a:srgbClr val="122899"/>
              </a:solidFill>
            </a:endParaRPr>
          </a:p>
        </p:txBody>
      </p:sp>
      <p:sp>
        <p:nvSpPr>
          <p:cNvPr id="85" name="Google Shape;85;g189698c5862_0_16"/>
          <p:cNvSpPr txBox="1">
            <a:spLocks noGrp="1"/>
          </p:cNvSpPr>
          <p:nvPr>
            <p:ph type="subTitle" idx="4294967295"/>
          </p:nvPr>
        </p:nvSpPr>
        <p:spPr>
          <a:xfrm>
            <a:off x="316547" y="326200"/>
            <a:ext cx="4891200" cy="4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None/>
            </a:pPr>
            <a:r>
              <a:rPr lang="ru-RU" sz="1200" b="0" i="0" u="none" strike="noStrike" cap="none">
                <a:solidFill>
                  <a:srgbClr val="79868E"/>
                </a:solidFill>
                <a:latin typeface="Commissioner"/>
                <a:ea typeface="Commissioner"/>
                <a:cs typeface="Commissioner"/>
                <a:sym typeface="Commissioner"/>
              </a:rPr>
              <a:t>вопрос </a:t>
            </a:r>
            <a:r>
              <a:rPr lang="ru-RU" sz="1200">
                <a:solidFill>
                  <a:srgbClr val="79868E"/>
                </a:solidFill>
                <a:latin typeface="Commissioner"/>
                <a:ea typeface="Commissioner"/>
                <a:cs typeface="Commissioner"/>
                <a:sym typeface="Commissioner"/>
              </a:rPr>
              <a:t>6 </a:t>
            </a:r>
            <a:endParaRPr sz="1200" b="0" i="0" u="none" strike="noStrike" cap="none">
              <a:solidFill>
                <a:srgbClr val="79868E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None/>
            </a:pPr>
            <a:r>
              <a:rPr lang="ru-RU" sz="1200">
                <a:solidFill>
                  <a:srgbClr val="79868E"/>
                </a:solidFill>
                <a:latin typeface="Commissioner"/>
                <a:ea typeface="Commissioner"/>
                <a:cs typeface="Commissioner"/>
                <a:sym typeface="Commissioner"/>
              </a:rPr>
              <a:t>ОБ ИСПОЛНЕНИИ РЕШЕНИЯ КОМИТЕТА ОТ 23.09.2022 Г. № 1 “О ПРАВИЛАХ РАЗРАБОТКИ И УТВЕРЖДЕНИЯ АДМИНИСТРАТИВНЫХ РЕГЛАМЕНТОВ ПРЕДОСТАВЛЕНИЯ ГОСУДАРСТВЕННЫХ И МУНИЦИПАЛЬНЫХ УСЛУГ”</a:t>
            </a:r>
            <a:endParaRPr sz="1200" b="0" i="0" u="none" strike="noStrike" cap="none">
              <a:solidFill>
                <a:srgbClr val="79868E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None/>
            </a:pPr>
            <a:endParaRPr sz="1200" b="0" i="0" u="none" strike="noStrike" cap="none">
              <a:solidFill>
                <a:srgbClr val="79868E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SzPts val="1300"/>
              <a:buFont typeface="Lato"/>
              <a:buNone/>
            </a:pPr>
            <a:endParaRPr sz="1200" b="0" i="0" u="none" strike="noStrike" cap="none">
              <a:solidFill>
                <a:srgbClr val="79868E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  <p:pic>
        <p:nvPicPr>
          <p:cNvPr id="86" name="Google Shape;86;g189698c5862_0_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3185" y="326200"/>
            <a:ext cx="275528" cy="3280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3185" y="326200"/>
            <a:ext cx="275528" cy="32800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6"/>
          <p:cNvSpPr txBox="1"/>
          <p:nvPr/>
        </p:nvSpPr>
        <p:spPr>
          <a:xfrm>
            <a:off x="1686486" y="3748464"/>
            <a:ext cx="1873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>
                <a:solidFill>
                  <a:srgbClr val="122899"/>
                </a:solidFill>
                <a:latin typeface="Commissioner SemiBold"/>
                <a:ea typeface="Commissioner SemiBold"/>
                <a:cs typeface="Commissioner SemiBold"/>
                <a:sym typeface="Commissioner SemiBold"/>
              </a:rPr>
              <a:t>01.01.2024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6"/>
          <p:cNvSpPr txBox="1"/>
          <p:nvPr/>
        </p:nvSpPr>
        <p:spPr>
          <a:xfrm>
            <a:off x="1686484" y="4210170"/>
            <a:ext cx="1873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>
                <a:solidFill>
                  <a:srgbClr val="122899"/>
                </a:solidFill>
                <a:latin typeface="Commissioner"/>
                <a:ea typeface="Commissioner"/>
                <a:cs typeface="Commissioner"/>
                <a:sym typeface="Commissioner"/>
              </a:rPr>
              <a:t>РАЗРАБОТКА И СОГЛАСОВАНИЕ АР НА БУМАГЕ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6"/>
          <p:cNvSpPr txBox="1"/>
          <p:nvPr/>
        </p:nvSpPr>
        <p:spPr>
          <a:xfrm>
            <a:off x="5743354" y="4394967"/>
            <a:ext cx="2303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>
                <a:solidFill>
                  <a:srgbClr val="122899"/>
                </a:solidFill>
                <a:latin typeface="Commissioner"/>
                <a:ea typeface="Commissioner"/>
                <a:cs typeface="Commissioner"/>
                <a:sym typeface="Commissioner"/>
              </a:rPr>
              <a:t>КОРРЕКТИРОВКА АР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122899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  <p:sp>
        <p:nvSpPr>
          <p:cNvPr id="95" name="Google Shape;95;p6"/>
          <p:cNvSpPr txBox="1"/>
          <p:nvPr/>
        </p:nvSpPr>
        <p:spPr>
          <a:xfrm>
            <a:off x="5775254" y="3806764"/>
            <a:ext cx="2303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>
                <a:solidFill>
                  <a:srgbClr val="122899"/>
                </a:solidFill>
                <a:latin typeface="Commissioner SemiBold"/>
                <a:ea typeface="Commissioner SemiBold"/>
                <a:cs typeface="Commissioner SemiBold"/>
                <a:sym typeface="Commissioner SemiBold"/>
              </a:rPr>
              <a:t>01.05.2023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6" name="Google Shape;96;p6"/>
          <p:cNvCxnSpPr/>
          <p:nvPr/>
        </p:nvCxnSpPr>
        <p:spPr>
          <a:xfrm flipH="1">
            <a:off x="4727900" y="3612650"/>
            <a:ext cx="1200" cy="1386300"/>
          </a:xfrm>
          <a:prstGeom prst="straightConnector1">
            <a:avLst/>
          </a:prstGeom>
          <a:noFill/>
          <a:ln w="9525" cap="rnd" cmpd="sng">
            <a:solidFill>
              <a:srgbClr val="A0B1BA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97" name="Google Shape;97;p6"/>
          <p:cNvSpPr txBox="1"/>
          <p:nvPr/>
        </p:nvSpPr>
        <p:spPr>
          <a:xfrm>
            <a:off x="395271" y="1068825"/>
            <a:ext cx="4219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1800">
                <a:solidFill>
                  <a:srgbClr val="122899"/>
                </a:solidFill>
                <a:latin typeface="Commissioner"/>
                <a:ea typeface="Commissioner"/>
                <a:cs typeface="Commissioner"/>
                <a:sym typeface="Commissioner"/>
              </a:rPr>
              <a:t>ПОСТАНОВЛЕНИЕ ПРАВИТЕЛЬСТВА РФ </a:t>
            </a:r>
            <a:endParaRPr sz="1800">
              <a:solidFill>
                <a:srgbClr val="122899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1800">
                <a:solidFill>
                  <a:srgbClr val="122899"/>
                </a:solidFill>
                <a:latin typeface="Commissioner"/>
                <a:ea typeface="Commissioner"/>
                <a:cs typeface="Commissioner"/>
                <a:sym typeface="Commissioner"/>
              </a:rPr>
              <a:t>ОТ 20.07.2021 Г. №1228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6"/>
          <p:cNvSpPr txBox="1"/>
          <p:nvPr/>
        </p:nvSpPr>
        <p:spPr>
          <a:xfrm>
            <a:off x="1330750" y="2105425"/>
            <a:ext cx="69699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>
                <a:solidFill>
                  <a:srgbClr val="122899"/>
                </a:solidFill>
                <a:latin typeface="Commissioner"/>
                <a:ea typeface="Commissioner"/>
                <a:cs typeface="Commissioner"/>
                <a:sym typeface="Commissioner"/>
              </a:rPr>
              <a:t>ПОСТАНОВЛЕНИЕ АДМИНИСТРАЦИИ ГОРОДА БЕЛГОРОДА </a:t>
            </a:r>
            <a:endParaRPr sz="1600" b="1">
              <a:solidFill>
                <a:srgbClr val="122899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>
                <a:solidFill>
                  <a:srgbClr val="122899"/>
                </a:solidFill>
                <a:latin typeface="Commissioner"/>
                <a:ea typeface="Commissioner"/>
                <a:cs typeface="Commissioner"/>
                <a:sym typeface="Commissioner"/>
              </a:rPr>
              <a:t>ОТ 01.12.2022 Г. №227 “ПОРЯДОК РАЗРАБОТКИ АДМИНИСТРАТИВНЫХ РЕГЛАМЕНТОВ ПРЕДОСТАВЛЕНИЯ МУНИЦИПАЛЬНЫХ УСЛУГ НА ТЕРРИТОРИИ </a:t>
            </a:r>
            <a:endParaRPr sz="1600" b="1">
              <a:solidFill>
                <a:srgbClr val="122899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>
                <a:solidFill>
                  <a:srgbClr val="122899"/>
                </a:solidFill>
                <a:latin typeface="Commissioner"/>
                <a:ea typeface="Commissioner"/>
                <a:cs typeface="Commissioner"/>
                <a:sym typeface="Commissioner"/>
              </a:rPr>
              <a:t>ГОРОДСКОГО ОКРУГА “ГОРОД БЕЛГОРОД”</a:t>
            </a:r>
            <a:endParaRPr sz="14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99" name="Google Shape;99;p6"/>
          <p:cNvSpPr txBox="1"/>
          <p:nvPr/>
        </p:nvSpPr>
        <p:spPr>
          <a:xfrm>
            <a:off x="4785146" y="1011888"/>
            <a:ext cx="4219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1800">
                <a:solidFill>
                  <a:srgbClr val="122899"/>
                </a:solidFill>
                <a:latin typeface="Commissioner"/>
                <a:ea typeface="Commissioner"/>
                <a:cs typeface="Commissioner"/>
                <a:sym typeface="Commissioner"/>
              </a:rPr>
              <a:t>ПОСТАНОВЛЕНИЕ ПРАВИТЕЛЬСТВА БЕЛГОРОДСКОЙ ОБЛАСТИ ОТ 18.07.2022Г. №431-ПП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1"/>
          <p:cNvSpPr txBox="1">
            <a:spLocks noGrp="1"/>
          </p:cNvSpPr>
          <p:nvPr>
            <p:ph type="subTitle" idx="4294967295"/>
          </p:nvPr>
        </p:nvSpPr>
        <p:spPr>
          <a:xfrm>
            <a:off x="316550" y="326200"/>
            <a:ext cx="5652000" cy="4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None/>
            </a:pPr>
            <a:r>
              <a:rPr lang="ru-RU" sz="1200">
                <a:solidFill>
                  <a:srgbClr val="79868E"/>
                </a:solidFill>
                <a:latin typeface="Commissioner"/>
                <a:ea typeface="Commissioner"/>
                <a:cs typeface="Commissioner"/>
                <a:sym typeface="Commissioner"/>
              </a:rPr>
              <a:t>УКАЗ ПРЕЗИДЕНТА РФ ОТ 21.07.2020 №474</a:t>
            </a:r>
            <a:endParaRPr sz="1200">
              <a:solidFill>
                <a:srgbClr val="79868E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SzPts val="1300"/>
              <a:buFont typeface="Lato"/>
              <a:buNone/>
            </a:pPr>
            <a:r>
              <a:rPr lang="ru-RU" sz="1200">
                <a:solidFill>
                  <a:srgbClr val="79868E"/>
                </a:solidFill>
                <a:latin typeface="Commissioner"/>
                <a:ea typeface="Commissioner"/>
                <a:cs typeface="Commissioner"/>
                <a:sym typeface="Commissioner"/>
              </a:rPr>
              <a:t> “О НАЦИОНАЛЬНЫХ ЦЕЛЯХ РАЗВИТИЯ РФ НА ПЕРИОД ДО 2030 ГОДА”</a:t>
            </a:r>
            <a:endParaRPr sz="1200" b="0" i="0" u="none" strike="noStrike" cap="none">
              <a:solidFill>
                <a:srgbClr val="79868E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  <p:pic>
        <p:nvPicPr>
          <p:cNvPr id="105" name="Google Shape;10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3185" y="326200"/>
            <a:ext cx="275528" cy="32800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" name="Google Shape;106;p11"/>
          <p:cNvCxnSpPr/>
          <p:nvPr/>
        </p:nvCxnSpPr>
        <p:spPr>
          <a:xfrm>
            <a:off x="3059113" y="2785804"/>
            <a:ext cx="0" cy="1728788"/>
          </a:xfrm>
          <a:prstGeom prst="straightConnector1">
            <a:avLst/>
          </a:prstGeom>
          <a:noFill/>
          <a:ln w="9525" cap="rnd" cmpd="sng">
            <a:solidFill>
              <a:srgbClr val="A0B1BA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107" name="Google Shape;107;p11"/>
          <p:cNvCxnSpPr/>
          <p:nvPr/>
        </p:nvCxnSpPr>
        <p:spPr>
          <a:xfrm>
            <a:off x="6087304" y="2785804"/>
            <a:ext cx="0" cy="1728788"/>
          </a:xfrm>
          <a:prstGeom prst="straightConnector1">
            <a:avLst/>
          </a:prstGeom>
          <a:noFill/>
          <a:ln w="9525" cap="rnd" cmpd="sng">
            <a:solidFill>
              <a:srgbClr val="A0B1BA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08" name="Google Shape;108;p11"/>
          <p:cNvSpPr txBox="1"/>
          <p:nvPr/>
        </p:nvSpPr>
        <p:spPr>
          <a:xfrm>
            <a:off x="815340" y="1352434"/>
            <a:ext cx="7513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>
                <a:solidFill>
                  <a:srgbClr val="122899"/>
                </a:solidFill>
                <a:latin typeface="Commissioner"/>
                <a:ea typeface="Commissioner"/>
                <a:cs typeface="Commissioner"/>
                <a:sym typeface="Commissioner"/>
              </a:rPr>
              <a:t>ОПТИМИЗАЦИЯ (ПОВЫШЕНИЕ КАЧЕСТВА) ПРЕДОСТАВЛЕНИЯ УСЛУГ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1"/>
          <p:cNvSpPr txBox="1"/>
          <p:nvPr/>
        </p:nvSpPr>
        <p:spPr>
          <a:xfrm>
            <a:off x="395285" y="3037264"/>
            <a:ext cx="26637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>
                <a:solidFill>
                  <a:srgbClr val="122899"/>
                </a:solidFill>
                <a:latin typeface="Commissioner SemiBold"/>
                <a:ea typeface="Commissioner SemiBold"/>
                <a:cs typeface="Commissioner SemiBold"/>
                <a:sym typeface="Commissioner SemiBold"/>
              </a:rPr>
              <a:t>УСТРАНЕНИЕ ИЗБЫТОЧНЫХ ПРОЦЕДУР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1"/>
          <p:cNvSpPr txBox="1"/>
          <p:nvPr/>
        </p:nvSpPr>
        <p:spPr>
          <a:xfrm>
            <a:off x="3059113" y="3037264"/>
            <a:ext cx="30258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>
                <a:solidFill>
                  <a:srgbClr val="122899"/>
                </a:solidFill>
                <a:latin typeface="Commissioner SemiBold"/>
                <a:ea typeface="Commissioner SemiBold"/>
                <a:cs typeface="Commissioner SemiBold"/>
                <a:sym typeface="Commissioner SemiBold"/>
              </a:rPr>
              <a:t>СОКРАЩЕНИЕ СРОКОВ ПРОЦЕДУР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1"/>
          <p:cNvSpPr txBox="1"/>
          <p:nvPr/>
        </p:nvSpPr>
        <p:spPr>
          <a:xfrm>
            <a:off x="6084888" y="3037264"/>
            <a:ext cx="27705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>
                <a:solidFill>
                  <a:srgbClr val="122899"/>
                </a:solidFill>
                <a:latin typeface="Commissioner SemiBold"/>
                <a:ea typeface="Commissioner SemiBold"/>
                <a:cs typeface="Commissioner SemiBold"/>
                <a:sym typeface="Commissioner SemiBold"/>
              </a:rPr>
              <a:t>ИСКЛЮЧЕНИЕ ИЗЛИШНИХ ДОКУМЕНТОВ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0f4243e196_0_1"/>
          <p:cNvSpPr txBox="1">
            <a:spLocks noGrp="1"/>
          </p:cNvSpPr>
          <p:nvPr>
            <p:ph type="title"/>
          </p:nvPr>
        </p:nvSpPr>
        <p:spPr>
          <a:xfrm>
            <a:off x="0" y="230850"/>
            <a:ext cx="8188200" cy="4389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lang="ru-RU" sz="1200">
                <a:highlight>
                  <a:schemeClr val="lt1"/>
                </a:highlight>
                <a:latin typeface="Commissioner"/>
                <a:ea typeface="Commissioner"/>
                <a:cs typeface="Commissioner"/>
                <a:sym typeface="Commissioner"/>
              </a:rPr>
              <a:t>РАЗВИТИЕ СИСТЕМЫ ПРЕДОСТАВЛЕНИЯ УСЛУГ.</a:t>
            </a:r>
            <a:endParaRPr sz="1200">
              <a:highlight>
                <a:schemeClr val="lt1"/>
              </a:highlight>
              <a:latin typeface="Commissioner"/>
              <a:ea typeface="Commissioner"/>
              <a:cs typeface="Commissioner"/>
              <a:sym typeface="Commission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lang="ru-RU" sz="1200">
                <a:highlight>
                  <a:schemeClr val="lt1"/>
                </a:highlight>
                <a:latin typeface="Commissioner"/>
                <a:ea typeface="Commissioner"/>
                <a:cs typeface="Commissioner"/>
                <a:sym typeface="Commissioner"/>
              </a:rPr>
              <a:t>Направленность на реализацию национальных инициатив</a:t>
            </a:r>
            <a:endParaRPr sz="1200">
              <a:highlight>
                <a:schemeClr val="lt1"/>
              </a:highlight>
              <a:latin typeface="Commissioner"/>
              <a:ea typeface="Commissioner"/>
              <a:cs typeface="Commissioner"/>
              <a:sym typeface="Commissioner"/>
            </a:endParaRPr>
          </a:p>
        </p:txBody>
      </p:sp>
      <p:graphicFrame>
        <p:nvGraphicFramePr>
          <p:cNvPr id="117" name="Google Shape;117;g20f4243e196_0_1"/>
          <p:cNvGraphicFramePr/>
          <p:nvPr/>
        </p:nvGraphicFramePr>
        <p:xfrm>
          <a:off x="146025" y="835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{BAA7AB21-E529-49FA-AD80-AB30A2F93625}</a:tableStyleId>
              </a:tblPr>
              <a:tblGrid>
                <a:gridCol w="38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20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48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45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b="1">
                          <a:solidFill>
                            <a:srgbClr val="1C1C1C"/>
                          </a:solidFill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№</a:t>
                      </a:r>
                      <a:endParaRPr sz="800" b="1">
                        <a:solidFill>
                          <a:srgbClr val="1C1C1C"/>
                        </a:solidFill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</a:txBody>
                  <a:tcPr marL="91425" marR="91425" marT="68575" marB="6857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b="1">
                          <a:solidFill>
                            <a:srgbClr val="1C1C1C"/>
                          </a:solidFill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наименование инициативы</a:t>
                      </a:r>
                      <a:endParaRPr sz="800" b="1">
                        <a:solidFill>
                          <a:srgbClr val="1C1C1C"/>
                        </a:solidFill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</a:txBody>
                  <a:tcPr marL="91425" marR="91425" marT="68575" marB="6857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b="1">
                          <a:solidFill>
                            <a:srgbClr val="1C1C1C"/>
                          </a:solidFill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результат 2024/2030</a:t>
                      </a:r>
                      <a:endParaRPr sz="800" b="1">
                        <a:solidFill>
                          <a:srgbClr val="1C1C1C"/>
                        </a:solidFill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</a:txBody>
                  <a:tcPr marL="91425" marR="91425" marT="68575" marB="6857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8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5.</a:t>
                      </a:r>
                      <a:endParaRPr sz="800"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</a:txBody>
                  <a:tcPr marL="91425" marR="91425" marT="68575" marB="6857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>
                          <a:solidFill>
                            <a:srgbClr val="1C1C1C"/>
                          </a:solidFill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Социальное казначейство</a:t>
                      </a:r>
                      <a:endParaRPr sz="800">
                        <a:solidFill>
                          <a:srgbClr val="1C1C1C"/>
                        </a:solidFill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</a:txBody>
                  <a:tcPr marL="91425" marR="91425" marT="68575" marB="6857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Проактивное информирование по всем жизненным событиям.</a:t>
                      </a:r>
                      <a:endParaRPr sz="800"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>
                          <a:solidFill>
                            <a:schemeClr val="dk1"/>
                          </a:solidFill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Все меры поддержки предоставляются </a:t>
                      </a:r>
                      <a:r>
                        <a:rPr lang="ru-RU" sz="800" b="1">
                          <a:solidFill>
                            <a:schemeClr val="dk1"/>
                          </a:solidFill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по Единому стандарту</a:t>
                      </a:r>
                      <a:r>
                        <a:rPr lang="ru-RU" sz="800">
                          <a:solidFill>
                            <a:schemeClr val="dk1"/>
                          </a:solidFill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: без бумаги, быстро, </a:t>
                      </a:r>
                      <a:r>
                        <a:rPr lang="ru-RU" sz="800" b="1">
                          <a:solidFill>
                            <a:schemeClr val="dk1"/>
                          </a:solidFill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на портале госуслуг или в МФЦ</a:t>
                      </a:r>
                      <a:endParaRPr sz="800" b="1"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</a:txBody>
                  <a:tcPr marL="91425" marR="91425" marT="68575" marB="6857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2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>
                          <a:solidFill>
                            <a:srgbClr val="1C1C1C"/>
                          </a:solidFill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13.</a:t>
                      </a:r>
                      <a:endParaRPr sz="800">
                        <a:solidFill>
                          <a:srgbClr val="1C1C1C"/>
                        </a:solidFill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</a:txBody>
                  <a:tcPr marL="91425" marR="91425" marT="68575" marB="6857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>
                          <a:solidFill>
                            <a:srgbClr val="1C1C1C"/>
                          </a:solidFill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Национальная система пространственных данных (</a:t>
                      </a:r>
                      <a:r>
                        <a:rPr lang="ru-RU" sz="800" b="1">
                          <a:solidFill>
                            <a:srgbClr val="1C1C1C"/>
                          </a:solidFill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земля и недвижимость страны</a:t>
                      </a:r>
                      <a:r>
                        <a:rPr lang="ru-RU" sz="800">
                          <a:solidFill>
                            <a:srgbClr val="1C1C1C"/>
                          </a:solidFill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 - под учетом)</a:t>
                      </a:r>
                      <a:endParaRPr sz="800">
                        <a:solidFill>
                          <a:srgbClr val="1C1C1C"/>
                        </a:solidFill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</a:txBody>
                  <a:tcPr marL="91425" marR="91425" marT="68575" marB="6857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 </a:t>
                      </a:r>
                      <a:r>
                        <a:rPr lang="ru-RU" sz="800" b="1">
                          <a:solidFill>
                            <a:schemeClr val="dk1"/>
                          </a:solidFill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100%</a:t>
                      </a:r>
                      <a:r>
                        <a:rPr lang="ru-RU" sz="800">
                          <a:solidFill>
                            <a:schemeClr val="dk1"/>
                          </a:solidFill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 услуг доступны </a:t>
                      </a:r>
                      <a:r>
                        <a:rPr lang="ru-RU" sz="800" b="1">
                          <a:solidFill>
                            <a:schemeClr val="dk1"/>
                          </a:solidFill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в электронном виде</a:t>
                      </a:r>
                      <a:r>
                        <a:rPr lang="ru-RU" sz="800">
                          <a:solidFill>
                            <a:schemeClr val="dk1"/>
                          </a:solidFill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, </a:t>
                      </a:r>
                      <a:endParaRPr sz="800">
                        <a:solidFill>
                          <a:schemeClr val="dk1"/>
                        </a:solidFill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>
                          <a:solidFill>
                            <a:schemeClr val="dk1"/>
                          </a:solidFill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срок оказания - до 1 дня</a:t>
                      </a:r>
                      <a:endParaRPr sz="800"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</a:txBody>
                  <a:tcPr marL="91425" marR="91425" marT="68575" marB="6857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2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>
                          <a:solidFill>
                            <a:srgbClr val="1C1C1C"/>
                          </a:solidFill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14.</a:t>
                      </a:r>
                      <a:endParaRPr sz="800">
                        <a:solidFill>
                          <a:srgbClr val="1C1C1C"/>
                        </a:solidFill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</a:txBody>
                  <a:tcPr marL="91425" marR="91425" marT="68575" marB="6857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>
                          <a:solidFill>
                            <a:srgbClr val="1C1C1C"/>
                          </a:solidFill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Мой частный дом (Купить или построить дом - быстро и легко)</a:t>
                      </a:r>
                      <a:endParaRPr sz="800">
                        <a:solidFill>
                          <a:srgbClr val="1C1C1C"/>
                        </a:solidFill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</a:txBody>
                  <a:tcPr marL="91425" marR="91425" marT="68575" marB="6857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b="1"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100%</a:t>
                      </a:r>
                      <a:r>
                        <a:rPr lang="ru-RU" sz="800"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 документов при строительстве и оформлении дома -</a:t>
                      </a:r>
                      <a:r>
                        <a:rPr lang="ru-RU" sz="800" b="1"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 в электронном виде</a:t>
                      </a:r>
                      <a:endParaRPr sz="800" b="1"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</a:txBody>
                  <a:tcPr marL="91425" marR="91425" marT="68575" marB="6857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8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>
                          <a:solidFill>
                            <a:srgbClr val="1C1C1C"/>
                          </a:solidFill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23.</a:t>
                      </a:r>
                      <a:endParaRPr sz="800">
                        <a:solidFill>
                          <a:srgbClr val="1C1C1C"/>
                        </a:solidFill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</a:txBody>
                  <a:tcPr marL="91425" marR="91425" marT="68575" marB="6857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>
                          <a:solidFill>
                            <a:srgbClr val="1C1C1C"/>
                          </a:solidFill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Цифровой профиль гражданина (все документы под рукой - в мобильном приложении, регистрация на госуслугах осуществляется при любом обращении гражданина в госорганы)</a:t>
                      </a:r>
                      <a:endParaRPr sz="800">
                        <a:solidFill>
                          <a:srgbClr val="1C1C1C"/>
                        </a:solidFill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</a:txBody>
                  <a:tcPr marL="91425" marR="91425" marT="68575" marB="6857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>
                          <a:solidFill>
                            <a:schemeClr val="dk1"/>
                          </a:solidFill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Все массовые услуги доступны с использованием цифрового профиля гражданина</a:t>
                      </a:r>
                      <a:endParaRPr sz="800"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</a:txBody>
                  <a:tcPr marL="91425" marR="91425" marT="68575" marB="6857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28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>
                          <a:solidFill>
                            <a:srgbClr val="1C1C1C"/>
                          </a:solidFill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24.</a:t>
                      </a:r>
                      <a:endParaRPr sz="800">
                        <a:solidFill>
                          <a:srgbClr val="1C1C1C"/>
                        </a:solidFill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</a:txBody>
                  <a:tcPr marL="91425" marR="91425" marT="68575" marB="6857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Госуслуги онлайн (обращаться с госорганами онлайн - быстро и удобно)</a:t>
                      </a:r>
                      <a:endParaRPr sz="800"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</a:txBody>
                  <a:tcPr marL="91425" marR="91425" marT="68575" marB="6857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1.Все услуги по оформлению справок, льгот, пособий осуществляются онлайн</a:t>
                      </a:r>
                      <a:endParaRPr sz="800"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2.80% (100% - к 2030 году)</a:t>
                      </a:r>
                      <a:r>
                        <a:rPr lang="ru-RU" sz="800" b="1"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 обращений граждан</a:t>
                      </a:r>
                      <a:r>
                        <a:rPr lang="ru-RU" sz="800"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 в госорганы переведены </a:t>
                      </a:r>
                      <a:r>
                        <a:rPr lang="ru-RU" sz="800" b="1"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в МФЦ</a:t>
                      </a:r>
                      <a:endParaRPr sz="800" b="1"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3.200 массовых госуслуг можно получить в электронном виде (в 2021 году - 12)</a:t>
                      </a:r>
                      <a:endParaRPr sz="800"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</a:txBody>
                  <a:tcPr marL="91425" marR="91425" marT="68575" marB="6857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328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>
                          <a:solidFill>
                            <a:srgbClr val="1C1C1C"/>
                          </a:solidFill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42.</a:t>
                      </a:r>
                      <a:endParaRPr sz="800">
                        <a:solidFill>
                          <a:srgbClr val="1C1C1C"/>
                        </a:solidFill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</a:txBody>
                  <a:tcPr marL="91425" marR="91425" marT="68575" marB="6857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>
                          <a:solidFill>
                            <a:srgbClr val="1C1C1C"/>
                          </a:solidFill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Клиентоцентричность: государство работает для людей, быстро и просто решает их проблемы (постоянный мониторинг и улучшение услуг на основе обратной связи от граждан; каждая новая услуга тестируется в лаборатории пользовательского тестирования; внедрение новых подходов к работе с клиентами и создание клиентоцентричной культуры оказания всех услуг)</a:t>
                      </a:r>
                      <a:endParaRPr sz="800">
                        <a:solidFill>
                          <a:srgbClr val="1C1C1C"/>
                        </a:solidFill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</a:txBody>
                  <a:tcPr marL="91425" marR="91425" marT="68575" marB="6857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1.Внедрены </a:t>
                      </a:r>
                      <a:r>
                        <a:rPr lang="ru-RU" sz="800" b="1"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единые стандарты, ценности и принципы клиентоцентричности</a:t>
                      </a:r>
                      <a:r>
                        <a:rPr lang="ru-RU" sz="800"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.</a:t>
                      </a:r>
                      <a:endParaRPr sz="800"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2.Все новые услуги проходят оценку качества и удобства.</a:t>
                      </a:r>
                      <a:endParaRPr sz="800"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>
                          <a:latin typeface="Commissioner"/>
                          <a:ea typeface="Commissioner"/>
                          <a:cs typeface="Commissioner"/>
                          <a:sym typeface="Commissioner"/>
                        </a:rPr>
                        <a:t>3.Создана сеть Лабораторий пользовательского тестирования</a:t>
                      </a:r>
                      <a:endParaRPr sz="800">
                        <a:latin typeface="Commissioner"/>
                        <a:ea typeface="Commissioner"/>
                        <a:cs typeface="Commissioner"/>
                        <a:sym typeface="Commissioner"/>
                      </a:endParaRPr>
                    </a:p>
                  </a:txBody>
                  <a:tcPr marL="91425" marR="91425" marT="68575" marB="6857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18" name="Google Shape;118;g20f4243e196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73185" y="326200"/>
            <a:ext cx="275528" cy="3280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9"/>
          <p:cNvSpPr txBox="1">
            <a:spLocks noGrp="1"/>
          </p:cNvSpPr>
          <p:nvPr>
            <p:ph type="subTitle" idx="4294967295"/>
          </p:nvPr>
        </p:nvSpPr>
        <p:spPr>
          <a:xfrm>
            <a:off x="316547" y="326200"/>
            <a:ext cx="4891088" cy="423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ts val="1300"/>
              <a:buFont typeface="Lato"/>
              <a:buNone/>
            </a:pPr>
            <a:r>
              <a:rPr lang="ru-RU" sz="1200">
                <a:solidFill>
                  <a:srgbClr val="79868E"/>
                </a:solidFill>
                <a:latin typeface="Commissioner"/>
                <a:ea typeface="Commissioner"/>
                <a:cs typeface="Commissioner"/>
                <a:sym typeface="Commissioner"/>
              </a:rPr>
              <a:t>БЕРЕЖЛИВЫЙ ПРОЕКТ</a:t>
            </a:r>
            <a:endParaRPr sz="1300" b="0" i="0" u="none" strike="noStrike" cap="non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4" name="Google Shape;12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3185" y="326200"/>
            <a:ext cx="275528" cy="32800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9"/>
          <p:cNvSpPr txBox="1"/>
          <p:nvPr/>
        </p:nvSpPr>
        <p:spPr>
          <a:xfrm>
            <a:off x="395284" y="3561020"/>
            <a:ext cx="1873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>
                <a:solidFill>
                  <a:srgbClr val="122899"/>
                </a:solidFill>
                <a:latin typeface="Commissioner"/>
                <a:ea typeface="Commissioner"/>
                <a:cs typeface="Commissioner"/>
                <a:sym typeface="Commissioner"/>
              </a:rPr>
              <a:t>ОБНОВЛЕНИЕ МТБ</a:t>
            </a:r>
            <a:endParaRPr sz="1200" b="0" i="0" u="none" strike="noStrike" cap="none">
              <a:solidFill>
                <a:srgbClr val="122899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122899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  <p:sp>
        <p:nvSpPr>
          <p:cNvPr id="126" name="Google Shape;126;p9"/>
          <p:cNvSpPr txBox="1"/>
          <p:nvPr/>
        </p:nvSpPr>
        <p:spPr>
          <a:xfrm>
            <a:off x="2268529" y="3557417"/>
            <a:ext cx="23034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>
                <a:solidFill>
                  <a:srgbClr val="122899"/>
                </a:solidFill>
                <a:latin typeface="Commissioner"/>
                <a:ea typeface="Commissioner"/>
                <a:cs typeface="Commissioner"/>
                <a:sym typeface="Commissioner"/>
              </a:rPr>
              <a:t>КОРРЕКТИРОВКА НПА</a:t>
            </a:r>
            <a:endParaRPr sz="1200" b="0" i="0" u="none" strike="noStrike" cap="none">
              <a:solidFill>
                <a:srgbClr val="122899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  <p:cxnSp>
        <p:nvCxnSpPr>
          <p:cNvPr id="127" name="Google Shape;127;p9"/>
          <p:cNvCxnSpPr/>
          <p:nvPr/>
        </p:nvCxnSpPr>
        <p:spPr>
          <a:xfrm>
            <a:off x="2279648" y="2785804"/>
            <a:ext cx="0" cy="1728788"/>
          </a:xfrm>
          <a:prstGeom prst="straightConnector1">
            <a:avLst/>
          </a:prstGeom>
          <a:noFill/>
          <a:ln w="9525" cap="rnd" cmpd="sng">
            <a:solidFill>
              <a:srgbClr val="A0B1BA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128" name="Google Shape;128;p9"/>
          <p:cNvCxnSpPr/>
          <p:nvPr/>
        </p:nvCxnSpPr>
        <p:spPr>
          <a:xfrm>
            <a:off x="6840538" y="2785804"/>
            <a:ext cx="0" cy="1728788"/>
          </a:xfrm>
          <a:prstGeom prst="straightConnector1">
            <a:avLst/>
          </a:prstGeom>
          <a:noFill/>
          <a:ln w="9525" cap="rnd" cmpd="sng">
            <a:solidFill>
              <a:srgbClr val="A0B1BA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29" name="Google Shape;129;p9"/>
          <p:cNvSpPr txBox="1"/>
          <p:nvPr/>
        </p:nvSpPr>
        <p:spPr>
          <a:xfrm>
            <a:off x="4572000" y="3557417"/>
            <a:ext cx="2303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>
                <a:solidFill>
                  <a:srgbClr val="122899"/>
                </a:solidFill>
                <a:latin typeface="Commissioner"/>
                <a:ea typeface="Commissioner"/>
                <a:cs typeface="Commissioner"/>
                <a:sym typeface="Commissioner"/>
              </a:rPr>
              <a:t>НАПОЛНЕНИЕ ИНФОРМАЦИОННЫХ БАЗ</a:t>
            </a:r>
            <a:endParaRPr sz="1200" b="0" i="0" u="none" strike="noStrike" cap="none">
              <a:solidFill>
                <a:srgbClr val="122899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  <p:sp>
        <p:nvSpPr>
          <p:cNvPr id="130" name="Google Shape;130;p9"/>
          <p:cNvSpPr txBox="1"/>
          <p:nvPr/>
        </p:nvSpPr>
        <p:spPr>
          <a:xfrm>
            <a:off x="6840538" y="3557417"/>
            <a:ext cx="2055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>
                <a:solidFill>
                  <a:srgbClr val="122899"/>
                </a:solidFill>
                <a:latin typeface="Commissioner"/>
                <a:ea typeface="Commissioner"/>
                <a:cs typeface="Commissioner"/>
                <a:sym typeface="Commissioner"/>
              </a:rPr>
              <a:t>МЕЖВЕДОМСТВЕННОЕ ВЗАИМОДЕЙСТВИЕ</a:t>
            </a:r>
            <a:endParaRPr sz="1200" b="0" i="0" u="none" strike="noStrike" cap="none">
              <a:solidFill>
                <a:srgbClr val="122899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  <p:cxnSp>
        <p:nvCxnSpPr>
          <p:cNvPr id="131" name="Google Shape;131;p9"/>
          <p:cNvCxnSpPr/>
          <p:nvPr/>
        </p:nvCxnSpPr>
        <p:spPr>
          <a:xfrm>
            <a:off x="4580888" y="2785804"/>
            <a:ext cx="0" cy="1728788"/>
          </a:xfrm>
          <a:prstGeom prst="straightConnector1">
            <a:avLst/>
          </a:prstGeom>
          <a:noFill/>
          <a:ln w="9525" cap="rnd" cmpd="sng">
            <a:solidFill>
              <a:srgbClr val="A0B1BA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32" name="Google Shape;132;p9"/>
          <p:cNvSpPr txBox="1"/>
          <p:nvPr/>
        </p:nvSpPr>
        <p:spPr>
          <a:xfrm>
            <a:off x="815340" y="876040"/>
            <a:ext cx="75132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>
                <a:solidFill>
                  <a:srgbClr val="122899"/>
                </a:solidFill>
                <a:latin typeface="Commissioner"/>
                <a:ea typeface="Commissioner"/>
                <a:cs typeface="Commissioner"/>
                <a:sym typeface="Commissioner"/>
              </a:rPr>
              <a:t>ОПТИМИЗАЦИЯ СЕМЕЙСТВА ПРОЦЕССОВ ПРЕДОСТАВЛЕНИЯ МУНИЦИПАЛЬНЫХ УСЛУГ НА ТЕРРИТОРИИ ГОРОДСКОГО ОКРУГА “ГОРОД БЕЛГОРОД”</a:t>
            </a:r>
            <a:endParaRPr sz="2400" b="0" i="0" u="none" strike="noStrike" cap="none">
              <a:solidFill>
                <a:srgbClr val="122899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  <p:sp>
        <p:nvSpPr>
          <p:cNvPr id="133" name="Google Shape;133;p9"/>
          <p:cNvSpPr txBox="1"/>
          <p:nvPr/>
        </p:nvSpPr>
        <p:spPr>
          <a:xfrm>
            <a:off x="395275" y="4501500"/>
            <a:ext cx="8501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>
                <a:solidFill>
                  <a:srgbClr val="122899"/>
                </a:solidFill>
                <a:latin typeface="Commissioner SemiBold"/>
                <a:ea typeface="Commissioner SemiBold"/>
                <a:cs typeface="Commissioner SemiBold"/>
                <a:sym typeface="Commissioner SemiBold"/>
              </a:rPr>
              <a:t>ПОВЫШЕНИЕ УДОВЛЕТВОРЕННОСТИ ЗАЯВИТЕЛЕЙ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4"/>
          <p:cNvSpPr txBox="1">
            <a:spLocks noGrp="1"/>
          </p:cNvSpPr>
          <p:nvPr>
            <p:ph type="subTitle" idx="4294967295"/>
          </p:nvPr>
        </p:nvSpPr>
        <p:spPr>
          <a:xfrm>
            <a:off x="316547" y="326200"/>
            <a:ext cx="4891088" cy="423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None/>
            </a:pPr>
            <a:r>
              <a:rPr lang="ru-RU" sz="1200">
                <a:solidFill>
                  <a:srgbClr val="79868E"/>
                </a:solidFill>
                <a:latin typeface="Commissioner"/>
                <a:ea typeface="Commissioner"/>
                <a:cs typeface="Commissioner"/>
                <a:sym typeface="Commissioner"/>
              </a:rPr>
              <a:t>МУНИЦИПАЛЬНЫЕ УСЛУГИ </a:t>
            </a:r>
            <a:endParaRPr sz="1200">
              <a:solidFill>
                <a:srgbClr val="79868E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SzPts val="1300"/>
              <a:buFont typeface="Lato"/>
              <a:buNone/>
            </a:pPr>
            <a:r>
              <a:rPr lang="ru-RU" sz="1200">
                <a:solidFill>
                  <a:srgbClr val="79868E"/>
                </a:solidFill>
                <a:latin typeface="Commissioner"/>
                <a:ea typeface="Commissioner"/>
                <a:cs typeface="Commissioner"/>
                <a:sym typeface="Commissioner"/>
              </a:rPr>
              <a:t>В АДМИНИСТРАЦИИ  ГОРОДА БЕЛГОРОДА</a:t>
            </a:r>
            <a:endParaRPr sz="1200" b="0" i="0" u="none" strike="noStrike" cap="none">
              <a:solidFill>
                <a:srgbClr val="79868E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  <p:pic>
        <p:nvPicPr>
          <p:cNvPr id="139" name="Google Shape;13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3185" y="326200"/>
            <a:ext cx="275528" cy="328009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4"/>
          <p:cNvSpPr txBox="1"/>
          <p:nvPr/>
        </p:nvSpPr>
        <p:spPr>
          <a:xfrm>
            <a:off x="316550" y="1970450"/>
            <a:ext cx="7917900" cy="28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ru-RU" sz="1800">
                <a:solidFill>
                  <a:srgbClr val="122899"/>
                </a:solidFill>
                <a:latin typeface="Commissioner"/>
                <a:ea typeface="Commissioner"/>
                <a:cs typeface="Commissioner"/>
                <a:sym typeface="Commissioner"/>
              </a:rPr>
              <a:t>102 МУНИЦИПАЛЬНЫЕ УСЛУГИ</a:t>
            </a:r>
            <a:endParaRPr sz="1800">
              <a:solidFill>
                <a:srgbClr val="122899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22899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122899"/>
              </a:buClr>
              <a:buSzPts val="1800"/>
              <a:buFont typeface="Commissioner"/>
              <a:buChar char="-"/>
            </a:pPr>
            <a:r>
              <a:rPr lang="ru-RU" sz="1800">
                <a:solidFill>
                  <a:srgbClr val="122899"/>
                </a:solidFill>
                <a:latin typeface="Commissioner"/>
                <a:ea typeface="Commissioner"/>
                <a:cs typeface="Commissioner"/>
                <a:sym typeface="Commissioner"/>
              </a:rPr>
              <a:t>57 ЭЛЕКТРОННЫХ УСЛУГ</a:t>
            </a:r>
            <a:endParaRPr sz="1800">
              <a:solidFill>
                <a:srgbClr val="122899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22899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122899"/>
              </a:buClr>
              <a:buSzPts val="1800"/>
              <a:buFont typeface="Commissioner"/>
              <a:buChar char="-"/>
            </a:pPr>
            <a:r>
              <a:rPr lang="ru-RU" sz="1800">
                <a:solidFill>
                  <a:srgbClr val="122899"/>
                </a:solidFill>
                <a:latin typeface="Commissioner"/>
                <a:ea typeface="Commissioner"/>
                <a:cs typeface="Commissioner"/>
                <a:sym typeface="Commissioner"/>
              </a:rPr>
              <a:t>48 УСЛУГ ПРЕДОСТАВЛЯЮТСЯ ЧЕРЕЗ МФЦ</a:t>
            </a:r>
            <a:endParaRPr sz="1800">
              <a:solidFill>
                <a:srgbClr val="122899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22899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ru-RU" sz="1800">
                <a:solidFill>
                  <a:srgbClr val="122899"/>
                </a:solidFill>
                <a:latin typeface="Commissioner"/>
                <a:ea typeface="Commissioner"/>
                <a:cs typeface="Commissioner"/>
                <a:sym typeface="Commissioner"/>
              </a:rPr>
              <a:t>38 МАССОВЫХ СОЦИАЛЬНО ЗНАЧИМЫХ УСЛУГ</a:t>
            </a:r>
            <a:endParaRPr sz="1800">
              <a:solidFill>
                <a:srgbClr val="122899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22899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2899"/>
              </a:buClr>
              <a:buSzPts val="1800"/>
              <a:buFont typeface="Commissioner"/>
              <a:buChar char="-"/>
            </a:pPr>
            <a:r>
              <a:rPr lang="ru-RU" sz="1800">
                <a:solidFill>
                  <a:srgbClr val="122899"/>
                </a:solidFill>
                <a:latin typeface="Commissioner"/>
                <a:ea typeface="Commissioner"/>
                <a:cs typeface="Commissioner"/>
                <a:sym typeface="Commissioner"/>
              </a:rPr>
              <a:t>18 СТРУКТУРНЫХ ПОДРАЗДЕЛЕНИЙ И УЧРЕЖДЕНИЙ ГОРОДА</a:t>
            </a:r>
            <a:endParaRPr sz="1800">
              <a:solidFill>
                <a:srgbClr val="122899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462</Words>
  <Application>Microsoft Macintosh PowerPoint</Application>
  <PresentationFormat>Экран (16:9)</PresentationFormat>
  <Paragraphs>67</Paragraphs>
  <Slides>6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3" baseType="lpstr">
      <vt:lpstr>Commissioner SemiBold</vt:lpstr>
      <vt:lpstr>Raleway</vt:lpstr>
      <vt:lpstr>Arial</vt:lpstr>
      <vt:lpstr>Commissioner</vt:lpstr>
      <vt:lpstr>Calibri</vt:lpstr>
      <vt:lpstr>Lato</vt:lpstr>
      <vt:lpstr>Streamline</vt:lpstr>
      <vt:lpstr>НАЧАЛЬНИК УПРАВЛЕНИЯ ПЕРСПЕКТИВНОГО ПЛАНИРОВАНИЯ И МОНИТОРИНГА ДЕЯТЕЛЬНОСТИ АДМИНИСТРАЦИИ ГОРОДА БЕЛГОРОДА</vt:lpstr>
      <vt:lpstr>Презентация PowerPoint</vt:lpstr>
      <vt:lpstr>Презентация PowerPoint</vt:lpstr>
      <vt:lpstr>РАЗВИТИЕ СИСТЕМЫ ПРЕДОСТАВЛЕНИЯ УСЛУГ. Направленность на реализацию национальных инициатив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НАЧАЛЬНИК УПРАВЛЕНИЯ ПЕРСПЕКТИВНОГО ПЛАНИРОВАНИЯ И МОНИТОРИНГА ДЕЯТЕЛЬНОСТИ АДМИНИСТРАЦИИ ГОРОДА БЕЛГОРОДА</dc:title>
  <dc:creator>Admin</dc:creator>
  <cp:lastModifiedBy>Microsoft Office User</cp:lastModifiedBy>
  <cp:revision>1</cp:revision>
  <dcterms:modified xsi:type="dcterms:W3CDTF">2023-02-21T06:27:08Z</dcterms:modified>
</cp:coreProperties>
</file>