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5" r:id="rId3"/>
    <p:sldId id="266" r:id="rId4"/>
  </p:sldIdLst>
  <p:sldSz cx="12192000" cy="6858000"/>
  <p:notesSz cx="6797675" cy="9926638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hakova_vs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D0A5"/>
    <a:srgbClr val="044D8C"/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72" autoAdjust="0"/>
    <p:restoredTop sz="94913" autoAdjust="0"/>
  </p:normalViewPr>
  <p:slideViewPr>
    <p:cSldViewPr>
      <p:cViewPr varScale="1">
        <p:scale>
          <a:sx n="83" d="100"/>
          <a:sy n="83" d="100"/>
        </p:scale>
        <p:origin x="109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262CF-BAEC-7C4D-83E6-37B179105A28}" type="datetimeFigureOut">
              <a:rPr lang="ru-RU" smtClean="0"/>
              <a:t>08.02.2023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0DD71-1106-4548-9852-011C9E7D72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041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0DD71-1106-4548-9852-011C9E7D7213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757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0DD71-1106-4548-9852-011C9E7D7213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6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0DD71-1106-4548-9852-011C9E7D7213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22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985034E-EAA2-45DC-AEAB-3EF25D6B76CD}" type="datetimeFigureOut">
              <a:rPr lang="ru-RU"/>
              <a:t>08.02.2023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34E683F-CBC7-474A-A30B-1FEA401B031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985034E-EAA2-45DC-AEAB-3EF25D6B76CD}" type="datetimeFigureOut">
              <a:rPr lang="ru-RU"/>
              <a:t>08.02.2023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34E683F-CBC7-474A-A30B-1FEA401B031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985034E-EAA2-45DC-AEAB-3EF25D6B76CD}" type="datetimeFigureOut">
              <a:rPr lang="ru-RU"/>
              <a:t>08.02.2023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34E683F-CBC7-474A-A30B-1FEA401B031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985034E-EAA2-45DC-AEAB-3EF25D6B76CD}" type="datetimeFigureOut">
              <a:rPr lang="ru-RU"/>
              <a:t>08.02.2023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34E683F-CBC7-474A-A30B-1FEA401B031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985034E-EAA2-45DC-AEAB-3EF25D6B76CD}" type="datetimeFigureOut">
              <a:rPr lang="ru-RU"/>
              <a:t>08.02.2023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34E683F-CBC7-474A-A30B-1FEA401B031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985034E-EAA2-45DC-AEAB-3EF25D6B76CD}" type="datetimeFigureOut">
              <a:rPr lang="ru-RU"/>
              <a:t>08.02.2023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34E683F-CBC7-474A-A30B-1FEA401B031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985034E-EAA2-45DC-AEAB-3EF25D6B76CD}" type="datetimeFigureOut">
              <a:rPr lang="ru-RU"/>
              <a:t>08.02.2023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34E683F-CBC7-474A-A30B-1FEA401B031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985034E-EAA2-45DC-AEAB-3EF25D6B76CD}" type="datetimeFigureOut">
              <a:rPr lang="ru-RU"/>
              <a:t>08.02.2023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34E683F-CBC7-474A-A30B-1FEA401B031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985034E-EAA2-45DC-AEAB-3EF25D6B76CD}" type="datetimeFigureOut">
              <a:rPr lang="ru-RU"/>
              <a:t>08.02.2023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34E683F-CBC7-474A-A30B-1FEA401B031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985034E-EAA2-45DC-AEAB-3EF25D6B76CD}" type="datetimeFigureOut">
              <a:rPr lang="ru-RU"/>
              <a:t>08.02.2023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34E683F-CBC7-474A-A30B-1FEA401B031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985034E-EAA2-45DC-AEAB-3EF25D6B76CD}" type="datetimeFigureOut">
              <a:rPr lang="ru-RU"/>
              <a:t>08.02.2023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34E683F-CBC7-474A-A30B-1FEA401B031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2"/>
            </a:gs>
            <a:gs pos="100000">
              <a:schemeClr val="accent3"/>
            </a:gs>
            <a:gs pos="100000">
              <a:schemeClr val="accent3"/>
            </a:gs>
          </a:gsLst>
          <a:path path="circle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85034E-EAA2-45DC-AEAB-3EF25D6B76CD}" type="datetimeFigureOut">
              <a:rPr lang="ru-RU"/>
              <a:t>08.02.2023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4E683F-CBC7-474A-A30B-1FEA401B031D}" type="slidenum">
              <a:rPr lang="ru-RU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9133907C-C571-4599-9B48-E55A987F95A6}"/>
              </a:ext>
            </a:extLst>
          </p:cNvPr>
          <p:cNvSpPr/>
          <p:nvPr/>
        </p:nvSpPr>
        <p:spPr>
          <a:xfrm>
            <a:off x="119336" y="908720"/>
            <a:ext cx="11953328" cy="5760640"/>
          </a:xfrm>
          <a:prstGeom prst="roundRect">
            <a:avLst>
              <a:gd name="adj" fmla="val 290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4D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722961" y="5741458"/>
            <a:ext cx="573263" cy="308680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87538C9-6E8B-4E34-A14D-9656219F3C58}"/>
              </a:ext>
            </a:extLst>
          </p:cNvPr>
          <p:cNvSpPr/>
          <p:nvPr/>
        </p:nvSpPr>
        <p:spPr bwMode="auto">
          <a:xfrm>
            <a:off x="0" y="1"/>
            <a:ext cx="12192000" cy="585926"/>
          </a:xfrm>
          <a:prstGeom prst="rect">
            <a:avLst/>
          </a:prstGeom>
          <a:solidFill>
            <a:srgbClr val="054D8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Прямоугольник с двумя усеченными противолежащими углами 6">
            <a:extLst>
              <a:ext uri="{FF2B5EF4-FFF2-40B4-BE49-F238E27FC236}">
                <a16:creationId xmlns:a16="http://schemas.microsoft.com/office/drawing/2014/main" id="{E0E0DCBD-847A-4833-A149-CCB1E048B0D5}"/>
              </a:ext>
            </a:extLst>
          </p:cNvPr>
          <p:cNvSpPr/>
          <p:nvPr/>
        </p:nvSpPr>
        <p:spPr bwMode="auto">
          <a:xfrm>
            <a:off x="411486" y="152630"/>
            <a:ext cx="8723644" cy="68408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69D0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cap="all" spc="66" dirty="0">
                <a:solidFill>
                  <a:schemeClr val="bg1"/>
                </a:solidFill>
                <a:latin typeface="Montserrat Medium" panose="00000600000000000000"/>
                <a:ea typeface="Verdana"/>
                <a:cs typeface="Verdana"/>
              </a:rPr>
              <a:t>Структура Муниципального Центра Управления (МЦУ) Белгородского района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5C24E885-708F-41B2-8707-2C3DD648EA2B}"/>
              </a:ext>
            </a:extLst>
          </p:cNvPr>
          <p:cNvGrpSpPr/>
          <p:nvPr/>
        </p:nvGrpSpPr>
        <p:grpSpPr>
          <a:xfrm>
            <a:off x="10488488" y="-2616"/>
            <a:ext cx="1909654" cy="584775"/>
            <a:chOff x="8544272" y="169008"/>
            <a:chExt cx="4109854" cy="143013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4A2280-1DFD-46A3-8FC3-563443F9994E}"/>
                </a:ext>
              </a:extLst>
            </p:cNvPr>
            <p:cNvSpPr txBox="1"/>
            <p:nvPr/>
          </p:nvSpPr>
          <p:spPr>
            <a:xfrm>
              <a:off x="9864637" y="169008"/>
              <a:ext cx="2789489" cy="1430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>
                  <a:solidFill>
                    <a:schemeClr val="bg1"/>
                  </a:solidFill>
                </a:rPr>
                <a:t>Информационно</a:t>
              </a:r>
              <a:br>
                <a:rPr lang="ru-RU" sz="800" b="1" dirty="0">
                  <a:solidFill>
                    <a:schemeClr val="bg1"/>
                  </a:solidFill>
                </a:rPr>
              </a:br>
              <a:r>
                <a:rPr lang="ru-RU" sz="800" b="1" dirty="0">
                  <a:solidFill>
                    <a:schemeClr val="bg1"/>
                  </a:solidFill>
                </a:rPr>
                <a:t>Технический</a:t>
              </a:r>
            </a:p>
            <a:p>
              <a:r>
                <a:rPr lang="ru-RU" sz="800" b="1" dirty="0">
                  <a:solidFill>
                    <a:schemeClr val="bg1"/>
                  </a:solidFill>
                </a:rPr>
                <a:t>Центр</a:t>
              </a:r>
            </a:p>
            <a:p>
              <a:r>
                <a:rPr lang="ru-RU" sz="800" dirty="0">
                  <a:solidFill>
                    <a:schemeClr val="bg1"/>
                  </a:solidFill>
                </a:rPr>
                <a:t>Белгородский район</a:t>
              </a:r>
            </a:p>
          </p:txBody>
        </p:sp>
        <p:sp>
          <p:nvSpPr>
            <p:cNvPr id="16" name="Параллелограмм 15">
              <a:extLst>
                <a:ext uri="{FF2B5EF4-FFF2-40B4-BE49-F238E27FC236}">
                  <a16:creationId xmlns:a16="http://schemas.microsoft.com/office/drawing/2014/main" id="{0E1B3DC7-06FC-4E18-AB42-1905D7AD19BA}"/>
                </a:ext>
              </a:extLst>
            </p:cNvPr>
            <p:cNvSpPr/>
            <p:nvPr/>
          </p:nvSpPr>
          <p:spPr>
            <a:xfrm>
              <a:off x="8544273" y="332656"/>
              <a:ext cx="1080120" cy="216024"/>
            </a:xfrm>
            <a:prstGeom prst="parallelogram">
              <a:avLst>
                <a:gd name="adj" fmla="val 79657"/>
              </a:avLst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араллелограмм 16">
              <a:extLst>
                <a:ext uri="{FF2B5EF4-FFF2-40B4-BE49-F238E27FC236}">
                  <a16:creationId xmlns:a16="http://schemas.microsoft.com/office/drawing/2014/main" id="{97FC11BC-E5CC-4C9A-AB19-F454CA9DFCEB}"/>
                </a:ext>
              </a:extLst>
            </p:cNvPr>
            <p:cNvSpPr/>
            <p:nvPr/>
          </p:nvSpPr>
          <p:spPr bwMode="auto">
            <a:xfrm rot="5400000" flipV="1">
              <a:off x="8976321" y="764704"/>
              <a:ext cx="1080119" cy="216024"/>
            </a:xfrm>
            <a:prstGeom prst="parallelogram">
              <a:avLst>
                <a:gd name="adj" fmla="val 9937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id="{EF55C619-3C08-4DBD-AD35-EEF61C57B209}"/>
                </a:ext>
              </a:extLst>
            </p:cNvPr>
            <p:cNvSpPr/>
            <p:nvPr/>
          </p:nvSpPr>
          <p:spPr>
            <a:xfrm rot="16200000">
              <a:off x="8537596" y="826269"/>
              <a:ext cx="576063" cy="56270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ый треугольник 18">
              <a:extLst>
                <a:ext uri="{FF2B5EF4-FFF2-40B4-BE49-F238E27FC236}">
                  <a16:creationId xmlns:a16="http://schemas.microsoft.com/office/drawing/2014/main" id="{A6C1D5F2-057E-4509-AF51-05BD0959DCB7}"/>
                </a:ext>
              </a:extLst>
            </p:cNvPr>
            <p:cNvSpPr/>
            <p:nvPr/>
          </p:nvSpPr>
          <p:spPr bwMode="auto">
            <a:xfrm rot="5400000">
              <a:off x="8537595" y="826268"/>
              <a:ext cx="576063" cy="562709"/>
            </a:xfrm>
            <a:prstGeom prst="rtTriangl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50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BC4B052-0EF2-2E43-B53C-20E5983ED829}"/>
              </a:ext>
            </a:extLst>
          </p:cNvPr>
          <p:cNvSpPr txBox="1"/>
          <p:nvPr/>
        </p:nvSpPr>
        <p:spPr>
          <a:xfrm>
            <a:off x="11391666" y="6597352"/>
            <a:ext cx="897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44D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FA9E71C-8EEE-4526-8B82-B2EC41DD121F}"/>
              </a:ext>
            </a:extLst>
          </p:cNvPr>
          <p:cNvSpPr/>
          <p:nvPr/>
        </p:nvSpPr>
        <p:spPr>
          <a:xfrm>
            <a:off x="3883956" y="956925"/>
            <a:ext cx="48245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Куратор МЦУ Белгородского района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31B6E91-72B2-4779-A3F6-4386C3908722}"/>
              </a:ext>
            </a:extLst>
          </p:cNvPr>
          <p:cNvSpPr/>
          <p:nvPr/>
        </p:nvSpPr>
        <p:spPr>
          <a:xfrm>
            <a:off x="221793" y="3434813"/>
            <a:ext cx="3374007" cy="834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Ответственный за работу в системе ПОС и «</a:t>
            </a:r>
            <a:r>
              <a:rPr lang="ru-RU" dirty="0" smtClean="0"/>
              <a:t>Инцидент- менеджмент»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9FD7CE2-EC01-4C9C-9B09-4520FD393B99}"/>
              </a:ext>
            </a:extLst>
          </p:cNvPr>
          <p:cNvSpPr/>
          <p:nvPr/>
        </p:nvSpPr>
        <p:spPr bwMode="auto">
          <a:xfrm>
            <a:off x="4827006" y="3434814"/>
            <a:ext cx="2637146" cy="834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Ответственный за информационное направление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8DDDE86-024C-4BCD-A294-B8C64C184761}"/>
              </a:ext>
            </a:extLst>
          </p:cNvPr>
          <p:cNvSpPr/>
          <p:nvPr/>
        </p:nvSpPr>
        <p:spPr bwMode="auto">
          <a:xfrm>
            <a:off x="8760296" y="3476270"/>
            <a:ext cx="3240360" cy="834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Ответственный за направление мониторинга, аналитики и работы с рисками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49E9107-A6B6-4F5D-80F4-54C4DB456ECF}"/>
              </a:ext>
            </a:extLst>
          </p:cNvPr>
          <p:cNvSpPr/>
          <p:nvPr/>
        </p:nvSpPr>
        <p:spPr bwMode="auto">
          <a:xfrm>
            <a:off x="479376" y="5728154"/>
            <a:ext cx="3374007" cy="834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Представители структурных подразделений администрации Белгородского района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AFD4249-B839-42A6-91C7-4D9A57D8E545}"/>
              </a:ext>
            </a:extLst>
          </p:cNvPr>
          <p:cNvSpPr/>
          <p:nvPr/>
        </p:nvSpPr>
        <p:spPr bwMode="auto">
          <a:xfrm>
            <a:off x="3378608" y="2075064"/>
            <a:ext cx="575652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Руководитель МЦУ Белгородского района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4786C691-8D43-49EB-968E-FC0DF95B88ED}"/>
              </a:ext>
            </a:extLst>
          </p:cNvPr>
          <p:cNvSpPr/>
          <p:nvPr/>
        </p:nvSpPr>
        <p:spPr bwMode="auto">
          <a:xfrm>
            <a:off x="4511824" y="5728155"/>
            <a:ext cx="3374007" cy="834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Представители администраций городских и сельских поселений Белгородского района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4001E1C3-69FC-48DC-B5AB-75AD742B04DF}"/>
              </a:ext>
            </a:extLst>
          </p:cNvPr>
          <p:cNvCxnSpPr/>
          <p:nvPr/>
        </p:nvCxnSpPr>
        <p:spPr>
          <a:xfrm>
            <a:off x="6096000" y="1484784"/>
            <a:ext cx="0" cy="504056"/>
          </a:xfrm>
          <a:prstGeom prst="straightConnector1">
            <a:avLst/>
          </a:prstGeom>
          <a:ln w="38100">
            <a:solidFill>
              <a:srgbClr val="69D0A5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0A6A7DE-ED14-4A17-8C2D-3B68FAD597C6}"/>
              </a:ext>
            </a:extLst>
          </p:cNvPr>
          <p:cNvCxnSpPr>
            <a:cxnSpLocks/>
          </p:cNvCxnSpPr>
          <p:nvPr/>
        </p:nvCxnSpPr>
        <p:spPr>
          <a:xfrm flipH="1">
            <a:off x="2694203" y="2593336"/>
            <a:ext cx="953526" cy="599867"/>
          </a:xfrm>
          <a:prstGeom prst="straightConnector1">
            <a:avLst/>
          </a:prstGeom>
          <a:ln w="38100">
            <a:solidFill>
              <a:srgbClr val="69D0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0531C955-BBAA-4EAC-9732-BC71D6EAF282}"/>
              </a:ext>
            </a:extLst>
          </p:cNvPr>
          <p:cNvCxnSpPr>
            <a:cxnSpLocks/>
          </p:cNvCxnSpPr>
          <p:nvPr/>
        </p:nvCxnSpPr>
        <p:spPr bwMode="auto">
          <a:xfrm>
            <a:off x="6093205" y="2729116"/>
            <a:ext cx="0" cy="610295"/>
          </a:xfrm>
          <a:prstGeom prst="straightConnector1">
            <a:avLst/>
          </a:prstGeom>
          <a:ln w="38100">
            <a:solidFill>
              <a:srgbClr val="69D0A5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DBB88F5C-FC05-40D4-957B-1E667E25FDCF}"/>
              </a:ext>
            </a:extLst>
          </p:cNvPr>
          <p:cNvCxnSpPr>
            <a:cxnSpLocks/>
          </p:cNvCxnSpPr>
          <p:nvPr/>
        </p:nvCxnSpPr>
        <p:spPr bwMode="auto">
          <a:xfrm>
            <a:off x="8976320" y="2593336"/>
            <a:ext cx="629864" cy="704567"/>
          </a:xfrm>
          <a:prstGeom prst="straightConnector1">
            <a:avLst/>
          </a:prstGeom>
          <a:ln w="38100">
            <a:solidFill>
              <a:srgbClr val="69D0A5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7" name="Соединитель: уступ 66">
            <a:extLst>
              <a:ext uri="{FF2B5EF4-FFF2-40B4-BE49-F238E27FC236}">
                <a16:creationId xmlns:a16="http://schemas.microsoft.com/office/drawing/2014/main" id="{1F1ACB2F-27A3-46C5-86B4-52C0E1FC9751}"/>
              </a:ext>
            </a:extLst>
          </p:cNvPr>
          <p:cNvCxnSpPr>
            <a:cxnSpLocks/>
          </p:cNvCxnSpPr>
          <p:nvPr/>
        </p:nvCxnSpPr>
        <p:spPr>
          <a:xfrm rot="5400000">
            <a:off x="1822884" y="4695397"/>
            <a:ext cx="1417443" cy="648073"/>
          </a:xfrm>
          <a:prstGeom prst="bentConnector3">
            <a:avLst/>
          </a:prstGeom>
          <a:ln w="38100">
            <a:solidFill>
              <a:srgbClr val="69D0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: уступ 69">
            <a:extLst>
              <a:ext uri="{FF2B5EF4-FFF2-40B4-BE49-F238E27FC236}">
                <a16:creationId xmlns:a16="http://schemas.microsoft.com/office/drawing/2014/main" id="{7174AE94-7554-473C-93A0-07BFC593F262}"/>
              </a:ext>
            </a:extLst>
          </p:cNvPr>
          <p:cNvCxnSpPr>
            <a:cxnSpLocks/>
          </p:cNvCxnSpPr>
          <p:nvPr/>
        </p:nvCxnSpPr>
        <p:spPr>
          <a:xfrm rot="16200000" flipH="1">
            <a:off x="9154903" y="4667634"/>
            <a:ext cx="1233636" cy="713453"/>
          </a:xfrm>
          <a:prstGeom prst="bentConnector3">
            <a:avLst/>
          </a:prstGeom>
          <a:ln w="38100">
            <a:solidFill>
              <a:srgbClr val="69D0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C967D88F-67AF-4E22-B639-D511E7129658}"/>
              </a:ext>
            </a:extLst>
          </p:cNvPr>
          <p:cNvCxnSpPr>
            <a:cxnSpLocks/>
          </p:cNvCxnSpPr>
          <p:nvPr/>
        </p:nvCxnSpPr>
        <p:spPr>
          <a:xfrm flipH="1" flipV="1">
            <a:off x="2855642" y="5019433"/>
            <a:ext cx="6559354" cy="9857"/>
          </a:xfrm>
          <a:prstGeom prst="line">
            <a:avLst/>
          </a:prstGeom>
          <a:ln w="38100">
            <a:solidFill>
              <a:srgbClr val="69D0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32B430AE-2EB9-457E-B397-08E4E5E9F728}"/>
              </a:ext>
            </a:extLst>
          </p:cNvPr>
          <p:cNvCxnSpPr>
            <a:cxnSpLocks/>
          </p:cNvCxnSpPr>
          <p:nvPr/>
        </p:nvCxnSpPr>
        <p:spPr>
          <a:xfrm flipH="1" flipV="1">
            <a:off x="6130188" y="4310712"/>
            <a:ext cx="15391" cy="708722"/>
          </a:xfrm>
          <a:prstGeom prst="line">
            <a:avLst/>
          </a:prstGeom>
          <a:ln w="38100">
            <a:solidFill>
              <a:srgbClr val="69D0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B39B3ECC-E671-427D-8F58-B667073432A8}"/>
              </a:ext>
            </a:extLst>
          </p:cNvPr>
          <p:cNvSpPr/>
          <p:nvPr/>
        </p:nvSpPr>
        <p:spPr bwMode="auto">
          <a:xfrm>
            <a:off x="8472264" y="5733256"/>
            <a:ext cx="3374007" cy="834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Представители подведомственных учреждений Белгородского района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0B1FA5C1-355E-4794-84A9-B7E45C756BB6}"/>
              </a:ext>
            </a:extLst>
          </p:cNvPr>
          <p:cNvCxnSpPr/>
          <p:nvPr/>
        </p:nvCxnSpPr>
        <p:spPr>
          <a:xfrm>
            <a:off x="6145579" y="5029290"/>
            <a:ext cx="0" cy="611889"/>
          </a:xfrm>
          <a:prstGeom prst="straightConnector1">
            <a:avLst/>
          </a:prstGeom>
          <a:ln w="38100">
            <a:solidFill>
              <a:srgbClr val="69D0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72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5722961" y="5741458"/>
            <a:ext cx="573263" cy="308680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87538C9-6E8B-4E34-A14D-9656219F3C58}"/>
              </a:ext>
            </a:extLst>
          </p:cNvPr>
          <p:cNvSpPr/>
          <p:nvPr/>
        </p:nvSpPr>
        <p:spPr bwMode="auto">
          <a:xfrm>
            <a:off x="0" y="1"/>
            <a:ext cx="12192000" cy="585926"/>
          </a:xfrm>
          <a:prstGeom prst="rect">
            <a:avLst/>
          </a:prstGeom>
          <a:solidFill>
            <a:srgbClr val="054D8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Прямоугольник с двумя усеченными противолежащими углами 6">
            <a:extLst>
              <a:ext uri="{FF2B5EF4-FFF2-40B4-BE49-F238E27FC236}">
                <a16:creationId xmlns:a16="http://schemas.microsoft.com/office/drawing/2014/main" id="{E0E0DCBD-847A-4833-A149-CCB1E048B0D5}"/>
              </a:ext>
            </a:extLst>
          </p:cNvPr>
          <p:cNvSpPr/>
          <p:nvPr/>
        </p:nvSpPr>
        <p:spPr bwMode="auto">
          <a:xfrm>
            <a:off x="411486" y="263403"/>
            <a:ext cx="8060777" cy="573308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69D0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cap="all" spc="66" dirty="0">
                <a:solidFill>
                  <a:schemeClr val="bg1"/>
                </a:solidFill>
                <a:latin typeface="Montserrat Medium" panose="00000600000000000000"/>
                <a:ea typeface="Verdana"/>
                <a:cs typeface="Verdana"/>
              </a:rPr>
              <a:t>официальные аккаунты в социальных сетях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5C24E885-708F-41B2-8707-2C3DD648EA2B}"/>
              </a:ext>
            </a:extLst>
          </p:cNvPr>
          <p:cNvGrpSpPr/>
          <p:nvPr/>
        </p:nvGrpSpPr>
        <p:grpSpPr>
          <a:xfrm>
            <a:off x="10488488" y="-2616"/>
            <a:ext cx="1909654" cy="584775"/>
            <a:chOff x="8544272" y="169008"/>
            <a:chExt cx="4109854" cy="143013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4A2280-1DFD-46A3-8FC3-563443F9994E}"/>
                </a:ext>
              </a:extLst>
            </p:cNvPr>
            <p:cNvSpPr txBox="1"/>
            <p:nvPr/>
          </p:nvSpPr>
          <p:spPr>
            <a:xfrm>
              <a:off x="9864637" y="169008"/>
              <a:ext cx="2789489" cy="1430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>
                  <a:solidFill>
                    <a:schemeClr val="bg1"/>
                  </a:solidFill>
                </a:rPr>
                <a:t>Информационно</a:t>
              </a:r>
              <a:br>
                <a:rPr lang="ru-RU" sz="800" b="1" dirty="0">
                  <a:solidFill>
                    <a:schemeClr val="bg1"/>
                  </a:solidFill>
                </a:rPr>
              </a:br>
              <a:r>
                <a:rPr lang="ru-RU" sz="800" b="1" dirty="0">
                  <a:solidFill>
                    <a:schemeClr val="bg1"/>
                  </a:solidFill>
                </a:rPr>
                <a:t>Технический</a:t>
              </a:r>
            </a:p>
            <a:p>
              <a:r>
                <a:rPr lang="ru-RU" sz="800" b="1" dirty="0">
                  <a:solidFill>
                    <a:schemeClr val="bg1"/>
                  </a:solidFill>
                </a:rPr>
                <a:t>Центр</a:t>
              </a:r>
            </a:p>
            <a:p>
              <a:r>
                <a:rPr lang="ru-RU" sz="800" dirty="0">
                  <a:solidFill>
                    <a:schemeClr val="bg1"/>
                  </a:solidFill>
                </a:rPr>
                <a:t>Белгородский район</a:t>
              </a:r>
            </a:p>
          </p:txBody>
        </p:sp>
        <p:sp>
          <p:nvSpPr>
            <p:cNvPr id="16" name="Параллелограмм 15">
              <a:extLst>
                <a:ext uri="{FF2B5EF4-FFF2-40B4-BE49-F238E27FC236}">
                  <a16:creationId xmlns:a16="http://schemas.microsoft.com/office/drawing/2014/main" id="{0E1B3DC7-06FC-4E18-AB42-1905D7AD19BA}"/>
                </a:ext>
              </a:extLst>
            </p:cNvPr>
            <p:cNvSpPr/>
            <p:nvPr/>
          </p:nvSpPr>
          <p:spPr>
            <a:xfrm>
              <a:off x="8544273" y="332656"/>
              <a:ext cx="1080120" cy="216024"/>
            </a:xfrm>
            <a:prstGeom prst="parallelogram">
              <a:avLst>
                <a:gd name="adj" fmla="val 79657"/>
              </a:avLst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араллелограмм 16">
              <a:extLst>
                <a:ext uri="{FF2B5EF4-FFF2-40B4-BE49-F238E27FC236}">
                  <a16:creationId xmlns:a16="http://schemas.microsoft.com/office/drawing/2014/main" id="{97FC11BC-E5CC-4C9A-AB19-F454CA9DFCEB}"/>
                </a:ext>
              </a:extLst>
            </p:cNvPr>
            <p:cNvSpPr/>
            <p:nvPr/>
          </p:nvSpPr>
          <p:spPr bwMode="auto">
            <a:xfrm rot="5400000" flipV="1">
              <a:off x="8976321" y="764704"/>
              <a:ext cx="1080119" cy="216024"/>
            </a:xfrm>
            <a:prstGeom prst="parallelogram">
              <a:avLst>
                <a:gd name="adj" fmla="val 9937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id="{EF55C619-3C08-4DBD-AD35-EEF61C57B209}"/>
                </a:ext>
              </a:extLst>
            </p:cNvPr>
            <p:cNvSpPr/>
            <p:nvPr/>
          </p:nvSpPr>
          <p:spPr>
            <a:xfrm rot="16200000">
              <a:off x="8537596" y="826269"/>
              <a:ext cx="576063" cy="56270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ый треугольник 18">
              <a:extLst>
                <a:ext uri="{FF2B5EF4-FFF2-40B4-BE49-F238E27FC236}">
                  <a16:creationId xmlns:a16="http://schemas.microsoft.com/office/drawing/2014/main" id="{A6C1D5F2-057E-4509-AF51-05BD0959DCB7}"/>
                </a:ext>
              </a:extLst>
            </p:cNvPr>
            <p:cNvSpPr/>
            <p:nvPr/>
          </p:nvSpPr>
          <p:spPr bwMode="auto">
            <a:xfrm rot="5400000">
              <a:off x="8537595" y="826268"/>
              <a:ext cx="576063" cy="562709"/>
            </a:xfrm>
            <a:prstGeom prst="rtTriangl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50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BC4B052-0EF2-2E43-B53C-20E5983ED829}"/>
              </a:ext>
            </a:extLst>
          </p:cNvPr>
          <p:cNvSpPr txBox="1"/>
          <p:nvPr/>
        </p:nvSpPr>
        <p:spPr>
          <a:xfrm>
            <a:off x="11391666" y="6546830"/>
            <a:ext cx="897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44D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70EE57-FB63-4C9E-8A6C-A07C4BE269FE}"/>
              </a:ext>
            </a:extLst>
          </p:cNvPr>
          <p:cNvSpPr txBox="1"/>
          <p:nvPr/>
        </p:nvSpPr>
        <p:spPr>
          <a:xfrm>
            <a:off x="1343472" y="993502"/>
            <a:ext cx="68018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Montserrat Medium" panose="00000600000000000000"/>
              </a:rPr>
              <a:t>Всего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Montserrat Medium" panose="00000600000000000000"/>
              </a:rPr>
              <a:t> в Белгородском районе – </a:t>
            </a:r>
            <a:r>
              <a:rPr lang="ru-RU" sz="2000" dirty="0" smtClean="0">
                <a:solidFill>
                  <a:srgbClr val="FF0000"/>
                </a:solidFill>
                <a:latin typeface="Montserrat Medium" panose="00000600000000000000"/>
              </a:rPr>
              <a:t>139,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Montserrat Medium" panose="00000600000000000000"/>
              </a:rPr>
              <a:t>в т.ч.</a:t>
            </a:r>
          </a:p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Montserrat Medium" panose="00000600000000000000"/>
              </a:rPr>
              <a:t>аккаунты органов власти – </a:t>
            </a:r>
            <a:r>
              <a:rPr lang="ru-RU" sz="2000" dirty="0">
                <a:solidFill>
                  <a:srgbClr val="FF0000"/>
                </a:solidFill>
                <a:latin typeface="Montserrat Medium" panose="00000600000000000000"/>
              </a:rPr>
              <a:t>56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Montserrat Medium" panose="00000600000000000000"/>
              </a:rPr>
              <a:t> </a:t>
            </a:r>
          </a:p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Montserrat Medium" panose="00000600000000000000"/>
              </a:rPr>
              <a:t>аккаунты подведомственных организаций – </a:t>
            </a:r>
            <a:r>
              <a:rPr lang="ru-RU" sz="2000" dirty="0">
                <a:solidFill>
                  <a:srgbClr val="FF0000"/>
                </a:solidFill>
                <a:latin typeface="Montserrat Medium" panose="00000600000000000000"/>
              </a:rPr>
              <a:t>83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Montserrat Medium" panose="00000600000000000000"/>
              </a:rPr>
              <a:t> </a:t>
            </a:r>
          </a:p>
        </p:txBody>
      </p:sp>
      <p:graphicFrame>
        <p:nvGraphicFramePr>
          <p:cNvPr id="9" name="Таблица 10">
            <a:extLst>
              <a:ext uri="{FF2B5EF4-FFF2-40B4-BE49-F238E27FC236}">
                <a16:creationId xmlns:a16="http://schemas.microsoft.com/office/drawing/2014/main" id="{14AB8E00-7695-460E-83C6-6EFA1D4FD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7510"/>
              </p:ext>
            </p:extLst>
          </p:nvPr>
        </p:nvGraphicFramePr>
        <p:xfrm>
          <a:off x="6637501" y="2180553"/>
          <a:ext cx="5219139" cy="3548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02">
                  <a:extLst>
                    <a:ext uri="{9D8B030D-6E8A-4147-A177-3AD203B41FA5}">
                      <a16:colId xmlns:a16="http://schemas.microsoft.com/office/drawing/2014/main" val="239410250"/>
                    </a:ext>
                  </a:extLst>
                </a:gridCol>
                <a:gridCol w="3481085">
                  <a:extLst>
                    <a:ext uri="{9D8B030D-6E8A-4147-A177-3AD203B41FA5}">
                      <a16:colId xmlns:a16="http://schemas.microsoft.com/office/drawing/2014/main" val="1813575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18068051"/>
                    </a:ext>
                  </a:extLst>
                </a:gridCol>
              </a:tblGrid>
              <a:tr h="38435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Подведомственные организации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Количество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436545"/>
                  </a:ext>
                </a:extLst>
              </a:tr>
              <a:tr h="5273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Школы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9899323"/>
                  </a:ext>
                </a:extLst>
              </a:tr>
              <a:tr h="5273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Детские сады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780942"/>
                  </a:ext>
                </a:extLst>
              </a:tr>
              <a:tr h="5273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Учреждения дополнительного образования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5289319"/>
                  </a:ext>
                </a:extLst>
              </a:tr>
              <a:tr h="5273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Учреждения спорта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3437701"/>
                  </a:ext>
                </a:extLst>
              </a:tr>
              <a:tr h="5273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Соц. защита населения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6377493"/>
                  </a:ext>
                </a:extLst>
              </a:tr>
              <a:tr h="5273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Библиотеки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5822849"/>
                  </a:ext>
                </a:extLst>
              </a:tr>
            </a:tbl>
          </a:graphicData>
        </a:graphic>
      </p:graphicFrame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27CA1B9C-0F7E-4D9F-AA65-A0E8B1292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36236"/>
              </p:ext>
            </p:extLst>
          </p:nvPr>
        </p:nvGraphicFramePr>
        <p:xfrm>
          <a:off x="263352" y="2162118"/>
          <a:ext cx="6006158" cy="4101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1441925020"/>
                    </a:ext>
                  </a:extLst>
                </a:gridCol>
                <a:gridCol w="4133950">
                  <a:extLst>
                    <a:ext uri="{9D8B030D-6E8A-4147-A177-3AD203B41FA5}">
                      <a16:colId xmlns:a16="http://schemas.microsoft.com/office/drawing/2014/main" val="164824734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135512282"/>
                    </a:ext>
                  </a:extLst>
                </a:gridCol>
              </a:tblGrid>
              <a:tr h="3933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Органы власти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Количество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75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Администрации поселений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9593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Земские собрания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846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Администрация Белгородского района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4393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Муниципальный совет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3529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Управление образования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0837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Управление культуры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7860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Управления </a:t>
                      </a:r>
                      <a:r>
                        <a:rPr lang="ru-RU" sz="1400" dirty="0" err="1"/>
                        <a:t>ФКСиМП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7597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Управление соц. защиты населения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6486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Комитет финансов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145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Контрольно-счетная комиссия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124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12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5722961" y="5741458"/>
            <a:ext cx="573263" cy="308680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87538C9-6E8B-4E34-A14D-9656219F3C58}"/>
              </a:ext>
            </a:extLst>
          </p:cNvPr>
          <p:cNvSpPr/>
          <p:nvPr/>
        </p:nvSpPr>
        <p:spPr bwMode="auto">
          <a:xfrm>
            <a:off x="0" y="1"/>
            <a:ext cx="12192000" cy="585926"/>
          </a:xfrm>
          <a:prstGeom prst="rect">
            <a:avLst/>
          </a:prstGeom>
          <a:solidFill>
            <a:srgbClr val="054D8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Прямоугольник с двумя усеченными противолежащими углами 6">
            <a:extLst>
              <a:ext uri="{FF2B5EF4-FFF2-40B4-BE49-F238E27FC236}">
                <a16:creationId xmlns:a16="http://schemas.microsoft.com/office/drawing/2014/main" id="{E0E0DCBD-847A-4833-A149-CCB1E048B0D5}"/>
              </a:ext>
            </a:extLst>
          </p:cNvPr>
          <p:cNvSpPr/>
          <p:nvPr/>
        </p:nvSpPr>
        <p:spPr bwMode="auto">
          <a:xfrm>
            <a:off x="411486" y="263402"/>
            <a:ext cx="8060777" cy="1015663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69D0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cap="all" spc="66" dirty="0">
                <a:solidFill>
                  <a:schemeClr val="bg1"/>
                </a:solidFill>
                <a:latin typeface="Montserrat Medium" panose="00000600000000000000"/>
                <a:ea typeface="Verdana"/>
                <a:cs typeface="Verdana"/>
              </a:rPr>
              <a:t>Личные аккаунты главы администрации Белгородского района В.Н. Перцева</a:t>
            </a:r>
          </a:p>
          <a:p>
            <a:pPr algn="ctr">
              <a:defRPr/>
            </a:pPr>
            <a:r>
              <a:rPr lang="ru-RU" sz="2400" cap="all" spc="66" dirty="0">
                <a:solidFill>
                  <a:schemeClr val="bg1"/>
                </a:solidFill>
                <a:latin typeface="Montserrat Medium" panose="00000600000000000000"/>
                <a:ea typeface="Verdana"/>
                <a:cs typeface="Verdana"/>
              </a:rPr>
              <a:t>2022-2023 </a:t>
            </a:r>
            <a:r>
              <a:rPr lang="ru-RU" sz="1400" cap="all" spc="66" dirty="0">
                <a:solidFill>
                  <a:schemeClr val="bg1"/>
                </a:solidFill>
                <a:latin typeface="Montserrat Medium" panose="00000600000000000000"/>
                <a:ea typeface="Verdana"/>
                <a:cs typeface="Verdana"/>
              </a:rPr>
              <a:t>г.г.</a:t>
            </a:r>
            <a:endParaRPr lang="ru-RU" sz="2400" cap="all" spc="66" dirty="0">
              <a:solidFill>
                <a:schemeClr val="bg1"/>
              </a:solidFill>
              <a:latin typeface="Montserrat Medium" panose="00000600000000000000"/>
              <a:ea typeface="Verdana"/>
              <a:cs typeface="Verdana"/>
            </a:endParaRP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5C24E885-708F-41B2-8707-2C3DD648EA2B}"/>
              </a:ext>
            </a:extLst>
          </p:cNvPr>
          <p:cNvGrpSpPr/>
          <p:nvPr/>
        </p:nvGrpSpPr>
        <p:grpSpPr>
          <a:xfrm>
            <a:off x="10488488" y="-2616"/>
            <a:ext cx="1909654" cy="584775"/>
            <a:chOff x="8544272" y="169008"/>
            <a:chExt cx="4109854" cy="143013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4A2280-1DFD-46A3-8FC3-563443F9994E}"/>
                </a:ext>
              </a:extLst>
            </p:cNvPr>
            <p:cNvSpPr txBox="1"/>
            <p:nvPr/>
          </p:nvSpPr>
          <p:spPr>
            <a:xfrm>
              <a:off x="9864637" y="169008"/>
              <a:ext cx="2789489" cy="1430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>
                  <a:solidFill>
                    <a:schemeClr val="bg1"/>
                  </a:solidFill>
                </a:rPr>
                <a:t>Информационно</a:t>
              </a:r>
              <a:br>
                <a:rPr lang="ru-RU" sz="800" b="1" dirty="0">
                  <a:solidFill>
                    <a:schemeClr val="bg1"/>
                  </a:solidFill>
                </a:rPr>
              </a:br>
              <a:r>
                <a:rPr lang="ru-RU" sz="800" b="1" dirty="0">
                  <a:solidFill>
                    <a:schemeClr val="bg1"/>
                  </a:solidFill>
                </a:rPr>
                <a:t>Технический</a:t>
              </a:r>
            </a:p>
            <a:p>
              <a:r>
                <a:rPr lang="ru-RU" sz="800" b="1" dirty="0">
                  <a:solidFill>
                    <a:schemeClr val="bg1"/>
                  </a:solidFill>
                </a:rPr>
                <a:t>Центр</a:t>
              </a:r>
            </a:p>
            <a:p>
              <a:r>
                <a:rPr lang="ru-RU" sz="800" dirty="0">
                  <a:solidFill>
                    <a:schemeClr val="bg1"/>
                  </a:solidFill>
                </a:rPr>
                <a:t>Белгородский район</a:t>
              </a:r>
            </a:p>
          </p:txBody>
        </p:sp>
        <p:sp>
          <p:nvSpPr>
            <p:cNvPr id="16" name="Параллелограмм 15">
              <a:extLst>
                <a:ext uri="{FF2B5EF4-FFF2-40B4-BE49-F238E27FC236}">
                  <a16:creationId xmlns:a16="http://schemas.microsoft.com/office/drawing/2014/main" id="{0E1B3DC7-06FC-4E18-AB42-1905D7AD19BA}"/>
                </a:ext>
              </a:extLst>
            </p:cNvPr>
            <p:cNvSpPr/>
            <p:nvPr/>
          </p:nvSpPr>
          <p:spPr>
            <a:xfrm>
              <a:off x="8544273" y="332656"/>
              <a:ext cx="1080120" cy="216024"/>
            </a:xfrm>
            <a:prstGeom prst="parallelogram">
              <a:avLst>
                <a:gd name="adj" fmla="val 79657"/>
              </a:avLst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араллелограмм 16">
              <a:extLst>
                <a:ext uri="{FF2B5EF4-FFF2-40B4-BE49-F238E27FC236}">
                  <a16:creationId xmlns:a16="http://schemas.microsoft.com/office/drawing/2014/main" id="{97FC11BC-E5CC-4C9A-AB19-F454CA9DFCEB}"/>
                </a:ext>
              </a:extLst>
            </p:cNvPr>
            <p:cNvSpPr/>
            <p:nvPr/>
          </p:nvSpPr>
          <p:spPr bwMode="auto">
            <a:xfrm rot="5400000" flipV="1">
              <a:off x="8976321" y="764704"/>
              <a:ext cx="1080119" cy="216024"/>
            </a:xfrm>
            <a:prstGeom prst="parallelogram">
              <a:avLst>
                <a:gd name="adj" fmla="val 9937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id="{EF55C619-3C08-4DBD-AD35-EEF61C57B209}"/>
                </a:ext>
              </a:extLst>
            </p:cNvPr>
            <p:cNvSpPr/>
            <p:nvPr/>
          </p:nvSpPr>
          <p:spPr>
            <a:xfrm rot="16200000">
              <a:off x="8537596" y="826269"/>
              <a:ext cx="576063" cy="56270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ый треугольник 18">
              <a:extLst>
                <a:ext uri="{FF2B5EF4-FFF2-40B4-BE49-F238E27FC236}">
                  <a16:creationId xmlns:a16="http://schemas.microsoft.com/office/drawing/2014/main" id="{A6C1D5F2-057E-4509-AF51-05BD0959DCB7}"/>
                </a:ext>
              </a:extLst>
            </p:cNvPr>
            <p:cNvSpPr/>
            <p:nvPr/>
          </p:nvSpPr>
          <p:spPr bwMode="auto">
            <a:xfrm rot="5400000">
              <a:off x="8537595" y="826268"/>
              <a:ext cx="576063" cy="562709"/>
            </a:xfrm>
            <a:prstGeom prst="rtTriangl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50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BC4B052-0EF2-2E43-B53C-20E5983ED829}"/>
              </a:ext>
            </a:extLst>
          </p:cNvPr>
          <p:cNvSpPr txBox="1"/>
          <p:nvPr/>
        </p:nvSpPr>
        <p:spPr>
          <a:xfrm>
            <a:off x="11391666" y="6546830"/>
            <a:ext cx="897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44D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en-US" sz="1600" dirty="0">
                <a:solidFill>
                  <a:srgbClr val="044D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600" dirty="0">
              <a:solidFill>
                <a:srgbClr val="044D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C11332-5320-4DB7-8EDA-9781DAC8DCAF}"/>
              </a:ext>
            </a:extLst>
          </p:cNvPr>
          <p:cNvSpPr txBox="1"/>
          <p:nvPr/>
        </p:nvSpPr>
        <p:spPr>
          <a:xfrm>
            <a:off x="6528048" y="2423790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Проведено прямых эфиров в режиме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on-line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3200" dirty="0">
                <a:solidFill>
                  <a:srgbClr val="FF0000"/>
                </a:solidFill>
              </a:rPr>
              <a:t>87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2C11F2-0AB6-4D2A-AD87-2E76050503A4}"/>
              </a:ext>
            </a:extLst>
          </p:cNvPr>
          <p:cNvSpPr txBox="1"/>
          <p:nvPr/>
        </p:nvSpPr>
        <p:spPr>
          <a:xfrm>
            <a:off x="6528048" y="4151982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Опубликовано ответов на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обращения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жителей - </a:t>
            </a:r>
            <a:r>
              <a:rPr lang="ru-RU" sz="3200" dirty="0">
                <a:solidFill>
                  <a:srgbClr val="FF0000"/>
                </a:solidFill>
              </a:rPr>
              <a:t>3882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9516EE8-9DE9-4C34-AD66-B714CB6231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2088232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75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15865</TotalTime>
  <Words>202</Words>
  <Application>Microsoft Office PowerPoint</Application>
  <DocSecurity>0</DocSecurity>
  <PresentationFormat>Широкоэкранный</PresentationFormat>
  <Paragraphs>86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Montserrat Medium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user</dc:creator>
  <cp:keywords/>
  <dc:description/>
  <cp:lastModifiedBy>123</cp:lastModifiedBy>
  <cp:revision>1462</cp:revision>
  <cp:lastPrinted>2023-02-07T08:24:18Z</cp:lastPrinted>
  <dcterms:created xsi:type="dcterms:W3CDTF">2020-11-03T12:09:21Z</dcterms:created>
  <dcterms:modified xsi:type="dcterms:W3CDTF">2023-02-08T07:54:51Z</dcterms:modified>
  <cp:category/>
  <dc:identifier/>
  <cp:contentStatus/>
  <dc:language/>
  <cp:version/>
</cp:coreProperties>
</file>