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6" r:id="rId2"/>
    <p:sldId id="286" r:id="rId3"/>
    <p:sldId id="287" r:id="rId4"/>
    <p:sldId id="274" r:id="rId5"/>
    <p:sldId id="260" r:id="rId6"/>
    <p:sldId id="272" r:id="rId7"/>
    <p:sldId id="273" r:id="rId8"/>
    <p:sldId id="283" r:id="rId9"/>
    <p:sldId id="284" r:id="rId10"/>
    <p:sldId id="288" r:id="rId11"/>
    <p:sldId id="262" r:id="rId12"/>
    <p:sldId id="258" r:id="rId13"/>
    <p:sldId id="269" r:id="rId14"/>
    <p:sldId id="289" r:id="rId15"/>
    <p:sldId id="278" r:id="rId16"/>
    <p:sldId id="264" r:id="rId17"/>
    <p:sldId id="280" r:id="rId18"/>
    <p:sldId id="290" r:id="rId19"/>
    <p:sldId id="29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F4C"/>
    <a:srgbClr val="DDF0F9"/>
    <a:srgbClr val="31356E"/>
    <a:srgbClr val="739FB7"/>
    <a:srgbClr val="476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3918" autoAdjust="0"/>
  </p:normalViewPr>
  <p:slideViewPr>
    <p:cSldViewPr snapToGrid="0">
      <p:cViewPr varScale="1">
        <p:scale>
          <a:sx n="108" d="100"/>
          <a:sy n="108" d="100"/>
        </p:scale>
        <p:origin x="552" y="1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Субсидия на реализицаию инициативных проектов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600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shade val="86000"/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shade val="86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86000"/>
                  <a:shade val="95000"/>
                </a:schemeClr>
              </a:solidFill>
              <a:round/>
            </a:ln>
            <a:effectLst/>
          </c:spPr>
          <c:invertIfNegative val="0"/>
          <c:val>
            <c:numRef>
              <c:f>Лист1!$B$2</c:f>
              <c:numCache>
                <c:formatCode>#,##0.00</c:formatCode>
                <c:ptCount val="1"/>
                <c:pt idx="0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51-44BF-8A77-E9E8B33394B2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Доведено денежных средств в МО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800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shade val="58000"/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shade val="5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58000"/>
                  <a:shade val="95000"/>
                </a:schemeClr>
              </a:solidFill>
              <a:round/>
            </a:ln>
            <a:effectLst/>
          </c:spPr>
          <c:invertIfNegative val="0"/>
          <c:val>
            <c:numRef>
              <c:f>Лист1!$C$2</c:f>
              <c:numCache>
                <c:formatCode>#,##0.00</c:formatCode>
                <c:ptCount val="1"/>
                <c:pt idx="0">
                  <c:v>990900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51-44BF-8A77-E9E8B33394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Фактическое освоение денежных средств МО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600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tint val="86000"/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tint val="86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tint val="86000"/>
                  <a:shade val="95000"/>
                </a:schemeClr>
              </a:solidFill>
              <a:round/>
            </a:ln>
            <a:effectLst/>
          </c:spPr>
          <c:invertIfNegative val="0"/>
          <c:val>
            <c:numRef>
              <c:f>Лист1!$D$2</c:f>
              <c:numCache>
                <c:formatCode>#,##0.00</c:formatCode>
                <c:ptCount val="1"/>
                <c:pt idx="0">
                  <c:v>930100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51-44BF-8A77-E9E8B33394B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Экономия денежных средств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800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tint val="58000"/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tint val="5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tint val="58000"/>
                  <a:shade val="95000"/>
                </a:schemeClr>
              </a:solidFill>
              <a:round/>
            </a:ln>
            <a:effectLst/>
          </c:spPr>
          <c:invertIfNegative val="0"/>
          <c:val>
            <c:numRef>
              <c:f>Лист1!$E$2</c:f>
              <c:numCache>
                <c:formatCode>#,##0.00</c:formatCode>
                <c:ptCount val="1"/>
                <c:pt idx="0">
                  <c:v>60800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F0-47A1-BFDD-2775ABCBC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2"/>
        <c:axId val="578872496"/>
        <c:axId val="578873152"/>
      </c:barChart>
      <c:catAx>
        <c:axId val="578872496"/>
        <c:scaling>
          <c:orientation val="minMax"/>
        </c:scaling>
        <c:delete val="1"/>
        <c:axPos val="b"/>
        <c:numFmt formatCode="General" sourceLinked="1"/>
        <c:majorTickMark val="out"/>
        <c:minorTickMark val="out"/>
        <c:tickLblPos val="nextTo"/>
        <c:crossAx val="578873152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57887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87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11921916942464E-2"/>
          <c:y val="0.7994616160551633"/>
          <c:w val="0.87940903494364886"/>
          <c:h val="0.20053838394483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2BD-4B8C-A20F-385975C39F8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BD-4B8C-A20F-385975C39F8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BD-4B8C-A20F-385975C39F8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BD-4B8C-A20F-385975C39F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Тротуары</c:v>
                </c:pt>
                <c:pt idx="1">
                  <c:v>Спортивные и детские площадки</c:v>
                </c:pt>
                <c:pt idx="2">
                  <c:v>Рекреационные зоны</c:v>
                </c:pt>
                <c:pt idx="3">
                  <c:v>Установка наружного освещения улиц</c:v>
                </c:pt>
                <c:pt idx="4">
                  <c:v>Ремонт зданй</c:v>
                </c:pt>
                <c:pt idx="5">
                  <c:v>Ремонт дорог</c:v>
                </c:pt>
                <c:pt idx="6">
                  <c:v>Другие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19.8</c:v>
                </c:pt>
                <c:pt idx="1">
                  <c:v>24.2</c:v>
                </c:pt>
                <c:pt idx="2">
                  <c:v>6.4</c:v>
                </c:pt>
                <c:pt idx="3">
                  <c:v>16.7</c:v>
                </c:pt>
                <c:pt idx="4">
                  <c:v>12.5</c:v>
                </c:pt>
                <c:pt idx="5">
                  <c:v>4.7</c:v>
                </c:pt>
                <c:pt idx="6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E-4CBC-8E66-73AC2CCA0A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3922271"/>
        <c:axId val="2024303551"/>
        <c:axId val="0"/>
      </c:bar3DChart>
      <c:valAx>
        <c:axId val="20243035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922271"/>
        <c:crosses val="autoZero"/>
        <c:crossBetween val="between"/>
      </c:valAx>
      <c:catAx>
        <c:axId val="323922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43035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BD-4B8C-A20F-385975C39F8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BD-4B8C-A20F-385975C39F8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2BD-4B8C-A20F-385975C39F8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2BD-4B8C-A20F-385975C39F8F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FB6-434D-88DA-DD0C92E1A06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FB6-434D-88DA-DD0C92E1A061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FB6-434D-88DA-DD0C92E1A06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Тротуары</c:v>
                </c:pt>
                <c:pt idx="1">
                  <c:v>Спортивные и детские площадки</c:v>
                </c:pt>
                <c:pt idx="2">
                  <c:v>Рекреационные зоны</c:v>
                </c:pt>
                <c:pt idx="3">
                  <c:v>Установка наружного освещения улиц</c:v>
                </c:pt>
                <c:pt idx="4">
                  <c:v>Ремонт зданй</c:v>
                </c:pt>
                <c:pt idx="5">
                  <c:v>Ремонт дорог</c:v>
                </c:pt>
                <c:pt idx="6">
                  <c:v>Другие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19.8</c:v>
                </c:pt>
                <c:pt idx="1">
                  <c:v>24.2</c:v>
                </c:pt>
                <c:pt idx="2">
                  <c:v>6.4</c:v>
                </c:pt>
                <c:pt idx="3">
                  <c:v>16.7</c:v>
                </c:pt>
                <c:pt idx="4">
                  <c:v>12.5</c:v>
                </c:pt>
                <c:pt idx="5">
                  <c:v>4.7</c:v>
                </c:pt>
                <c:pt idx="6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E-4CBC-8E66-73AC2CCA0A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81734-80F7-47E4-A911-3F09A59E0C1B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A0C17-E2D5-4BC9-9CF5-EF1919B10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7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A0C17-E2D5-4BC9-9CF5-EF1919B10B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18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A0C17-E2D5-4BC9-9CF5-EF1919B10BD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7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CD728-5FA2-4730-A308-7C71FE65D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3159F8-41B7-4C03-AF43-0C7AEE899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F63A7D-223B-4946-8ABF-18BF6505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ABB187-75CB-4327-A1B1-E34D4E29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E0998B-295C-49F1-8803-060B634A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3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41D61-1BD2-41D8-BAF5-C7D7852A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5EC727-A1B6-4947-83B6-CD90A69ED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97E85-002D-4C22-934E-5474E660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FCAD5-FBA0-47D2-ABC4-8C0B7D3EF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E7ECAB-7530-4F2B-AA1D-D596F31D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2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F9A759-E0EA-48A0-B479-C55529690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0C3839-E16E-4782-A038-C4C9D0F7F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06F512-1160-43E9-B87F-4175F4C5F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4D0E10-6DD4-4941-AD0E-D5346E3A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6A92C1-D2BC-49BC-952F-CF50130D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4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C0A95-E542-4DC6-8A3A-4D747129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E6D484-1F50-480F-9A4F-34C4BF51F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D143E-3928-4D50-999A-1F1207A4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8A213-F843-4278-AC5B-0430448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5854A-7430-4656-A4C5-AF1031871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7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002F0-E28C-4152-97DC-834F2950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C88E55-E03D-4290-BBCB-EC3C8828E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2049A3-1E26-4E38-B797-2C9A003D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538C64-DEE9-42D6-BC82-98F9B042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BB349-64F6-4FBA-B72B-B0A640DF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67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A81CF-776B-4DF3-AD25-17DE8EA1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58C62-7DBA-4CC9-9F5A-72A05627E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5CE4D2-5571-496F-8E57-0E9C65F6E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60A457-D748-4C08-90D2-2C539D2B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9034F5-3F0B-4A66-92B7-1A6DFD3C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46AD7E-F46A-44EE-A677-BF449590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FCC73-43A9-4345-98D9-0DAC85BB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0FB0B4-6A38-4319-A3B7-42CC62C3C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455E16-BCE4-455C-83FE-9F4415586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8A192-5D27-4368-9F9B-4B9749A7F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2CCF73-1262-40FC-92F0-98F6240FE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F0E653-1CFA-48AC-9EC3-F7BB69AC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C74D3A-7241-4FFB-8FC6-D3418DC9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0BF9B2-DC12-4E71-A35D-19BD5908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2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21F2F-0E82-4774-8FC9-1FDB9DAB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57765E-E1BA-4994-B55C-58B6A7AC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FDB91D-115B-4666-AB1D-214919C4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A5B37B-9379-4051-9FE3-01864F38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1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092C98-F799-4372-984B-505A49B5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0A68D9-14C0-4543-A282-E4D816DA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92667A-44FC-429F-9FF0-4A3E3CCF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3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05857-B45B-4ACF-9EA6-718066B2F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7466F-5C88-456F-8EC7-F81C8DFA9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7BDE10-F885-4421-8AC6-BBFBB75D3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216B21-F653-4EDE-9BE0-5C9383FE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BE59E6-ED8C-4C67-92F9-2EFE3459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923A3A-36EC-4AC8-95C3-96926384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2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30BA-37F7-4E54-90E7-380EE75F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DF2378-9F81-465A-BB2D-AFE2769D8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036030-02C7-416B-A85B-ACFF44FD5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8CE05D-5AC4-41FA-A4FE-A82B1104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C74762-EFA1-4B27-A486-8C37280F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ADF5A-C65D-4199-92F6-F7E111AA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9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479FB-3626-47E9-81CC-E48022865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7BFCC5-4C0D-44B2-83E5-C4A95821E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DDBF3F-9EF7-4D77-BE74-43AA21C81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8569-64F7-46D1-AD95-19AC25B00C26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89863B-99B6-4083-854F-7175430DC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F0391-E586-4D5C-82AF-08A306458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0C3B-F819-4104-B791-6794A684D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77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65849BD-66EB-4114-82F3-3C238AD13A2C}"/>
              </a:ext>
            </a:extLst>
          </p:cNvPr>
          <p:cNvSpPr/>
          <p:nvPr/>
        </p:nvSpPr>
        <p:spPr>
          <a:xfrm>
            <a:off x="5486403" y="3899847"/>
            <a:ext cx="3431458" cy="2958154"/>
          </a:xfrm>
          <a:prstGeom prst="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36F7F0FE-473A-4EE2-A2A3-C2E23D06F3E3}"/>
              </a:ext>
            </a:extLst>
          </p:cNvPr>
          <p:cNvSpPr/>
          <p:nvPr/>
        </p:nvSpPr>
        <p:spPr>
          <a:xfrm rot="10800000">
            <a:off x="5486403" y="0"/>
            <a:ext cx="3431458" cy="2958154"/>
          </a:xfrm>
          <a:prstGeom prst="triangl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D664DC5C-96B7-459A-A1AE-087C5204C715}"/>
              </a:ext>
            </a:extLst>
          </p:cNvPr>
          <p:cNvSpPr/>
          <p:nvPr/>
        </p:nvSpPr>
        <p:spPr>
          <a:xfrm>
            <a:off x="7939549" y="-1"/>
            <a:ext cx="3431458" cy="2958154"/>
          </a:xfrm>
          <a:prstGeom prst="triangl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28626BC2-5C05-4B3C-98BE-488608E584A6}"/>
              </a:ext>
            </a:extLst>
          </p:cNvPr>
          <p:cNvSpPr/>
          <p:nvPr/>
        </p:nvSpPr>
        <p:spPr>
          <a:xfrm rot="10800000">
            <a:off x="7939549" y="3899847"/>
            <a:ext cx="3431458" cy="2958154"/>
          </a:xfrm>
          <a:prstGeom prst="triangl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A2A4B057-04AE-4EAD-B56F-0E0C9EC891B3}"/>
              </a:ext>
            </a:extLst>
          </p:cNvPr>
          <p:cNvSpPr/>
          <p:nvPr/>
        </p:nvSpPr>
        <p:spPr>
          <a:xfrm>
            <a:off x="10417278" y="3899847"/>
            <a:ext cx="1799301" cy="2958154"/>
          </a:xfrm>
          <a:prstGeom prst="triangle">
            <a:avLst>
              <a:gd name="adj" fmla="val 98361"/>
            </a:avLst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3CE098B4-6DF4-4E78-92A4-583A02C923BB}"/>
              </a:ext>
            </a:extLst>
          </p:cNvPr>
          <p:cNvSpPr/>
          <p:nvPr/>
        </p:nvSpPr>
        <p:spPr>
          <a:xfrm rot="10800000">
            <a:off x="10476271" y="-2"/>
            <a:ext cx="1715729" cy="2958154"/>
          </a:xfrm>
          <a:prstGeom prst="triangle">
            <a:avLst>
              <a:gd name="adj" fmla="val 0"/>
            </a:avLst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414600-102D-4225-89DA-D94665902B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2" y="796038"/>
            <a:ext cx="799981" cy="9338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53382F1-3E65-41B7-A58D-52E737F8DA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14763" r="20351" b="12891"/>
          <a:stretch/>
        </p:blipFill>
        <p:spPr>
          <a:xfrm>
            <a:off x="1765890" y="542963"/>
            <a:ext cx="1995406" cy="1420023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1852358-00C1-4009-8F8A-F64D1517667E}"/>
              </a:ext>
            </a:extLst>
          </p:cNvPr>
          <p:cNvSpPr txBox="1">
            <a:spLocks/>
          </p:cNvSpPr>
          <p:nvPr/>
        </p:nvSpPr>
        <p:spPr>
          <a:xfrm>
            <a:off x="513560" y="2856063"/>
            <a:ext cx="7147995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32F4C"/>
                </a:solidFill>
                <a:latin typeface="Evolventa" panose="020B0502020202020204" pitchFamily="34" charset="0"/>
              </a:rPr>
              <a:t>Инициативное бюджетирование 2022 года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D4C30970-6B8C-4544-8412-D6601BB4F5D9}"/>
              </a:ext>
            </a:extLst>
          </p:cNvPr>
          <p:cNvSpPr txBox="1">
            <a:spLocks/>
          </p:cNvSpPr>
          <p:nvPr/>
        </p:nvSpPr>
        <p:spPr>
          <a:xfrm>
            <a:off x="519320" y="5074869"/>
            <a:ext cx="4967083" cy="496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032F4C"/>
                </a:solidFill>
                <a:latin typeface="YACgEVg3xZg 0"/>
              </a:rPr>
              <a:t>Заместитель министра области – начальник департамента по развитию городской среды </a:t>
            </a:r>
            <a:br>
              <a:rPr lang="ru-RU" sz="1600" dirty="0">
                <a:solidFill>
                  <a:srgbClr val="032F4C"/>
                </a:solidFill>
                <a:latin typeface="YACgEVg3xZg 0"/>
              </a:rPr>
            </a:br>
            <a:r>
              <a:rPr lang="ru-RU" sz="1600" dirty="0">
                <a:solidFill>
                  <a:srgbClr val="032F4C"/>
                </a:solidFill>
                <a:latin typeface="YACgEVg3xZg 0"/>
              </a:rPr>
              <a:t>и организационно-финансовой деятельности</a:t>
            </a:r>
          </a:p>
          <a:p>
            <a:pPr marL="0" indent="0">
              <a:buNone/>
            </a:pPr>
            <a:r>
              <a:rPr lang="ru-RU" sz="1600" b="0" i="0" u="none" strike="noStrike" dirty="0">
                <a:solidFill>
                  <a:srgbClr val="032F4C"/>
                </a:solidFill>
                <a:effectLst/>
                <a:latin typeface="YACgEVg3xZg 0"/>
              </a:rPr>
              <a:t>Новикова Вероника Анатольевна</a:t>
            </a:r>
            <a:endParaRPr lang="ru-RU" sz="1600" dirty="0">
              <a:solidFill>
                <a:srgbClr val="FFFFFF"/>
              </a:solidFill>
              <a:effectLst/>
              <a:latin typeface="YACgEVg3xZg 0"/>
            </a:endParaRP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A3CD6CDB-6F78-469E-BF6B-A73AEDB6CB20}"/>
              </a:ext>
            </a:extLst>
          </p:cNvPr>
          <p:cNvSpPr txBox="1">
            <a:spLocks/>
          </p:cNvSpPr>
          <p:nvPr/>
        </p:nvSpPr>
        <p:spPr>
          <a:xfrm>
            <a:off x="513560" y="6318029"/>
            <a:ext cx="4415086" cy="353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0" i="0" u="none" strike="noStrike" dirty="0">
                <a:solidFill>
                  <a:srgbClr val="032F4C"/>
                </a:solidFill>
                <a:effectLst/>
                <a:latin typeface="YACgEVg3xZg 0"/>
              </a:rPr>
              <a:t>Белгород</a:t>
            </a:r>
            <a:r>
              <a:rPr lang="ru-RU" sz="2000" b="0" i="0" u="none" strike="noStrike" dirty="0">
                <a:solidFill>
                  <a:srgbClr val="032F4C"/>
                </a:solidFill>
                <a:effectLst/>
                <a:latin typeface="YACgEVg3xZg 0"/>
              </a:rPr>
              <a:t> </a:t>
            </a:r>
            <a:r>
              <a:rPr lang="ru-RU" sz="1200" b="0" i="0" u="none" strike="noStrike" dirty="0">
                <a:solidFill>
                  <a:srgbClr val="032F4C"/>
                </a:solidFill>
                <a:effectLst/>
                <a:latin typeface="YACgEVg3xZg 0"/>
              </a:rPr>
              <a:t>2022 год</a:t>
            </a:r>
            <a:endParaRPr lang="ru-RU" sz="1200" dirty="0">
              <a:solidFill>
                <a:srgbClr val="FFFFFF"/>
              </a:solidFill>
              <a:effectLst/>
              <a:latin typeface="YACgEVg3xZg 0"/>
            </a:endParaRPr>
          </a:p>
        </p:txBody>
      </p:sp>
    </p:spTree>
    <p:extLst>
      <p:ext uri="{BB962C8B-B14F-4D97-AF65-F5344CB8AC3E}">
        <p14:creationId xmlns:p14="http://schemas.microsoft.com/office/powerpoint/2010/main" val="202838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5DDC80-A1DE-43AA-960F-EC587AC65975}"/>
              </a:ext>
            </a:extLst>
          </p:cNvPr>
          <p:cNvSpPr/>
          <p:nvPr/>
        </p:nvSpPr>
        <p:spPr>
          <a:xfrm>
            <a:off x="4764740" y="80685"/>
            <a:ext cx="7427260" cy="6176682"/>
          </a:xfrm>
          <a:prstGeom prst="rect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ый треугольник 4">
            <a:extLst>
              <a:ext uri="{FF2B5EF4-FFF2-40B4-BE49-F238E27FC236}">
                <a16:creationId xmlns:a16="http://schemas.microsoft.com/office/drawing/2014/main" id="{4B79E41C-8B43-4111-9F46-E1A9BBCA96A3}"/>
              </a:ext>
            </a:extLst>
          </p:cNvPr>
          <p:cNvSpPr/>
          <p:nvPr/>
        </p:nvSpPr>
        <p:spPr>
          <a:xfrm rot="10800000">
            <a:off x="11059773" y="80297"/>
            <a:ext cx="1030748" cy="105317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04F46-017B-431B-859F-C4EE1E9A6B02}"/>
              </a:ext>
            </a:extLst>
          </p:cNvPr>
          <p:cNvSpPr txBox="1"/>
          <p:nvPr/>
        </p:nvSpPr>
        <p:spPr>
          <a:xfrm>
            <a:off x="4800327" y="80297"/>
            <a:ext cx="625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Нормативно-правовые акты регулирующие инициативное бюджетирование на территории Белгородской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B6B73-E933-4DAC-A049-9D9EA7CC7540}"/>
              </a:ext>
            </a:extLst>
          </p:cNvPr>
          <p:cNvSpPr txBox="1"/>
          <p:nvPr/>
        </p:nvSpPr>
        <p:spPr>
          <a:xfrm>
            <a:off x="4900732" y="1272156"/>
            <a:ext cx="7358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закон Белгородской области от 26 декабря  2020 года №20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«Об инициативных проектах»;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постановление Правительства Белгородской области от 28 декабря 2020 года № 598-пп «О реализации инициативных проектов на территории Белгородской области»;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постановление Правительства Белгородской области  от 7 декабря 2020 года №509-пп «Об утверждении Порядка предоставления и распределения субсидий из областного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бюджета бюджетам муниципальных районов (городских округов) на реализацию инициативных проектов»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FBBAA-A9D5-4A18-8CF4-9DF7189C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" t="1007" r="1701" b="1353"/>
          <a:stretch/>
        </p:blipFill>
        <p:spPr>
          <a:xfrm>
            <a:off x="-1" y="0"/>
            <a:ext cx="2333625" cy="3187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197876-0F44-4017-AA61-6722AAEAA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2"/>
          <a:stretch/>
        </p:blipFill>
        <p:spPr>
          <a:xfrm>
            <a:off x="2363755" y="0"/>
            <a:ext cx="2333625" cy="31922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DFB771-563E-40EC-BE72-F540A7FB5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9"/>
          <a:stretch/>
        </p:blipFill>
        <p:spPr>
          <a:xfrm>
            <a:off x="1129582" y="3192677"/>
            <a:ext cx="2333625" cy="31316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E0EFD5-9CC6-4D04-A713-85C25D8DA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124472" y="6030920"/>
            <a:ext cx="2668776" cy="6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5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5C28D0-B3A6-44A0-B067-0EDF21BE52BB}"/>
              </a:ext>
            </a:extLst>
          </p:cNvPr>
          <p:cNvSpPr/>
          <p:nvPr/>
        </p:nvSpPr>
        <p:spPr>
          <a:xfrm>
            <a:off x="3348316" y="1654454"/>
            <a:ext cx="2231573" cy="388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7E5DAB-07C0-4EBD-A10D-EFC2E02B4876}"/>
              </a:ext>
            </a:extLst>
          </p:cNvPr>
          <p:cNvSpPr/>
          <p:nvPr/>
        </p:nvSpPr>
        <p:spPr>
          <a:xfrm>
            <a:off x="755693" y="1654454"/>
            <a:ext cx="2231573" cy="388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DD095A-52D8-499D-845C-792A011D88EF}"/>
              </a:ext>
            </a:extLst>
          </p:cNvPr>
          <p:cNvSpPr txBox="1">
            <a:spLocks/>
          </p:cNvSpPr>
          <p:nvPr/>
        </p:nvSpPr>
        <p:spPr>
          <a:xfrm>
            <a:off x="840022" y="123393"/>
            <a:ext cx="10511956" cy="162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32F4C"/>
                </a:solidFill>
                <a:latin typeface="Evolventa" panose="020B0502020202020204" pitchFamily="34" charset="0"/>
              </a:rPr>
              <a:t>Реализация проектов в рамках инициативного бюджетирования в 2022 году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2BDD75-356C-48F3-9CD0-CF1465A2220E}"/>
              </a:ext>
            </a:extLst>
          </p:cNvPr>
          <p:cNvSpPr/>
          <p:nvPr/>
        </p:nvSpPr>
        <p:spPr>
          <a:xfrm>
            <a:off x="5940939" y="1654454"/>
            <a:ext cx="2231573" cy="388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826A4C6F-5E9C-4C63-B608-5C7E237062A4}"/>
              </a:ext>
            </a:extLst>
          </p:cNvPr>
          <p:cNvSpPr/>
          <p:nvPr/>
        </p:nvSpPr>
        <p:spPr>
          <a:xfrm rot="10800000">
            <a:off x="2497409" y="1654455"/>
            <a:ext cx="489857" cy="587829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:a16="http://schemas.microsoft.com/office/drawing/2014/main" id="{D86973A5-0F8A-4E90-8B96-2EE73FD97F53}"/>
              </a:ext>
            </a:extLst>
          </p:cNvPr>
          <p:cNvSpPr/>
          <p:nvPr/>
        </p:nvSpPr>
        <p:spPr>
          <a:xfrm rot="10800000">
            <a:off x="5090032" y="1665341"/>
            <a:ext cx="489857" cy="587829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>
            <a:extLst>
              <a:ext uri="{FF2B5EF4-FFF2-40B4-BE49-F238E27FC236}">
                <a16:creationId xmlns:a16="http://schemas.microsoft.com/office/drawing/2014/main" id="{41428C52-5DF9-4DDF-BC18-346C60BE8167}"/>
              </a:ext>
            </a:extLst>
          </p:cNvPr>
          <p:cNvSpPr/>
          <p:nvPr/>
        </p:nvSpPr>
        <p:spPr>
          <a:xfrm rot="10800000">
            <a:off x="7682655" y="1654455"/>
            <a:ext cx="489857" cy="587829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64FF27EE-24E0-4D0E-89A3-1820D1EF8481}"/>
              </a:ext>
            </a:extLst>
          </p:cNvPr>
          <p:cNvSpPr txBox="1">
            <a:spLocks/>
          </p:cNvSpPr>
          <p:nvPr/>
        </p:nvSpPr>
        <p:spPr>
          <a:xfrm>
            <a:off x="778643" y="3334067"/>
            <a:ext cx="2234040" cy="2188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Направлено МО </a:t>
            </a:r>
            <a:b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 уполномоченный орган 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08C2E7A-7543-43AB-A5C5-A03E3343CF4D}"/>
              </a:ext>
            </a:extLst>
          </p:cNvPr>
          <p:cNvSpPr txBox="1">
            <a:spLocks/>
          </p:cNvSpPr>
          <p:nvPr/>
        </p:nvSpPr>
        <p:spPr>
          <a:xfrm>
            <a:off x="755692" y="2331538"/>
            <a:ext cx="2231574" cy="391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>
                <a:solidFill>
                  <a:srgbClr val="032F4C"/>
                </a:solidFill>
              </a:rPr>
              <a:t>1346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D28A2333-7566-49F8-B6EE-3C35CDC7D7F8}"/>
              </a:ext>
            </a:extLst>
          </p:cNvPr>
          <p:cNvSpPr txBox="1">
            <a:spLocks/>
          </p:cNvSpPr>
          <p:nvPr/>
        </p:nvSpPr>
        <p:spPr>
          <a:xfrm>
            <a:off x="3343384" y="3337873"/>
            <a:ext cx="2234039" cy="218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Отобрано  </a:t>
            </a:r>
            <a:b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по результатам проведения межведомственной комиссии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6940661A-3CA5-4573-8678-DE6C9EDBA67C}"/>
              </a:ext>
            </a:extLst>
          </p:cNvPr>
          <p:cNvSpPr txBox="1">
            <a:spLocks/>
          </p:cNvSpPr>
          <p:nvPr/>
        </p:nvSpPr>
        <p:spPr>
          <a:xfrm>
            <a:off x="3345849" y="2335696"/>
            <a:ext cx="2231574" cy="391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>
                <a:solidFill>
                  <a:srgbClr val="032F4C"/>
                </a:solidFill>
              </a:rPr>
              <a:t>770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6D550E6C-E727-488E-8FDA-5319B09425BC}"/>
              </a:ext>
            </a:extLst>
          </p:cNvPr>
          <p:cNvSpPr txBox="1">
            <a:spLocks/>
          </p:cNvSpPr>
          <p:nvPr/>
        </p:nvSpPr>
        <p:spPr>
          <a:xfrm>
            <a:off x="5938473" y="3347709"/>
            <a:ext cx="2234039" cy="219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Переданы в отраслевые Министерства для включения их в государственные программы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F9E6FFD4-8823-4168-A9F4-0EA905AAA34A}"/>
              </a:ext>
            </a:extLst>
          </p:cNvPr>
          <p:cNvSpPr txBox="1">
            <a:spLocks/>
          </p:cNvSpPr>
          <p:nvPr/>
        </p:nvSpPr>
        <p:spPr>
          <a:xfrm>
            <a:off x="5943405" y="2326622"/>
            <a:ext cx="2231574" cy="400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>
                <a:solidFill>
                  <a:srgbClr val="032F4C"/>
                </a:solidFill>
              </a:rPr>
              <a:t>252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4A6EC8D-482D-4203-9759-FF6F4F5F8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CF08C21-12E0-4647-9EF6-A18FB1B3C7F1}"/>
              </a:ext>
            </a:extLst>
          </p:cNvPr>
          <p:cNvSpPr/>
          <p:nvPr/>
        </p:nvSpPr>
        <p:spPr>
          <a:xfrm>
            <a:off x="8597499" y="1665340"/>
            <a:ext cx="2231573" cy="388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ый треугольник 25">
            <a:extLst>
              <a:ext uri="{FF2B5EF4-FFF2-40B4-BE49-F238E27FC236}">
                <a16:creationId xmlns:a16="http://schemas.microsoft.com/office/drawing/2014/main" id="{77F291A1-5E85-41A1-AFD5-C0C1F4D4BFF9}"/>
              </a:ext>
            </a:extLst>
          </p:cNvPr>
          <p:cNvSpPr/>
          <p:nvPr/>
        </p:nvSpPr>
        <p:spPr>
          <a:xfrm rot="10800000">
            <a:off x="10339215" y="1665341"/>
            <a:ext cx="489857" cy="587829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50767D05-CFBD-47DC-A7E8-C42545A5E0CE}"/>
              </a:ext>
            </a:extLst>
          </p:cNvPr>
          <p:cNvSpPr txBox="1">
            <a:spLocks/>
          </p:cNvSpPr>
          <p:nvPr/>
        </p:nvSpPr>
        <p:spPr>
          <a:xfrm>
            <a:off x="8595033" y="3358595"/>
            <a:ext cx="2234039" cy="219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Возвращены инициаторам для совместной доработки с органами местного самоуправления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FDB1573F-B8DF-4C8B-8FFD-3122ACAE42E4}"/>
              </a:ext>
            </a:extLst>
          </p:cNvPr>
          <p:cNvSpPr txBox="1">
            <a:spLocks/>
          </p:cNvSpPr>
          <p:nvPr/>
        </p:nvSpPr>
        <p:spPr>
          <a:xfrm>
            <a:off x="8599965" y="2337508"/>
            <a:ext cx="2231574" cy="400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>
                <a:solidFill>
                  <a:srgbClr val="032F4C"/>
                </a:solidFill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5705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5DDC80-A1DE-43AA-960F-EC587AC65975}"/>
              </a:ext>
            </a:extLst>
          </p:cNvPr>
          <p:cNvSpPr/>
          <p:nvPr/>
        </p:nvSpPr>
        <p:spPr>
          <a:xfrm>
            <a:off x="5956300" y="0"/>
            <a:ext cx="6235700" cy="6858000"/>
          </a:xfrm>
          <a:prstGeom prst="rect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333E3-F5ED-40F3-A5F3-377CC3E1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0" y="2266950"/>
            <a:ext cx="5219700" cy="1625599"/>
          </a:xfrm>
        </p:spPr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chemeClr val="bg1"/>
                </a:solidFill>
                <a:latin typeface="Evolventa" panose="020B0502020202020204" pitchFamily="34" charset="0"/>
              </a:rPr>
              <a:t>5 %</a:t>
            </a:r>
          </a:p>
        </p:txBody>
      </p:sp>
      <p:sp>
        <p:nvSpPr>
          <p:cNvPr id="5" name="Прямоугольный треугольник 4">
            <a:extLst>
              <a:ext uri="{FF2B5EF4-FFF2-40B4-BE49-F238E27FC236}">
                <a16:creationId xmlns:a16="http://schemas.microsoft.com/office/drawing/2014/main" id="{4B79E41C-8B43-4111-9F46-E1A9BBCA96A3}"/>
              </a:ext>
            </a:extLst>
          </p:cNvPr>
          <p:cNvSpPr/>
          <p:nvPr/>
        </p:nvSpPr>
        <p:spPr>
          <a:xfrm rot="10800000">
            <a:off x="10935948" y="453821"/>
            <a:ext cx="1030748" cy="105317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id="{46A5647F-BD3C-44AB-AEC0-42ACF6AD18DF}"/>
              </a:ext>
            </a:extLst>
          </p:cNvPr>
          <p:cNvSpPr/>
          <p:nvPr/>
        </p:nvSpPr>
        <p:spPr>
          <a:xfrm>
            <a:off x="431800" y="5358580"/>
            <a:ext cx="1072535" cy="1162869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CDB381-E283-4E80-B683-96DC13491CC2}"/>
              </a:ext>
            </a:extLst>
          </p:cNvPr>
          <p:cNvSpPr txBox="1">
            <a:spLocks/>
          </p:cNvSpPr>
          <p:nvPr/>
        </p:nvSpPr>
        <p:spPr>
          <a:xfrm>
            <a:off x="533400" y="2247901"/>
            <a:ext cx="5219700" cy="1625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dirty="0">
                <a:solidFill>
                  <a:srgbClr val="032F4C"/>
                </a:solidFill>
                <a:latin typeface="Evolventa" panose="020B0502020202020204" pitchFamily="34" charset="0"/>
              </a:rPr>
              <a:t>95 %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A3F90-B32F-457F-B28C-5D14315A5DC1}"/>
              </a:ext>
            </a:extLst>
          </p:cNvPr>
          <p:cNvSpPr txBox="1"/>
          <p:nvPr/>
        </p:nvSpPr>
        <p:spPr>
          <a:xfrm>
            <a:off x="1218380" y="560169"/>
            <a:ext cx="447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Процент </a:t>
            </a:r>
            <a:r>
              <a:rPr lang="ru-RU" sz="1800" dirty="0" err="1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софинансирования</a:t>
            </a:r>
            <a:r>
              <a:rPr lang="ru-RU" sz="18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областного бюджета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2F13C-A237-4236-8743-7E804A8BB670}"/>
              </a:ext>
            </a:extLst>
          </p:cNvPr>
          <p:cNvSpPr txBox="1"/>
          <p:nvPr/>
        </p:nvSpPr>
        <p:spPr>
          <a:xfrm>
            <a:off x="907640" y="4067175"/>
            <a:ext cx="4550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032F4C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2,5 млрд. рублей – доля бюджетных ассигнований направленных из бюджета Белгородской области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04F46-017B-431B-859F-C4EE1E9A6B02}"/>
              </a:ext>
            </a:extLst>
          </p:cNvPr>
          <p:cNvSpPr txBox="1"/>
          <p:nvPr/>
        </p:nvSpPr>
        <p:spPr>
          <a:xfrm>
            <a:off x="6776903" y="560169"/>
            <a:ext cx="4471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Процент </a:t>
            </a:r>
            <a:r>
              <a:rPr lang="ru-RU" sz="18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софинансирования</a:t>
            </a:r>
            <a:r>
              <a:rPr lang="ru-RU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местного бюдже</a:t>
            </a:r>
            <a:r>
              <a:rPr lang="ru-RU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та</a:t>
            </a:r>
            <a:endParaRPr lang="ru-RU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B6B73-E933-4DAC-A049-9D9EA7CC7540}"/>
              </a:ext>
            </a:extLst>
          </p:cNvPr>
          <p:cNvSpPr txBox="1"/>
          <p:nvPr/>
        </p:nvSpPr>
        <p:spPr>
          <a:xfrm>
            <a:off x="6533739" y="4067175"/>
            <a:ext cx="5476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82 450 тыс. руб. – </a:t>
            </a:r>
            <a:r>
              <a:rPr lang="ru-RU" sz="18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софинансирование</a:t>
            </a:r>
            <a:r>
              <a:rPr lang="ru-RU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муниципальных образований области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E0CD14-68EE-4EA0-9DFA-47BA2FF85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32260" r="7072" b="32408"/>
          <a:stretch/>
        </p:blipFill>
        <p:spPr>
          <a:xfrm>
            <a:off x="9245359" y="6023540"/>
            <a:ext cx="2764390" cy="6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0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317AA55-3316-4B64-A630-E028ABDC5B9D}"/>
              </a:ext>
            </a:extLst>
          </p:cNvPr>
          <p:cNvSpPr txBox="1">
            <a:spLocks/>
          </p:cNvSpPr>
          <p:nvPr/>
        </p:nvSpPr>
        <p:spPr>
          <a:xfrm>
            <a:off x="313970" y="546284"/>
            <a:ext cx="5875428" cy="838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rgbClr val="032F4C"/>
                </a:solidFill>
                <a:latin typeface="Evolventa" panose="020B0502020202020204" pitchFamily="34" charset="0"/>
              </a:rPr>
              <a:t>Реализуемые проекты в 2022 году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A60449D-C17B-49BC-8121-119F7BDC264B}"/>
              </a:ext>
            </a:extLst>
          </p:cNvPr>
          <p:cNvSpPr txBox="1">
            <a:spLocks/>
          </p:cNvSpPr>
          <p:nvPr/>
        </p:nvSpPr>
        <p:spPr>
          <a:xfrm>
            <a:off x="220572" y="1327134"/>
            <a:ext cx="5875428" cy="447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1. Спортивные и детские площадки (установка, обустройство, закупка оборудования) – 24,2% (186 объектов) на сумму 484 000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2. Тротуары (обустройство, ремонт) – 19,8% (153 объектов) на сумму 396 000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3. Другие (светофоры, водоснабжение, искусственная неровность) – 15,7% (120 объектов) на сумму 314 000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4. Ремонт дорог – 4,7% (36 объектов) на сумму 94 000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5. Ремонт социально-значимых зданий (библиотек, школ, дет. садов) – 12,5% (97 объектов) на сумму 250 000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6. Установка наружного освещения улиц – 16,7% (129 объектов) </a:t>
            </a:r>
            <a:br>
              <a:rPr lang="ru-RU" altLang="ru-RU" sz="6000" dirty="0">
                <a:solidFill>
                  <a:srgbClr val="032F4C"/>
                </a:solidFill>
              </a:rPr>
            </a:br>
            <a:r>
              <a:rPr lang="ru-RU" altLang="ru-RU" sz="6000" dirty="0">
                <a:solidFill>
                  <a:srgbClr val="032F4C"/>
                </a:solidFill>
              </a:rPr>
              <a:t>на сумму 334 000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7. Рекреационные зоны (парки, места отдыха, пляжи) – 6,4% </a:t>
            </a:r>
            <a:br>
              <a:rPr lang="ru-RU" altLang="ru-RU" sz="6000" dirty="0">
                <a:solidFill>
                  <a:srgbClr val="032F4C"/>
                </a:solidFill>
              </a:rPr>
            </a:br>
            <a:r>
              <a:rPr lang="ru-RU" altLang="ru-RU" sz="6000" dirty="0">
                <a:solidFill>
                  <a:srgbClr val="032F4C"/>
                </a:solidFill>
              </a:rPr>
              <a:t>(49 объектов) на сумму 128 000 тыс. руб</a:t>
            </a:r>
            <a:r>
              <a:rPr lang="ru-RU" alt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endParaRPr lang="ru-RU" dirty="0">
              <a:solidFill>
                <a:srgbClr val="032F4C"/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B47B8C1-C32E-4138-BC8F-21271D1B6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35524"/>
              </p:ext>
            </p:extLst>
          </p:nvPr>
        </p:nvGraphicFramePr>
        <p:xfrm>
          <a:off x="6189398" y="1462016"/>
          <a:ext cx="5645373" cy="410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4915B212-28E1-42CA-B332-F6EC44312B85}"/>
              </a:ext>
            </a:extLst>
          </p:cNvPr>
          <p:cNvSpPr/>
          <p:nvPr/>
        </p:nvSpPr>
        <p:spPr>
          <a:xfrm rot="10800000">
            <a:off x="10807700" y="0"/>
            <a:ext cx="1384300" cy="1384300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51F8E8-18AC-4CAF-8AD6-F358D1728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48BB4-54A2-4D12-87AA-119FC299D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476" cy="6858000"/>
          </a:xfrm>
          <a:prstGeom prst="rect">
            <a:avLst/>
          </a:prstGeom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A582DFD-1A07-46E8-8A98-183CF787041F}"/>
              </a:ext>
            </a:extLst>
          </p:cNvPr>
          <p:cNvSpPr/>
          <p:nvPr/>
        </p:nvSpPr>
        <p:spPr>
          <a:xfrm>
            <a:off x="7586390" y="-1"/>
            <a:ext cx="46056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3B435FDE-DD25-4CC1-A627-4574F1F327EA}"/>
              </a:ext>
            </a:extLst>
          </p:cNvPr>
          <p:cNvSpPr/>
          <p:nvPr/>
        </p:nvSpPr>
        <p:spPr>
          <a:xfrm>
            <a:off x="3483995" y="0"/>
            <a:ext cx="8204792" cy="685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4C29C206-2629-476D-877B-118ECD52987E}"/>
              </a:ext>
            </a:extLst>
          </p:cNvPr>
          <p:cNvSpPr txBox="1">
            <a:spLocks/>
          </p:cNvSpPr>
          <p:nvPr/>
        </p:nvSpPr>
        <p:spPr>
          <a:xfrm>
            <a:off x="7050971" y="598516"/>
            <a:ext cx="5141029" cy="55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Старооскольский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городской округ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srgbClr val="032F4C"/>
                </a:solidFill>
                <a:latin typeface="Calibri" panose="020F0502020204030204"/>
              </a:rPr>
              <a:t>Капитальный ремонт МБУ «Спортивная школа «Спартак», </a:t>
            </a:r>
            <a:br>
              <a:rPr lang="ru-RU" sz="2400" dirty="0">
                <a:solidFill>
                  <a:srgbClr val="032F4C"/>
                </a:solidFill>
                <a:latin typeface="Calibri" panose="020F0502020204030204"/>
              </a:rPr>
            </a:br>
            <a:r>
              <a:rPr lang="ru-RU" sz="2400" dirty="0">
                <a:solidFill>
                  <a:srgbClr val="032F4C"/>
                </a:solidFill>
                <a:latin typeface="Calibri" panose="020F0502020204030204"/>
              </a:rPr>
              <a:t>г. Старый Оскол, </a:t>
            </a:r>
            <a:r>
              <a:rPr lang="ru-RU" sz="2400" dirty="0" err="1">
                <a:solidFill>
                  <a:srgbClr val="032F4C"/>
                </a:solidFill>
                <a:latin typeface="Calibri" panose="020F0502020204030204"/>
              </a:rPr>
              <a:t>мкр</a:t>
            </a:r>
            <a:r>
              <a:rPr lang="ru-RU" sz="2400" dirty="0">
                <a:solidFill>
                  <a:srgbClr val="032F4C"/>
                </a:solidFill>
                <a:latin typeface="Calibri" panose="020F0502020204030204"/>
              </a:rPr>
              <a:t>. Горняк, д. 22а</a:t>
            </a:r>
          </a:p>
          <a:p>
            <a:pPr marL="0" lvl="0" indent="0" algn="ctr">
              <a:buNone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сумма на реализацию проекта составляет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 млн. рублей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из них: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61,8 млн. руб. 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сумма областного бюджета;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3,2 млн. руб. 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сумма местного бюджета.</a:t>
            </a:r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7FF7E68F-C774-4CC1-B346-F23AFC2DB636}"/>
              </a:ext>
            </a:extLst>
          </p:cNvPr>
          <p:cNvSpPr/>
          <p:nvPr/>
        </p:nvSpPr>
        <p:spPr>
          <a:xfrm>
            <a:off x="3438455" y="5417923"/>
            <a:ext cx="1702576" cy="1440077"/>
          </a:xfrm>
          <a:prstGeom prst="triangle">
            <a:avLst>
              <a:gd name="adj" fmla="val 53392"/>
            </a:avLst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03B15E6-D89C-49A7-9E7B-EBBB2362E7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8A779143-952D-46C1-9686-CF311A43E36B}"/>
              </a:ext>
            </a:extLst>
          </p:cNvPr>
          <p:cNvSpPr txBox="1">
            <a:spLocks/>
          </p:cNvSpPr>
          <p:nvPr/>
        </p:nvSpPr>
        <p:spPr>
          <a:xfrm>
            <a:off x="7586389" y="0"/>
            <a:ext cx="4605608" cy="452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Объекты 2022 года</a:t>
            </a:r>
          </a:p>
        </p:txBody>
      </p:sp>
    </p:spTree>
    <p:extLst>
      <p:ext uri="{BB962C8B-B14F-4D97-AF65-F5344CB8AC3E}">
        <p14:creationId xmlns:p14="http://schemas.microsoft.com/office/powerpoint/2010/main" val="4179982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48BB4-54A2-4D12-87AA-119FC299D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476" cy="6858000"/>
          </a:xfrm>
          <a:prstGeom prst="rect">
            <a:avLst/>
          </a:prstGeom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A582DFD-1A07-46E8-8A98-183CF787041F}"/>
              </a:ext>
            </a:extLst>
          </p:cNvPr>
          <p:cNvSpPr/>
          <p:nvPr/>
        </p:nvSpPr>
        <p:spPr>
          <a:xfrm>
            <a:off x="7586390" y="-1"/>
            <a:ext cx="46056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3B435FDE-DD25-4CC1-A627-4574F1F327EA}"/>
              </a:ext>
            </a:extLst>
          </p:cNvPr>
          <p:cNvSpPr/>
          <p:nvPr/>
        </p:nvSpPr>
        <p:spPr>
          <a:xfrm>
            <a:off x="3483995" y="0"/>
            <a:ext cx="8204792" cy="685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id="{4C29C206-2629-476D-877B-118ECD52987E}"/>
              </a:ext>
            </a:extLst>
          </p:cNvPr>
          <p:cNvSpPr txBox="1">
            <a:spLocks/>
          </p:cNvSpPr>
          <p:nvPr/>
        </p:nvSpPr>
        <p:spPr>
          <a:xfrm>
            <a:off x="7050971" y="598516"/>
            <a:ext cx="5141029" cy="55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Яковлевский городской округ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«Благоустройство и озеленение центрального парка в п. Томаровка»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Общая сумма на реализацию проекта составляет </a:t>
            </a:r>
            <a:r>
              <a:rPr lang="ru-RU" sz="2400" u="sng" dirty="0">
                <a:solidFill>
                  <a:srgbClr val="032F4C"/>
                </a:solidFill>
              </a:rPr>
              <a:t>38,0 млн. рублей</a:t>
            </a:r>
            <a:r>
              <a:rPr lang="ru-RU" sz="2400" dirty="0">
                <a:solidFill>
                  <a:srgbClr val="032F4C"/>
                </a:solidFill>
              </a:rPr>
              <a:t>., из них:</a:t>
            </a:r>
          </a:p>
          <a:p>
            <a:pPr lvl="0" algn="ctr">
              <a:lnSpc>
                <a:spcPct val="110000"/>
              </a:lnSpc>
              <a:buFontTx/>
              <a:buChar char="-"/>
              <a:defRPr/>
            </a:pPr>
            <a:r>
              <a:rPr lang="ru-RU" sz="2400" u="sng" dirty="0">
                <a:solidFill>
                  <a:srgbClr val="032F4C"/>
                </a:solidFill>
              </a:rPr>
              <a:t>36,1 млн. руб. - </a:t>
            </a:r>
            <a:r>
              <a:rPr lang="ru-RU" sz="2400" dirty="0">
                <a:solidFill>
                  <a:srgbClr val="032F4C"/>
                </a:solidFill>
              </a:rPr>
              <a:t>сумма областного бюджета;</a:t>
            </a:r>
          </a:p>
          <a:p>
            <a:pPr lvl="0" algn="ctr">
              <a:lnSpc>
                <a:spcPct val="110000"/>
              </a:lnSpc>
              <a:buFontTx/>
              <a:buChar char="-"/>
              <a:defRPr/>
            </a:pPr>
            <a:r>
              <a:rPr lang="ru-RU" sz="2400" u="sng" dirty="0">
                <a:solidFill>
                  <a:srgbClr val="032F4C"/>
                </a:solidFill>
              </a:rPr>
              <a:t>1,9 млн. руб. - </a:t>
            </a:r>
            <a:r>
              <a:rPr lang="ru-RU" sz="2400" dirty="0">
                <a:solidFill>
                  <a:srgbClr val="032F4C"/>
                </a:solidFill>
              </a:rPr>
              <a:t>сумма местного бюджета.</a:t>
            </a:r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7FF7E68F-C774-4CC1-B346-F23AFC2DB636}"/>
              </a:ext>
            </a:extLst>
          </p:cNvPr>
          <p:cNvSpPr/>
          <p:nvPr/>
        </p:nvSpPr>
        <p:spPr>
          <a:xfrm>
            <a:off x="3438455" y="5417923"/>
            <a:ext cx="1702576" cy="1440077"/>
          </a:xfrm>
          <a:prstGeom prst="triangle">
            <a:avLst>
              <a:gd name="adj" fmla="val 53392"/>
            </a:avLst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03B15E6-D89C-49A7-9E7B-EBBB2362E7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8A779143-952D-46C1-9686-CF311A43E36B}"/>
              </a:ext>
            </a:extLst>
          </p:cNvPr>
          <p:cNvSpPr txBox="1">
            <a:spLocks/>
          </p:cNvSpPr>
          <p:nvPr/>
        </p:nvSpPr>
        <p:spPr>
          <a:xfrm>
            <a:off x="7586389" y="0"/>
            <a:ext cx="4605608" cy="452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u="sng" dirty="0">
                <a:solidFill>
                  <a:srgbClr val="032F4C"/>
                </a:solidFill>
              </a:rPr>
              <a:t>Объекты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679648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61C056E-AF44-426D-8F4E-0E0D427C0EEF}"/>
              </a:ext>
            </a:extLst>
          </p:cNvPr>
          <p:cNvSpPr txBox="1">
            <a:spLocks/>
          </p:cNvSpPr>
          <p:nvPr/>
        </p:nvSpPr>
        <p:spPr>
          <a:xfrm>
            <a:off x="1811720" y="0"/>
            <a:ext cx="2428569" cy="484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u="sng" dirty="0">
                <a:solidFill>
                  <a:srgbClr val="032F4C"/>
                </a:solidFill>
              </a:rPr>
              <a:t>Объект 2022 года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F6C33DA-4356-4849-83BA-4AA18A5DB443}"/>
              </a:ext>
            </a:extLst>
          </p:cNvPr>
          <p:cNvSpPr txBox="1">
            <a:spLocks/>
          </p:cNvSpPr>
          <p:nvPr/>
        </p:nvSpPr>
        <p:spPr>
          <a:xfrm>
            <a:off x="317660" y="513605"/>
            <a:ext cx="5529943" cy="549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Губкинский городской округ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«Устройство пешеходных и велосипедных дорожек с освещением в </a:t>
            </a:r>
            <a:r>
              <a:rPr lang="ru-RU" sz="2400" dirty="0" err="1">
                <a:solidFill>
                  <a:srgbClr val="032F4C"/>
                </a:solidFill>
              </a:rPr>
              <a:t>мкр</a:t>
            </a:r>
            <a:r>
              <a:rPr lang="ru-RU" sz="2400" dirty="0">
                <a:solidFill>
                  <a:srgbClr val="032F4C"/>
                </a:solidFill>
              </a:rPr>
              <a:t>. Юбилейный»</a:t>
            </a:r>
          </a:p>
          <a:p>
            <a:pPr marL="0" indent="0" algn="ctr">
              <a:buNone/>
            </a:pPr>
            <a:endParaRPr lang="ru-RU" sz="2400" dirty="0">
              <a:solidFill>
                <a:srgbClr val="032F4C"/>
              </a:solidFill>
            </a:endParaRPr>
          </a:p>
          <a:p>
            <a:pPr marL="0" lv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Общая сумма на реализацию проекта составляет </a:t>
            </a:r>
            <a:r>
              <a:rPr lang="ru-RU" sz="2400" u="sng" dirty="0">
                <a:solidFill>
                  <a:srgbClr val="032F4C"/>
                </a:solidFill>
              </a:rPr>
              <a:t>29,9 млн. рублей</a:t>
            </a:r>
            <a:r>
              <a:rPr lang="ru-RU" sz="2400" dirty="0">
                <a:solidFill>
                  <a:srgbClr val="032F4C"/>
                </a:solidFill>
              </a:rPr>
              <a:t>., из них:</a:t>
            </a:r>
          </a:p>
          <a:p>
            <a:pPr lvl="0" algn="ctr">
              <a:lnSpc>
                <a:spcPct val="110000"/>
              </a:lnSpc>
              <a:buFontTx/>
              <a:buChar char="-"/>
              <a:defRPr/>
            </a:pPr>
            <a:r>
              <a:rPr lang="ru-RU" sz="2400" u="sng" dirty="0">
                <a:solidFill>
                  <a:srgbClr val="032F4C"/>
                </a:solidFill>
              </a:rPr>
              <a:t>28,5 млн. руб. - </a:t>
            </a:r>
            <a:r>
              <a:rPr lang="ru-RU" sz="2400" dirty="0">
                <a:solidFill>
                  <a:srgbClr val="032F4C"/>
                </a:solidFill>
              </a:rPr>
              <a:t>сумма областного бюджета;</a:t>
            </a:r>
          </a:p>
          <a:p>
            <a:pPr lvl="0" algn="ctr">
              <a:lnSpc>
                <a:spcPct val="110000"/>
              </a:lnSpc>
              <a:buFontTx/>
              <a:buChar char="-"/>
              <a:defRPr/>
            </a:pPr>
            <a:r>
              <a:rPr lang="ru-RU" sz="2400" u="sng" dirty="0">
                <a:solidFill>
                  <a:srgbClr val="032F4C"/>
                </a:solidFill>
              </a:rPr>
              <a:t>1,5 млн. руб. - </a:t>
            </a:r>
            <a:r>
              <a:rPr lang="ru-RU" sz="2400" dirty="0">
                <a:solidFill>
                  <a:srgbClr val="032F4C"/>
                </a:solidFill>
              </a:rPr>
              <a:t>сумма местного бюджета.</a:t>
            </a:r>
          </a:p>
          <a:p>
            <a:pPr marL="0" indent="0">
              <a:buNone/>
            </a:pPr>
            <a:endParaRPr lang="ru-RU" sz="2400" dirty="0">
              <a:solidFill>
                <a:srgbClr val="032F4C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00CE2-E3F5-4E00-8EDB-35EB1C2A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357229" y="6005361"/>
            <a:ext cx="2668776" cy="663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5262ED-8C5B-461A-B648-C5EE6BBB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91" y="915212"/>
            <a:ext cx="6277009" cy="4688541"/>
          </a:xfrm>
          <a:prstGeom prst="rect">
            <a:avLst/>
          </a:prstGeom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19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8743EA-8E45-4EB0-9CD2-CA54A7E8A7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22F9B19-91FE-4B87-A48D-9CA5DB08C098}"/>
              </a:ext>
            </a:extLst>
          </p:cNvPr>
          <p:cNvSpPr txBox="1">
            <a:spLocks/>
          </p:cNvSpPr>
          <p:nvPr/>
        </p:nvSpPr>
        <p:spPr>
          <a:xfrm>
            <a:off x="-1" y="649977"/>
            <a:ext cx="5565058" cy="548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B074B14-9682-4317-8AFB-E9867CAA7C05}"/>
              </a:ext>
            </a:extLst>
          </p:cNvPr>
          <p:cNvSpPr/>
          <p:nvPr/>
        </p:nvSpPr>
        <p:spPr>
          <a:xfrm>
            <a:off x="0" y="-9316"/>
            <a:ext cx="8164463" cy="6876978"/>
          </a:xfrm>
          <a:prstGeom prst="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1E30AF06-1411-493F-9A3A-6AEAA9AFA10B}"/>
              </a:ext>
            </a:extLst>
          </p:cNvPr>
          <p:cNvSpPr/>
          <p:nvPr/>
        </p:nvSpPr>
        <p:spPr>
          <a:xfrm>
            <a:off x="6449962" y="5417923"/>
            <a:ext cx="1714501" cy="1459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79CBBB-140B-49C5-84C9-E2CC21F1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32260" r="7072" b="32408"/>
          <a:stretch/>
        </p:blipFill>
        <p:spPr>
          <a:xfrm>
            <a:off x="261615" y="6029030"/>
            <a:ext cx="2764390" cy="630998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B3B1E6-67B9-4917-9E8E-72E3F3F0D89A}"/>
              </a:ext>
            </a:extLst>
          </p:cNvPr>
          <p:cNvSpPr txBox="1">
            <a:spLocks/>
          </p:cNvSpPr>
          <p:nvPr/>
        </p:nvSpPr>
        <p:spPr>
          <a:xfrm>
            <a:off x="1" y="9662"/>
            <a:ext cx="5529942" cy="63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u="sng" dirty="0">
                <a:solidFill>
                  <a:schemeClr val="bg1"/>
                </a:solidFill>
                <a:latin typeface="Evolventa" panose="020B0502020202020204" pitchFamily="34" charset="0"/>
              </a:rPr>
              <a:t>Объект 2022 года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0CE2F06-F20A-40E0-8CBC-47E8447D2357}"/>
              </a:ext>
            </a:extLst>
          </p:cNvPr>
          <p:cNvSpPr txBox="1">
            <a:spLocks/>
          </p:cNvSpPr>
          <p:nvPr/>
        </p:nvSpPr>
        <p:spPr>
          <a:xfrm>
            <a:off x="142875" y="421341"/>
            <a:ext cx="5404624" cy="5712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dirty="0" err="1">
                <a:solidFill>
                  <a:schemeClr val="bg1"/>
                </a:solidFill>
              </a:rPr>
              <a:t>Шебекинский</a:t>
            </a:r>
            <a:r>
              <a:rPr lang="ru-RU" sz="2400" dirty="0">
                <a:solidFill>
                  <a:schemeClr val="bg1"/>
                </a:solidFill>
              </a:rPr>
              <a:t> городской округ</a:t>
            </a:r>
          </a:p>
          <a:p>
            <a:pPr algn="ctr">
              <a:defRPr/>
            </a:pPr>
            <a:endParaRPr lang="ru-RU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«Благоустройство территории, прилегающей а ледовой арене «Айсберг»</a:t>
            </a:r>
          </a:p>
          <a:p>
            <a:pPr lvl="0" algn="ctr"/>
            <a:r>
              <a:rPr lang="ru-RU" sz="2400" dirty="0">
                <a:solidFill>
                  <a:schemeClr val="bg1"/>
                </a:solidFill>
              </a:rPr>
              <a:t>Общая сумма на реализацию проекта составляет </a:t>
            </a:r>
            <a:r>
              <a:rPr lang="ru-RU" sz="2400" u="sng" dirty="0">
                <a:solidFill>
                  <a:schemeClr val="bg1"/>
                </a:solidFill>
              </a:rPr>
              <a:t>29,9 млн. рублей</a:t>
            </a:r>
            <a:r>
              <a:rPr lang="ru-RU" sz="2400" dirty="0">
                <a:solidFill>
                  <a:schemeClr val="bg1"/>
                </a:solidFill>
              </a:rPr>
              <a:t>., из них:</a:t>
            </a:r>
          </a:p>
          <a:p>
            <a:pPr lvl="0" algn="ctr">
              <a:lnSpc>
                <a:spcPct val="110000"/>
              </a:lnSpc>
              <a:buFontTx/>
              <a:buChar char="-"/>
              <a:defRPr/>
            </a:pPr>
            <a:r>
              <a:rPr lang="ru-RU" sz="2400" u="sng" dirty="0">
                <a:solidFill>
                  <a:schemeClr val="bg1"/>
                </a:solidFill>
              </a:rPr>
              <a:t>23,4 млн. руб. - </a:t>
            </a:r>
            <a:r>
              <a:rPr lang="ru-RU" sz="2400" dirty="0">
                <a:solidFill>
                  <a:schemeClr val="bg1"/>
                </a:solidFill>
              </a:rPr>
              <a:t>сумма областного бюджета;</a:t>
            </a:r>
          </a:p>
          <a:p>
            <a:pPr lvl="0" algn="ctr">
              <a:lnSpc>
                <a:spcPct val="110000"/>
              </a:lnSpc>
              <a:buFontTx/>
              <a:buChar char="-"/>
              <a:defRPr/>
            </a:pPr>
            <a:r>
              <a:rPr lang="ru-RU" sz="2400" u="sng" dirty="0">
                <a:solidFill>
                  <a:schemeClr val="bg1"/>
                </a:solidFill>
              </a:rPr>
              <a:t>1,2 млн. руб. - </a:t>
            </a:r>
            <a:r>
              <a:rPr lang="ru-RU" sz="2400" dirty="0">
                <a:solidFill>
                  <a:schemeClr val="bg1"/>
                </a:solidFill>
              </a:rPr>
              <a:t>сумма местного бюджета.</a:t>
            </a:r>
          </a:p>
          <a:p>
            <a:pPr algn="ctr">
              <a:defRPr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C06AEB-D0E8-4EDB-B0B8-C8048C3AE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99" y="124050"/>
            <a:ext cx="6581244" cy="48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43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00CE2-E3F5-4E00-8EDB-35EB1C2A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357229" y="6005361"/>
            <a:ext cx="2668776" cy="6630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F41304-662D-48F9-817F-E3FB4DB93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6" y="1014335"/>
            <a:ext cx="11161527" cy="4014864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3C5A9063-AB15-4902-AB29-7FC8E32DB00F}"/>
              </a:ext>
            </a:extLst>
          </p:cNvPr>
          <p:cNvSpPr txBox="1">
            <a:spLocks/>
          </p:cNvSpPr>
          <p:nvPr/>
        </p:nvSpPr>
        <p:spPr>
          <a:xfrm>
            <a:off x="2215132" y="349623"/>
            <a:ext cx="8452868" cy="484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u="sng" dirty="0">
                <a:solidFill>
                  <a:srgbClr val="032F4C"/>
                </a:solidFill>
              </a:rPr>
              <a:t>Брендбук Губернаторского проекта «Решаем вместе»</a:t>
            </a:r>
          </a:p>
        </p:txBody>
      </p:sp>
    </p:spTree>
    <p:extLst>
      <p:ext uri="{BB962C8B-B14F-4D97-AF65-F5344CB8AC3E}">
        <p14:creationId xmlns:p14="http://schemas.microsoft.com/office/powerpoint/2010/main" val="4244769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00CE2-E3F5-4E00-8EDB-35EB1C2A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357229" y="6005361"/>
            <a:ext cx="2668776" cy="6630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A39073-FAD1-4B1F-A3E4-E182F6E72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11" y="404249"/>
            <a:ext cx="8635237" cy="57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45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414600-102D-4225-89DA-D94665902B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2" y="796038"/>
            <a:ext cx="799981" cy="933831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B1852358-00C1-4009-8F8A-F64D1517667E}"/>
              </a:ext>
            </a:extLst>
          </p:cNvPr>
          <p:cNvSpPr txBox="1">
            <a:spLocks/>
          </p:cNvSpPr>
          <p:nvPr/>
        </p:nvSpPr>
        <p:spPr>
          <a:xfrm>
            <a:off x="1912405" y="345945"/>
            <a:ext cx="9840324" cy="61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32F4C"/>
                </a:solidFill>
                <a:latin typeface="Evolventa" panose="020B0502020202020204" pitchFamily="34" charset="0"/>
              </a:rPr>
              <a:t>Белгородская область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32F4C"/>
              </a:solidFill>
              <a:effectLst/>
              <a:uLnTx/>
              <a:uFillTx/>
              <a:latin typeface="Evolventa" panose="020B0502020202020204" pitchFamily="34" charset="0"/>
              <a:ea typeface="+mj-ea"/>
              <a:cs typeface="+mj-cs"/>
            </a:endParaRP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A3CD6CDB-6F78-469E-BF6B-A73AEDB6CB20}"/>
              </a:ext>
            </a:extLst>
          </p:cNvPr>
          <p:cNvSpPr txBox="1">
            <a:spLocks/>
          </p:cNvSpPr>
          <p:nvPr/>
        </p:nvSpPr>
        <p:spPr>
          <a:xfrm>
            <a:off x="513560" y="6318029"/>
            <a:ext cx="4415086" cy="353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YACgEVg3xZg 0"/>
                <a:ea typeface="+mn-ea"/>
                <a:cs typeface="+mn-cs"/>
              </a:rPr>
              <a:t>Белгород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YACgEVg3xZg 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32F4C"/>
                </a:solidFill>
                <a:effectLst/>
                <a:uLnTx/>
                <a:uFillTx/>
                <a:latin typeface="YACgEVg3xZg 0"/>
                <a:ea typeface="+mn-ea"/>
                <a:cs typeface="+mn-cs"/>
              </a:rPr>
              <a:t>2022 год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ACgEVg3xZg 0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503A09-6806-44B0-B464-DF5BA3A59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24" y="513224"/>
            <a:ext cx="9103571" cy="63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4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BC5E972-6C1A-4955-AFF1-F05451415F12}"/>
              </a:ext>
            </a:extLst>
          </p:cNvPr>
          <p:cNvSpPr/>
          <p:nvPr/>
        </p:nvSpPr>
        <p:spPr>
          <a:xfrm>
            <a:off x="639097" y="600352"/>
            <a:ext cx="4779926" cy="59514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1D8E176-C138-408D-9431-57E5F81C84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26925" y="810974"/>
          <a:ext cx="4001745" cy="5704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D547268-C9CA-4161-860F-A89B43C35584}"/>
              </a:ext>
            </a:extLst>
          </p:cNvPr>
          <p:cNvSpPr txBox="1">
            <a:spLocks/>
          </p:cNvSpPr>
          <p:nvPr/>
        </p:nvSpPr>
        <p:spPr>
          <a:xfrm>
            <a:off x="5569564" y="163856"/>
            <a:ext cx="6502205" cy="798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32F4C"/>
                </a:solidFill>
                <a:latin typeface="Evolventa" panose="020B0502020202020204" pitchFamily="34" charset="0"/>
              </a:rPr>
              <a:t>Распределение субсидий </a:t>
            </a:r>
            <a:br>
              <a:rPr lang="ru-RU" dirty="0">
                <a:solidFill>
                  <a:srgbClr val="032F4C"/>
                </a:solidFill>
                <a:latin typeface="Evolventa" panose="020B0502020202020204" pitchFamily="34" charset="0"/>
              </a:rPr>
            </a:br>
            <a:r>
              <a:rPr lang="ru-RU" dirty="0">
                <a:solidFill>
                  <a:srgbClr val="032F4C"/>
                </a:solidFill>
                <a:latin typeface="Evolventa" panose="020B0502020202020204" pitchFamily="34" charset="0"/>
              </a:rPr>
              <a:t>на реализацию проектов в рамках инициативного бюджетировании в 2021 году</a:t>
            </a: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E9A78864-B912-4A33-9216-6CD20AE42209}"/>
              </a:ext>
            </a:extLst>
          </p:cNvPr>
          <p:cNvSpPr/>
          <p:nvPr/>
        </p:nvSpPr>
        <p:spPr>
          <a:xfrm rot="5400000">
            <a:off x="688082" y="550376"/>
            <a:ext cx="489857" cy="587829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A4B419-7548-4B2B-A51E-1AD876E7E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E0036A-F40C-4CB9-BD96-7EFEBC732296}"/>
              </a:ext>
            </a:extLst>
          </p:cNvPr>
          <p:cNvSpPr/>
          <p:nvPr/>
        </p:nvSpPr>
        <p:spPr>
          <a:xfrm>
            <a:off x="5777417" y="1089219"/>
            <a:ext cx="5993242" cy="11958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32F4C"/>
                </a:solidFill>
              </a:rPr>
              <a:t>342 инициативных проекта выполнено в 2021 году в 22 муниципальных образованиях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B18842F-665C-43C1-8D14-CEA1BBA44B18}"/>
              </a:ext>
            </a:extLst>
          </p:cNvPr>
          <p:cNvSpPr/>
          <p:nvPr/>
        </p:nvSpPr>
        <p:spPr>
          <a:xfrm>
            <a:off x="6772979" y="2564681"/>
            <a:ext cx="4192096" cy="7981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32F4C"/>
                </a:solidFill>
              </a:rPr>
              <a:t>Субсидия выделяемая из областного бюджета</a:t>
            </a:r>
          </a:p>
          <a:p>
            <a:pPr algn="ctr"/>
            <a:r>
              <a:rPr lang="ru-RU" dirty="0">
                <a:solidFill>
                  <a:srgbClr val="032F4C"/>
                </a:solidFill>
              </a:rPr>
              <a:t>1 млрд.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55145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317AA55-3316-4B64-A630-E028ABDC5B9D}"/>
              </a:ext>
            </a:extLst>
          </p:cNvPr>
          <p:cNvSpPr txBox="1">
            <a:spLocks/>
          </p:cNvSpPr>
          <p:nvPr/>
        </p:nvSpPr>
        <p:spPr>
          <a:xfrm>
            <a:off x="313970" y="546284"/>
            <a:ext cx="5875428" cy="838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rgbClr val="032F4C"/>
                </a:solidFill>
                <a:latin typeface="Evolventa" panose="020B0502020202020204" pitchFamily="34" charset="0"/>
              </a:rPr>
              <a:t>Выполненные объекты в 2021 году в рамках инициативного бюджетирования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A60449D-C17B-49BC-8121-119F7BDC264B}"/>
              </a:ext>
            </a:extLst>
          </p:cNvPr>
          <p:cNvSpPr txBox="1">
            <a:spLocks/>
          </p:cNvSpPr>
          <p:nvPr/>
        </p:nvSpPr>
        <p:spPr>
          <a:xfrm>
            <a:off x="220572" y="1327134"/>
            <a:ext cx="5875428" cy="4759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1. Другие (светофоры, водоснабжение, искусственная неровность) – 15,7% (54 объектов) на сумму 155 571,30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2. Ремонт дорог – 4,7% (16 объектов) на сумму 46 572,30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3. Ремонт зданий (библиотек, школ, дет. садов) – 12,5% </a:t>
            </a:r>
            <a:br>
              <a:rPr lang="ru-RU" altLang="ru-RU" sz="6000" dirty="0">
                <a:solidFill>
                  <a:srgbClr val="032F4C"/>
                </a:solidFill>
              </a:rPr>
            </a:br>
            <a:r>
              <a:rPr lang="ru-RU" altLang="ru-RU" sz="6000" dirty="0">
                <a:solidFill>
                  <a:srgbClr val="032F4C"/>
                </a:solidFill>
              </a:rPr>
              <a:t>(42 объектов) на сумму 123 862,50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4. Установка наружного освещения улиц – 16,7% (58 объектов) </a:t>
            </a:r>
            <a:br>
              <a:rPr lang="ru-RU" altLang="ru-RU" sz="6000" dirty="0">
                <a:solidFill>
                  <a:srgbClr val="032F4C"/>
                </a:solidFill>
              </a:rPr>
            </a:br>
            <a:r>
              <a:rPr lang="ru-RU" altLang="ru-RU" sz="6000" dirty="0">
                <a:solidFill>
                  <a:srgbClr val="032F4C"/>
                </a:solidFill>
              </a:rPr>
              <a:t>на сумму 165 480,30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5. Рекреационные зоны (парки, места отдыха, пляжи) – 6,4% </a:t>
            </a:r>
            <a:br>
              <a:rPr lang="ru-RU" altLang="ru-RU" sz="6000" dirty="0">
                <a:solidFill>
                  <a:srgbClr val="032F4C"/>
                </a:solidFill>
              </a:rPr>
            </a:br>
            <a:r>
              <a:rPr lang="ru-RU" altLang="ru-RU" sz="6000" dirty="0">
                <a:solidFill>
                  <a:srgbClr val="032F4C"/>
                </a:solidFill>
              </a:rPr>
              <a:t>(21 объектов) на сумму 63 417,60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6. Спортивные и детские площадки (установка, обустройство, закупка оборудования) – 24,2% (83 объектов) на сумму 239 797,80 тыс. руб.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ru-RU" altLang="ru-RU" sz="6000" dirty="0">
              <a:solidFill>
                <a:srgbClr val="032F4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6000" dirty="0">
                <a:solidFill>
                  <a:srgbClr val="032F4C"/>
                </a:solidFill>
              </a:rPr>
              <a:t>7. Тротуары (обустройство, ремонт) – 19,8% </a:t>
            </a:r>
            <a:br>
              <a:rPr lang="ru-RU" altLang="ru-RU" sz="6000" dirty="0">
                <a:solidFill>
                  <a:srgbClr val="032F4C"/>
                </a:solidFill>
              </a:rPr>
            </a:br>
            <a:r>
              <a:rPr lang="ru-RU" altLang="ru-RU" sz="6000" dirty="0">
                <a:solidFill>
                  <a:srgbClr val="032F4C"/>
                </a:solidFill>
              </a:rPr>
              <a:t>(49 объектов) на сумму 196 198,20 тыс. руб</a:t>
            </a:r>
            <a:r>
              <a:rPr lang="ru-RU" alt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solidFill>
                <a:srgbClr val="032F4C"/>
              </a:solidFill>
            </a:endParaRPr>
          </a:p>
          <a:p>
            <a:endParaRPr lang="ru-RU" dirty="0">
              <a:solidFill>
                <a:srgbClr val="032F4C"/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B47B8C1-C32E-4138-BC8F-21271D1B6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144634"/>
              </p:ext>
            </p:extLst>
          </p:nvPr>
        </p:nvGraphicFramePr>
        <p:xfrm>
          <a:off x="6189398" y="1462016"/>
          <a:ext cx="5645373" cy="410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4915B212-28E1-42CA-B332-F6EC44312B85}"/>
              </a:ext>
            </a:extLst>
          </p:cNvPr>
          <p:cNvSpPr/>
          <p:nvPr/>
        </p:nvSpPr>
        <p:spPr>
          <a:xfrm rot="10800000">
            <a:off x="10807700" y="0"/>
            <a:ext cx="1384300" cy="1384300"/>
          </a:xfrm>
          <a:prstGeom prst="rt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51F8E8-18AC-4CAF-8AD6-F358D1728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0F495AEE-1B9D-4C5B-9617-8B674243E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r="7080"/>
          <a:stretch/>
        </p:blipFill>
        <p:spPr bwMode="auto">
          <a:xfrm>
            <a:off x="1" y="0"/>
            <a:ext cx="75863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1583104-65C6-4FBB-BCE8-1DB281DB9E09}"/>
              </a:ext>
            </a:extLst>
          </p:cNvPr>
          <p:cNvSpPr/>
          <p:nvPr/>
        </p:nvSpPr>
        <p:spPr>
          <a:xfrm>
            <a:off x="7586390" y="-1"/>
            <a:ext cx="46056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BFBA5583-46F6-4460-88D9-262A6A32C242}"/>
              </a:ext>
            </a:extLst>
          </p:cNvPr>
          <p:cNvSpPr/>
          <p:nvPr/>
        </p:nvSpPr>
        <p:spPr>
          <a:xfrm>
            <a:off x="3483995" y="0"/>
            <a:ext cx="8204792" cy="685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52DDEC72-02D4-4F2D-97DF-AEA0F58A8192}"/>
              </a:ext>
            </a:extLst>
          </p:cNvPr>
          <p:cNvSpPr txBox="1">
            <a:spLocks/>
          </p:cNvSpPr>
          <p:nvPr/>
        </p:nvSpPr>
        <p:spPr>
          <a:xfrm>
            <a:off x="7243011" y="377678"/>
            <a:ext cx="4948989" cy="57714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err="1">
                <a:solidFill>
                  <a:srgbClr val="032F4C"/>
                </a:solidFill>
              </a:rPr>
              <a:t>Красненский</a:t>
            </a:r>
            <a:r>
              <a:rPr lang="ru-RU" sz="2400" dirty="0">
                <a:solidFill>
                  <a:srgbClr val="032F4C"/>
                </a:solidFill>
              </a:rPr>
              <a:t> район, с. Красное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«Создание веревочного парка </a:t>
            </a:r>
            <a:br>
              <a:rPr lang="ru-RU" sz="2400" dirty="0">
                <a:solidFill>
                  <a:srgbClr val="032F4C"/>
                </a:solidFill>
              </a:rPr>
            </a:br>
            <a:r>
              <a:rPr lang="ru-RU" sz="2400" dirty="0">
                <a:solidFill>
                  <a:srgbClr val="032F4C"/>
                </a:solidFill>
              </a:rPr>
              <a:t>и благоустройства прилегающей территории»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Стоимость выполненных работ по реализации инициативного проекта составила  </a:t>
            </a:r>
            <a:r>
              <a:rPr lang="ru-RU" sz="2400" u="sng" dirty="0">
                <a:solidFill>
                  <a:srgbClr val="032F4C"/>
                </a:solidFill>
              </a:rPr>
              <a:t>2 828,46 тыс. руб.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Подрядные организации ответственные за выполнение инициативного проекта:</a:t>
            </a:r>
          </a:p>
          <a:p>
            <a:pPr>
              <a:buFontTx/>
              <a:buChar char="-"/>
            </a:pPr>
            <a:r>
              <a:rPr lang="ru-RU" sz="2400" u="sng" dirty="0">
                <a:solidFill>
                  <a:srgbClr val="032F4C"/>
                </a:solidFill>
              </a:rPr>
              <a:t>ООО «Аксиома»;</a:t>
            </a:r>
          </a:p>
          <a:p>
            <a:pPr>
              <a:buFontTx/>
              <a:buChar char="-"/>
            </a:pPr>
            <a:r>
              <a:rPr lang="ru-RU" sz="2400" u="sng" dirty="0">
                <a:solidFill>
                  <a:srgbClr val="032F4C"/>
                </a:solidFill>
              </a:rPr>
              <a:t>ИП Беспалов А.Ю.;</a:t>
            </a:r>
          </a:p>
          <a:p>
            <a:pPr>
              <a:buFontTx/>
              <a:buChar char="-"/>
            </a:pPr>
            <a:r>
              <a:rPr lang="ru-RU" sz="2400" u="sng" dirty="0">
                <a:solidFill>
                  <a:srgbClr val="032F4C"/>
                </a:solidFill>
              </a:rPr>
              <a:t>ИП Коробов А.А.;</a:t>
            </a:r>
          </a:p>
          <a:p>
            <a:pPr>
              <a:buFontTx/>
              <a:buChar char="-"/>
            </a:pPr>
            <a:r>
              <a:rPr lang="ru-RU" sz="2400" u="sng" dirty="0">
                <a:solidFill>
                  <a:srgbClr val="032F4C"/>
                </a:solidFill>
              </a:rPr>
              <a:t>ИП Агафонова Е.А.</a:t>
            </a: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Проект выполнен 16.09.2021 г.</a:t>
            </a:r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9AC85B99-DA5F-4667-AF35-ED1487639788}"/>
              </a:ext>
            </a:extLst>
          </p:cNvPr>
          <p:cNvSpPr/>
          <p:nvPr/>
        </p:nvSpPr>
        <p:spPr>
          <a:xfrm>
            <a:off x="3438455" y="5417923"/>
            <a:ext cx="1702576" cy="1440077"/>
          </a:xfrm>
          <a:prstGeom prst="triangle">
            <a:avLst>
              <a:gd name="adj" fmla="val 53392"/>
            </a:avLst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09D215A-9277-465E-8CE0-88850CBDB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FFCEC66A-5996-4C05-8A57-F019D85D5ED6}"/>
              </a:ext>
            </a:extLst>
          </p:cNvPr>
          <p:cNvSpPr txBox="1">
            <a:spLocks/>
          </p:cNvSpPr>
          <p:nvPr/>
        </p:nvSpPr>
        <p:spPr>
          <a:xfrm>
            <a:off x="7586391" y="1"/>
            <a:ext cx="4605608" cy="452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u="sng" dirty="0">
                <a:solidFill>
                  <a:srgbClr val="032F4C"/>
                </a:solidFill>
              </a:rPr>
              <a:t>Объект 2021 года</a:t>
            </a:r>
          </a:p>
        </p:txBody>
      </p:sp>
    </p:spTree>
    <p:extLst>
      <p:ext uri="{BB962C8B-B14F-4D97-AF65-F5344CB8AC3E}">
        <p14:creationId xmlns:p14="http://schemas.microsoft.com/office/powerpoint/2010/main" val="393330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8743EA-8E45-4EB0-9CD2-CA54A7E8A7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Яковлевский городской округ, с. Дмитриевка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 «Благоустройство сквера»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36CFFB-F174-40BD-934D-9BF2E8F3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8" t="-1" b="-151"/>
          <a:stretch/>
        </p:blipFill>
        <p:spPr>
          <a:xfrm>
            <a:off x="5565058" y="0"/>
            <a:ext cx="6626942" cy="6848338"/>
          </a:xfrm>
          <a:prstGeom prst="rect">
            <a:avLst/>
          </a:prstGeom>
        </p:spPr>
      </p:pic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1B35828B-82AF-4FC5-994F-4529FED0E302}"/>
              </a:ext>
            </a:extLst>
          </p:cNvPr>
          <p:cNvSpPr/>
          <p:nvPr/>
        </p:nvSpPr>
        <p:spPr>
          <a:xfrm>
            <a:off x="0" y="-9316"/>
            <a:ext cx="8164463" cy="6857654"/>
          </a:xfrm>
          <a:prstGeom prst="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36BC61E3-E9AC-401C-AC63-9F6AB59A229F}"/>
              </a:ext>
            </a:extLst>
          </p:cNvPr>
          <p:cNvSpPr/>
          <p:nvPr/>
        </p:nvSpPr>
        <p:spPr>
          <a:xfrm>
            <a:off x="6449962" y="5417923"/>
            <a:ext cx="1714501" cy="14400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8D8B74-012A-453C-BEC7-F63D42E06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32260" r="7072" b="32408"/>
          <a:stretch/>
        </p:blipFill>
        <p:spPr>
          <a:xfrm>
            <a:off x="261615" y="6029030"/>
            <a:ext cx="2764390" cy="630998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19159912-2C34-45B1-8F9D-8D2164B7F563}"/>
              </a:ext>
            </a:extLst>
          </p:cNvPr>
          <p:cNvSpPr txBox="1">
            <a:spLocks/>
          </p:cNvSpPr>
          <p:nvPr/>
        </p:nvSpPr>
        <p:spPr>
          <a:xfrm>
            <a:off x="1" y="9662"/>
            <a:ext cx="5529942" cy="63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u="sng" dirty="0">
                <a:solidFill>
                  <a:schemeClr val="bg1"/>
                </a:solidFill>
                <a:latin typeface="Evolventa" panose="020B0502020202020204" pitchFamily="34" charset="0"/>
              </a:rPr>
              <a:t>Объект 2021 года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22F9B19-91FE-4B87-A48D-9CA5DB08C098}"/>
              </a:ext>
            </a:extLst>
          </p:cNvPr>
          <p:cNvSpPr txBox="1">
            <a:spLocks/>
          </p:cNvSpPr>
          <p:nvPr/>
        </p:nvSpPr>
        <p:spPr>
          <a:xfrm>
            <a:off x="-1" y="649977"/>
            <a:ext cx="5565058" cy="548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573E3C3A-0159-4249-9F7A-E66D0B64766F}"/>
              </a:ext>
            </a:extLst>
          </p:cNvPr>
          <p:cNvSpPr txBox="1">
            <a:spLocks/>
          </p:cNvSpPr>
          <p:nvPr/>
        </p:nvSpPr>
        <p:spPr>
          <a:xfrm>
            <a:off x="142875" y="640315"/>
            <a:ext cx="5404624" cy="5493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Яковлевский городской округ, с. Дмитриевка «Благоустройство сквера»</a:t>
            </a:r>
          </a:p>
          <a:p>
            <a:pPr algn="ctr">
              <a:defRPr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Стоимость выполненных работ по реализации инициативного проекта составила  </a:t>
            </a:r>
            <a:r>
              <a:rPr lang="ru-RU" sz="2400" u="sng" dirty="0">
                <a:solidFill>
                  <a:schemeClr val="bg1"/>
                </a:solidFill>
              </a:rPr>
              <a:t>5 000,00 тыс. руб.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Подрядные организации ответственные за выполнение инициативного проекта: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- </a:t>
            </a:r>
            <a:r>
              <a:rPr lang="ru-RU" sz="2400" u="sng" dirty="0">
                <a:solidFill>
                  <a:schemeClr val="bg1"/>
                </a:solidFill>
              </a:rPr>
              <a:t>ООО «</a:t>
            </a:r>
            <a:r>
              <a:rPr lang="ru-RU" sz="2400" u="sng" dirty="0" err="1">
                <a:solidFill>
                  <a:schemeClr val="bg1"/>
                </a:solidFill>
              </a:rPr>
              <a:t>СтройТехМонтаж</a:t>
            </a:r>
            <a:r>
              <a:rPr lang="ru-RU" sz="2400" u="sng" dirty="0">
                <a:solidFill>
                  <a:schemeClr val="bg1"/>
                </a:solidFill>
              </a:rPr>
              <a:t>»;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- </a:t>
            </a:r>
            <a:r>
              <a:rPr lang="ru-RU" sz="2400" u="sng" dirty="0">
                <a:solidFill>
                  <a:schemeClr val="bg1"/>
                </a:solidFill>
              </a:rPr>
              <a:t>ООО «МЕГАПОЛИС»;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u="sng" dirty="0">
                <a:solidFill>
                  <a:schemeClr val="bg1"/>
                </a:solidFill>
              </a:rPr>
              <a:t>ООО «Водоканал-31».</a:t>
            </a:r>
          </a:p>
          <a:p>
            <a:pPr marL="342900" indent="-342900">
              <a:buFontTx/>
              <a:buChar char="-"/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Проект выполнен 20.10.2021 г.</a:t>
            </a:r>
          </a:p>
        </p:txBody>
      </p:sp>
    </p:spTree>
    <p:extLst>
      <p:ext uri="{BB962C8B-B14F-4D97-AF65-F5344CB8AC3E}">
        <p14:creationId xmlns:p14="http://schemas.microsoft.com/office/powerpoint/2010/main" val="99974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8274D7A9-5358-487C-B62F-D12BF882BB3B}"/>
              </a:ext>
            </a:extLst>
          </p:cNvPr>
          <p:cNvSpPr/>
          <p:nvPr/>
        </p:nvSpPr>
        <p:spPr>
          <a:xfrm>
            <a:off x="6912749" y="3429000"/>
            <a:ext cx="3843740" cy="3429000"/>
          </a:xfrm>
          <a:prstGeom prst="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11F93296-71E6-4B7F-85AD-8244BDBD84E3}"/>
              </a:ext>
            </a:extLst>
          </p:cNvPr>
          <p:cNvSpPr/>
          <p:nvPr/>
        </p:nvSpPr>
        <p:spPr>
          <a:xfrm rot="10800000">
            <a:off x="6912748" y="0"/>
            <a:ext cx="3843740" cy="3429000"/>
          </a:xfrm>
          <a:prstGeom prst="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61C056E-AF44-426D-8F4E-0E0D427C0EEF}"/>
              </a:ext>
            </a:extLst>
          </p:cNvPr>
          <p:cNvSpPr txBox="1">
            <a:spLocks/>
          </p:cNvSpPr>
          <p:nvPr/>
        </p:nvSpPr>
        <p:spPr>
          <a:xfrm>
            <a:off x="-3077" y="0"/>
            <a:ext cx="6391275" cy="40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ru-RU" sz="2400" b="1" u="sng" dirty="0">
                <a:solidFill>
                  <a:srgbClr val="032F4C"/>
                </a:solidFill>
                <a:latin typeface="+mn-lt"/>
                <a:ea typeface="+mn-ea"/>
                <a:cs typeface="+mn-cs"/>
              </a:rPr>
              <a:t>Объект 2021 года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F6C33DA-4356-4849-83BA-4AA18A5DB443}"/>
              </a:ext>
            </a:extLst>
          </p:cNvPr>
          <p:cNvSpPr txBox="1">
            <a:spLocks/>
          </p:cNvSpPr>
          <p:nvPr/>
        </p:nvSpPr>
        <p:spPr>
          <a:xfrm>
            <a:off x="0" y="409574"/>
            <a:ext cx="5857875" cy="5755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dirty="0" err="1">
                <a:solidFill>
                  <a:srgbClr val="032F4C"/>
                </a:solidFill>
              </a:rPr>
              <a:t>Валуйский</a:t>
            </a:r>
            <a:r>
              <a:rPr lang="ru-RU" sz="2400" dirty="0">
                <a:solidFill>
                  <a:srgbClr val="032F4C"/>
                </a:solidFill>
              </a:rPr>
              <a:t> городской округ, с. Лавы</a:t>
            </a:r>
          </a:p>
          <a:p>
            <a:pPr marL="0" indent="0" algn="ctr">
              <a:buNone/>
              <a:defRPr/>
            </a:pPr>
            <a:r>
              <a:rPr lang="ru-RU" sz="2400" dirty="0">
                <a:solidFill>
                  <a:srgbClr val="032F4C"/>
                </a:solidFill>
              </a:rPr>
              <a:t>«Ремонт моста через реку Оскол»</a:t>
            </a:r>
          </a:p>
          <a:p>
            <a:pPr marL="0" indent="0" algn="ctr">
              <a:buNone/>
              <a:defRPr/>
            </a:pPr>
            <a:endParaRPr lang="ru-RU" sz="2400" dirty="0">
              <a:solidFill>
                <a:srgbClr val="032F4C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Стоимость выполненных работ по реализации инициативного проекта составила  </a:t>
            </a:r>
            <a:r>
              <a:rPr lang="ru-RU" sz="2400" u="sng" dirty="0">
                <a:solidFill>
                  <a:srgbClr val="032F4C"/>
                </a:solidFill>
              </a:rPr>
              <a:t>483,30тыс. руб.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Подрядные организации ответственные за выполнение инициативного проекта:</a:t>
            </a:r>
          </a:p>
          <a:p>
            <a:pPr>
              <a:buFontTx/>
              <a:buChar char="-"/>
            </a:pPr>
            <a:r>
              <a:rPr lang="ru-RU" sz="2400" u="sng" dirty="0">
                <a:solidFill>
                  <a:srgbClr val="032F4C"/>
                </a:solidFill>
              </a:rPr>
              <a:t>ОГАУ «</a:t>
            </a:r>
            <a:r>
              <a:rPr lang="ru-RU" sz="2400" u="sng" dirty="0" err="1">
                <a:solidFill>
                  <a:srgbClr val="032F4C"/>
                </a:solidFill>
              </a:rPr>
              <a:t>Валуйский</a:t>
            </a:r>
            <a:r>
              <a:rPr lang="ru-RU" sz="2400" u="sng" dirty="0">
                <a:solidFill>
                  <a:srgbClr val="032F4C"/>
                </a:solidFill>
              </a:rPr>
              <a:t> лесхоз».</a:t>
            </a: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Проект выполнен 16.09.2021 г.</a:t>
            </a:r>
          </a:p>
          <a:p>
            <a:pPr marL="0" indent="0">
              <a:buNone/>
            </a:pPr>
            <a:endParaRPr lang="ru-RU" sz="2400" dirty="0">
              <a:solidFill>
                <a:srgbClr val="032F4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32F4C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00CE2-E3F5-4E00-8EDB-35EB1C2A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357229" y="6005361"/>
            <a:ext cx="2668776" cy="66305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11293B6-D484-4D1A-B0F9-FD3FF275D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58" y="693382"/>
            <a:ext cx="6480720" cy="4850414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90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8743EA-8E45-4EB0-9CD2-CA54A7E8A7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Яковлевский городской округ, с. Дмитриевка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 «Благоустройство сквера»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22F9B19-91FE-4B87-A48D-9CA5DB08C098}"/>
              </a:ext>
            </a:extLst>
          </p:cNvPr>
          <p:cNvSpPr txBox="1">
            <a:spLocks/>
          </p:cNvSpPr>
          <p:nvPr/>
        </p:nvSpPr>
        <p:spPr>
          <a:xfrm>
            <a:off x="-1" y="649977"/>
            <a:ext cx="5565058" cy="548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3E898FD-458B-4E89-8A79-DC792E4F2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2"/>
          <a:stretch/>
        </p:blipFill>
        <p:spPr bwMode="auto">
          <a:xfrm>
            <a:off x="4912658" y="0"/>
            <a:ext cx="7279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32B68391-387B-45D9-BAB9-10806F83790D}"/>
              </a:ext>
            </a:extLst>
          </p:cNvPr>
          <p:cNvSpPr/>
          <p:nvPr/>
        </p:nvSpPr>
        <p:spPr>
          <a:xfrm>
            <a:off x="0" y="-9316"/>
            <a:ext cx="8164463" cy="6867316"/>
          </a:xfrm>
          <a:prstGeom prst="triangle">
            <a:avLst/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96C91A05-86B9-4A68-A3AE-A220FEE10D8B}"/>
              </a:ext>
            </a:extLst>
          </p:cNvPr>
          <p:cNvSpPr/>
          <p:nvPr/>
        </p:nvSpPr>
        <p:spPr>
          <a:xfrm>
            <a:off x="6449962" y="5417923"/>
            <a:ext cx="1714501" cy="14400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2A94DC-C0F1-4DE9-8D50-56C81680F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32260" r="7072" b="32408"/>
          <a:stretch/>
        </p:blipFill>
        <p:spPr>
          <a:xfrm>
            <a:off x="261615" y="6029030"/>
            <a:ext cx="2764390" cy="630998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6BB88AC-902B-4F0E-908F-C37A7A164D60}"/>
              </a:ext>
            </a:extLst>
          </p:cNvPr>
          <p:cNvSpPr txBox="1">
            <a:spLocks/>
          </p:cNvSpPr>
          <p:nvPr/>
        </p:nvSpPr>
        <p:spPr>
          <a:xfrm>
            <a:off x="1" y="9662"/>
            <a:ext cx="4912656" cy="63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u="sng" dirty="0">
                <a:solidFill>
                  <a:schemeClr val="bg1"/>
                </a:solidFill>
                <a:latin typeface="Evolventa" panose="020B0502020202020204" pitchFamily="34" charset="0"/>
              </a:rPr>
              <a:t>Объект 2021 года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D6F2193-CDB4-45A9-A5AD-729DC4B634CA}"/>
              </a:ext>
            </a:extLst>
          </p:cNvPr>
          <p:cNvSpPr txBox="1">
            <a:spLocks/>
          </p:cNvSpPr>
          <p:nvPr/>
        </p:nvSpPr>
        <p:spPr>
          <a:xfrm>
            <a:off x="17557" y="723900"/>
            <a:ext cx="48951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dirty="0" err="1">
                <a:solidFill>
                  <a:schemeClr val="bg1"/>
                </a:solidFill>
              </a:rPr>
              <a:t>Вейделевский</a:t>
            </a:r>
            <a:r>
              <a:rPr lang="ru-RU" sz="2400" dirty="0">
                <a:solidFill>
                  <a:schemeClr val="bg1"/>
                </a:solidFill>
              </a:rPr>
              <a:t> район,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п. </a:t>
            </a:r>
            <a:r>
              <a:rPr lang="ru-RU" sz="2400" dirty="0" err="1">
                <a:solidFill>
                  <a:schemeClr val="bg1"/>
                </a:solidFill>
              </a:rPr>
              <a:t>Викторополь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«Капитальный ремонт детского сада»</a:t>
            </a:r>
          </a:p>
          <a:p>
            <a:pPr algn="ctr">
              <a:defRPr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Стоимость выполненных работ по реализации инициативного проекта составила  </a:t>
            </a:r>
            <a:r>
              <a:rPr lang="ru-RU" sz="2400" u="sng" dirty="0">
                <a:solidFill>
                  <a:schemeClr val="bg1"/>
                </a:solidFill>
              </a:rPr>
              <a:t>10 415,66 тыс. руб.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Подрядные организации ответственные за выполнение инициативного проекта:</a:t>
            </a:r>
          </a:p>
          <a:p>
            <a:pPr>
              <a:lnSpc>
                <a:spcPct val="110000"/>
              </a:lnSpc>
              <a:defRPr/>
            </a:pPr>
            <a:r>
              <a:rPr lang="ru-RU" sz="2400" dirty="0">
                <a:solidFill>
                  <a:schemeClr val="bg1"/>
                </a:solidFill>
              </a:rPr>
              <a:t>- </a:t>
            </a:r>
            <a:r>
              <a:rPr lang="ru-RU" sz="2400" u="sng" dirty="0">
                <a:solidFill>
                  <a:schemeClr val="bg1"/>
                </a:solidFill>
              </a:rPr>
              <a:t>ООО «Гранд МД»;</a:t>
            </a:r>
          </a:p>
          <a:p>
            <a:pPr marL="342900" indent="-342900">
              <a:buFontTx/>
              <a:buChar char="-"/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2400" u="sng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Проект выполнен 15.09.2021 г.</a:t>
            </a:r>
          </a:p>
        </p:txBody>
      </p:sp>
    </p:spTree>
    <p:extLst>
      <p:ext uri="{BB962C8B-B14F-4D97-AF65-F5344CB8AC3E}">
        <p14:creationId xmlns:p14="http://schemas.microsoft.com/office/powerpoint/2010/main" val="423777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FFCEC66A-5996-4C05-8A57-F019D85D5ED6}"/>
              </a:ext>
            </a:extLst>
          </p:cNvPr>
          <p:cNvSpPr txBox="1">
            <a:spLocks/>
          </p:cNvSpPr>
          <p:nvPr/>
        </p:nvSpPr>
        <p:spPr>
          <a:xfrm>
            <a:off x="7586391" y="1"/>
            <a:ext cx="4605608" cy="452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u="sng" dirty="0">
                <a:solidFill>
                  <a:srgbClr val="032F4C"/>
                </a:solidFill>
              </a:rPr>
              <a:t>Объект 2021 года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2B64BD4-3AA7-4CB1-8D0D-B1BFD75E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28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F13D923-D10B-4A66-8E30-38EB9244D4B3}"/>
              </a:ext>
            </a:extLst>
          </p:cNvPr>
          <p:cNvSpPr/>
          <p:nvPr/>
        </p:nvSpPr>
        <p:spPr>
          <a:xfrm>
            <a:off x="7586390" y="-1"/>
            <a:ext cx="46056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114451E-3F8D-4B01-8D4B-46B4EBC2084B}"/>
              </a:ext>
            </a:extLst>
          </p:cNvPr>
          <p:cNvSpPr/>
          <p:nvPr/>
        </p:nvSpPr>
        <p:spPr>
          <a:xfrm>
            <a:off x="3483995" y="0"/>
            <a:ext cx="8204792" cy="685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70894255-F8AF-44BB-A80F-001B0730D428}"/>
              </a:ext>
            </a:extLst>
          </p:cNvPr>
          <p:cNvSpPr txBox="1">
            <a:spLocks/>
          </p:cNvSpPr>
          <p:nvPr/>
        </p:nvSpPr>
        <p:spPr>
          <a:xfrm>
            <a:off x="7243011" y="0"/>
            <a:ext cx="4948989" cy="614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err="1">
                <a:solidFill>
                  <a:srgbClr val="032F4C"/>
                </a:solidFill>
              </a:rPr>
              <a:t>Валуйский</a:t>
            </a:r>
            <a:r>
              <a:rPr lang="ru-RU" sz="2400" dirty="0">
                <a:solidFill>
                  <a:srgbClr val="032F4C"/>
                </a:solidFill>
              </a:rPr>
              <a:t> городской округ, </a:t>
            </a:r>
            <a:r>
              <a:rPr lang="ru-RU" sz="2400" dirty="0" err="1">
                <a:solidFill>
                  <a:srgbClr val="032F4C"/>
                </a:solidFill>
              </a:rPr>
              <a:t>г.Валуйки</a:t>
            </a:r>
            <a:endParaRPr lang="ru-RU" sz="2400" dirty="0">
              <a:solidFill>
                <a:srgbClr val="032F4C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32F4C"/>
                </a:solidFill>
              </a:rPr>
              <a:t>«Укомплектование МУК районный Дворец культуры и спорта»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Стоимость выполненных работ по реализации инициативного проекта составила  </a:t>
            </a:r>
            <a:r>
              <a:rPr lang="ru-RU" sz="2400" u="sng" dirty="0">
                <a:solidFill>
                  <a:srgbClr val="032F4C"/>
                </a:solidFill>
              </a:rPr>
              <a:t>6 500,00 тыс. руб.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Подрядные организации ответственные за выполнение инициативного проекта:</a:t>
            </a:r>
          </a:p>
          <a:p>
            <a:pPr>
              <a:buFontTx/>
              <a:buChar char="-"/>
            </a:pPr>
            <a:r>
              <a:rPr lang="ru-RU" sz="2400" u="sng" dirty="0">
                <a:solidFill>
                  <a:srgbClr val="032F4C"/>
                </a:solidFill>
              </a:rPr>
              <a:t>ООО «ЛАМА»;</a:t>
            </a: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>
              <a:buFontTx/>
              <a:buChar char="-"/>
            </a:pPr>
            <a:endParaRPr lang="ru-RU" sz="2400" u="sng" dirty="0">
              <a:solidFill>
                <a:srgbClr val="032F4C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32F4C"/>
                </a:solidFill>
              </a:rPr>
              <a:t>Проект выполнен 16.09.2021 г.</a:t>
            </a:r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F1953FF2-CD4A-42A3-B7DB-FA339A6DD71E}"/>
              </a:ext>
            </a:extLst>
          </p:cNvPr>
          <p:cNvSpPr/>
          <p:nvPr/>
        </p:nvSpPr>
        <p:spPr>
          <a:xfrm>
            <a:off x="3438455" y="5417923"/>
            <a:ext cx="1702576" cy="1440077"/>
          </a:xfrm>
          <a:prstGeom prst="triangle">
            <a:avLst>
              <a:gd name="adj" fmla="val 53392"/>
            </a:avLst>
          </a:prstGeom>
          <a:solidFill>
            <a:srgbClr val="032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71715E-1C2C-4B5F-B1AD-5012965F9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28549" r="11354" b="30636"/>
          <a:stretch/>
        </p:blipFill>
        <p:spPr>
          <a:xfrm>
            <a:off x="9265557" y="6005361"/>
            <a:ext cx="2668776" cy="6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03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720</Words>
  <Application>Microsoft Office PowerPoint</Application>
  <PresentationFormat>Широкоэкранный</PresentationFormat>
  <Paragraphs>157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Evolventa</vt:lpstr>
      <vt:lpstr>Roboto Condensed Light</vt:lpstr>
      <vt:lpstr>Times New Roman</vt:lpstr>
      <vt:lpstr>YACgEVg3xZg 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заголовка</dc:title>
  <dc:creator>Ирина Аулова</dc:creator>
  <cp:lastModifiedBy>Novikova</cp:lastModifiedBy>
  <cp:revision>98</cp:revision>
  <dcterms:created xsi:type="dcterms:W3CDTF">2022-04-04T07:41:31Z</dcterms:created>
  <dcterms:modified xsi:type="dcterms:W3CDTF">2022-05-16T14:59:04Z</dcterms:modified>
</cp:coreProperties>
</file>