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  <p:sldMasterId id="2147483653" r:id="rId3"/>
    <p:sldMasterId id="2147483655" r:id="rId4"/>
    <p:sldMasterId id="2147483656" r:id="rId5"/>
    <p:sldMasterId id="2147483657" r:id="rId6"/>
    <p:sldMasterId id="2147483658" r:id="rId7"/>
    <p:sldMasterId id="2147483976" r:id="rId8"/>
  </p:sldMasterIdLst>
  <p:notesMasterIdLst>
    <p:notesMasterId r:id="rId15"/>
  </p:notesMasterIdLst>
  <p:sldIdLst>
    <p:sldId id="256" r:id="rId9"/>
    <p:sldId id="257" r:id="rId10"/>
    <p:sldId id="259" r:id="rId11"/>
    <p:sldId id="260" r:id="rId12"/>
    <p:sldId id="258" r:id="rId13"/>
    <p:sldId id="261" r:id="rId14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00" d="100"/>
          <a:sy n="100" d="100"/>
        </p:scale>
        <p:origin x="-1950" y="-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2" y="1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91425" tIns="45711" rIns="91425" bIns="45711" anchor="ctr"/>
          <a:lstStyle/>
          <a:p>
            <a:endParaRPr lang="ru-RU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" y="1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25" tIns="45711" rIns="91425" bIns="45711" anchor="ctr"/>
          <a:lstStyle/>
          <a:p>
            <a:endParaRPr lang="ru-RU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" y="1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25" tIns="45711" rIns="91425" bIns="45711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"/>
            <a:ext cx="2919413" cy="4936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5" tIns="45711" rIns="91425" bIns="45711" anchor="ctr"/>
          <a:lstStyle/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14763" y="2"/>
            <a:ext cx="2914650" cy="4888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703" tIns="45353" rIns="90703" bIns="45353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185" algn="l"/>
                <a:tab pos="898368" algn="l"/>
                <a:tab pos="1347553" algn="l"/>
                <a:tab pos="1796738" algn="l"/>
                <a:tab pos="2245923" algn="l"/>
                <a:tab pos="2695106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4425" cy="3694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5547"/>
            <a:ext cx="5384800" cy="44347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9369507"/>
            <a:ext cx="2919413" cy="4936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5" tIns="45711" rIns="91425" bIns="45711" anchor="ctr"/>
          <a:lstStyle/>
          <a:p>
            <a:endParaRPr lang="ru-RU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69508"/>
            <a:ext cx="2914650" cy="4888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703" tIns="45353" rIns="90703" bIns="45353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185" algn="l"/>
                <a:tab pos="898368" algn="l"/>
                <a:tab pos="1347553" algn="l"/>
                <a:tab pos="1796738" algn="l"/>
                <a:tab pos="2245923" algn="l"/>
                <a:tab pos="2695106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Segoe UI" charset="0"/>
              </a:defRPr>
            </a:lvl1pPr>
          </a:lstStyle>
          <a:p>
            <a:fld id="{A19960BB-FC53-4155-A1E3-E9C8E1BCEA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0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54D42-95B3-4F83-81F9-4AFF249A4E76}" type="slidenum">
              <a:rPr lang="ru-RU"/>
              <a:pPr/>
              <a:t>1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2" y="4685548"/>
            <a:ext cx="5389563" cy="443952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90703" tIns="45353" rIns="90703" bIns="45353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447597" algn="l"/>
                <a:tab pos="896783" algn="l"/>
                <a:tab pos="1345966" algn="l"/>
                <a:tab pos="1795151" algn="l"/>
                <a:tab pos="2244335" algn="l"/>
                <a:tab pos="2693520" algn="l"/>
                <a:tab pos="3142704" algn="l"/>
                <a:tab pos="3591888" algn="l"/>
                <a:tab pos="4041072" algn="l"/>
                <a:tab pos="4490257" algn="l"/>
                <a:tab pos="4939441" algn="l"/>
                <a:tab pos="5388626" algn="l"/>
                <a:tab pos="5837810" algn="l"/>
                <a:tab pos="6286996" algn="l"/>
                <a:tab pos="6736179" algn="l"/>
                <a:tab pos="7185364" algn="l"/>
                <a:tab pos="7634547" algn="l"/>
                <a:tab pos="8083734" algn="l"/>
                <a:tab pos="8532917" algn="l"/>
                <a:tab pos="8982102" algn="l"/>
              </a:tabLst>
            </a:pPr>
            <a:r>
              <a:rPr lang="ru-RU" dirty="0">
                <a:latin typeface="Calibri" pitchFamily="32" charset="0"/>
                <a:ea typeface="Microsoft YaHei" charset="-122"/>
              </a:rPr>
              <a:t>Титульный слайд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4763" y="9369507"/>
            <a:ext cx="2919412" cy="4936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703" tIns="45353" rIns="90703" bIns="45353" anchor="b"/>
          <a:lstStyle/>
          <a:p>
            <a:pPr algn="r">
              <a:buClrTx/>
              <a:tabLst>
                <a:tab pos="0" algn="l"/>
                <a:tab pos="447597" algn="l"/>
                <a:tab pos="896783" algn="l"/>
                <a:tab pos="1345966" algn="l"/>
                <a:tab pos="1795151" algn="l"/>
                <a:tab pos="2244335" algn="l"/>
                <a:tab pos="2693520" algn="l"/>
                <a:tab pos="3142704" algn="l"/>
                <a:tab pos="3591888" algn="l"/>
                <a:tab pos="4041072" algn="l"/>
                <a:tab pos="4490257" algn="l"/>
                <a:tab pos="4939441" algn="l"/>
                <a:tab pos="5388626" algn="l"/>
                <a:tab pos="5837810" algn="l"/>
                <a:tab pos="6286996" algn="l"/>
                <a:tab pos="6736179" algn="l"/>
                <a:tab pos="7185364" algn="l"/>
                <a:tab pos="7634547" algn="l"/>
                <a:tab pos="8083734" algn="l"/>
                <a:tab pos="8532917" algn="l"/>
                <a:tab pos="8982102" algn="l"/>
              </a:tabLst>
            </a:pPr>
            <a:fld id="{2D2C59FD-2AAB-467B-BA9D-279EC267931F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447597" algn="l"/>
                  <a:tab pos="896783" algn="l"/>
                  <a:tab pos="1345966" algn="l"/>
                  <a:tab pos="1795151" algn="l"/>
                  <a:tab pos="2244335" algn="l"/>
                  <a:tab pos="2693520" algn="l"/>
                  <a:tab pos="3142704" algn="l"/>
                  <a:tab pos="3591888" algn="l"/>
                  <a:tab pos="4041072" algn="l"/>
                  <a:tab pos="4490257" algn="l"/>
                  <a:tab pos="4939441" algn="l"/>
                  <a:tab pos="5388626" algn="l"/>
                  <a:tab pos="5837810" algn="l"/>
                  <a:tab pos="6286996" algn="l"/>
                  <a:tab pos="6736179" algn="l"/>
                  <a:tab pos="7185364" algn="l"/>
                  <a:tab pos="7634547" algn="l"/>
                  <a:tab pos="8083734" algn="l"/>
                  <a:tab pos="8532917" algn="l"/>
                  <a:tab pos="8982102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E635F3-4D5E-4DB0-B817-C3A4E0A11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EF21C5-1138-4D23-879F-D14477E2AA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6E35F9-29B8-417C-AAE5-BB56867B46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A5577C-62F3-4DC0-84FB-40FB90D82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080B1E-15A4-462C-BDE3-AFC383504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B8CDD2-4572-46F2-BA57-D74E3DE101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DEF7CA-9994-427C-B6FD-0AA0E55D0B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1557F0-0950-4850-A9C4-271D24FAEB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17597C-19F9-47FA-9666-C16471F5E0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478E5A-B625-4B5C-94CD-53206F5FE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97280B-26A6-49C3-81EC-651BE09CB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C59B8F-6436-4305-AB60-4D8D6AC16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66D58B-3374-496E-8565-89810804DC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672662-C43E-483E-B0FD-0111684FE6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EB41CF-46F7-4937-A1D5-27166BF92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7261FA-AAD7-42B1-BBF2-8FE2D4AED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179D60-C4AB-4CDA-B211-E74CAFAA0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E253A8-D6F2-47B9-90D7-1D683D0CF7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F15BD8-D2A6-43B1-8364-5488756B0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34A77C-EB77-4411-8251-6FC9B46733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B36B1E-F881-4818-BD41-FD8DE2C58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E3851-4F88-4933-ABF3-5937F9F84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A0D877-1858-4C1D-80D3-497841BF29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E14B45-A9E3-4971-91AA-2483BB9A5C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2C5A22-2246-4345-8336-9640DB62E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D5656-2746-450F-8D8B-625DBCC31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E22E0C-FB2A-46AC-9499-FB2518D3D5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876852-17CE-4F7A-B49C-066F5605E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EF4A11-577D-4698-8C89-6C6C32BD7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9C32FB-1F06-41D1-BC91-3295DFC85D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C22628-A1BE-47BB-8EEE-8B1F935D9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1311D8-7613-492C-A7D0-2B2E691BE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8AA0B3-5716-4775-9B41-70AC03CB0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AF0262-D6F9-4E57-B0AC-CCE1D912A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356120-8924-4EB5-B6C1-EB156AC00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6209A4-C1FA-4091-A7F9-F62F9C127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91D2CA-10DE-49F2-B767-92B0E1A967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5CFF56-3318-4606-BBCA-E93863323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9AA48-44D1-4999-AB3C-AFF281902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81ABCC-4817-4FE4-B9EF-8F4A6998E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F53526-0570-47DA-BAC8-6A3789452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0BFB2C-B405-4EF1-88B9-00FCCF6A3F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C5E67B-F0E7-40E9-9D28-BBFB7A15D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2C1272-FA99-478C-9B34-73EAFF885A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554CC2-A44B-428C-BBA8-4BF84CE84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FEA15C-DCFB-4C82-9BF2-8F98F1E3F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BE892E-462C-458F-8EEA-64AA1E33F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ACE3C6-4D99-411C-B82C-8991C9251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02434B-A770-4BAC-854D-9E6358ACEE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F00854-6D11-42DB-9289-86D0991F3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5F8F8C-0F3A-4B35-A45A-A7695E742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6FDBFB-C673-448F-939A-8AC7848E7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FE96D2-D780-4478-BF0E-D0490ED871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EDDA68-4241-466C-B96B-26B1EA549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44A903-C45D-4C5E-9470-2F051E3BC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0703FF-42BC-4D62-99AD-3BD3394E0D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9EFCAB-1A76-4634-820F-4499D7A15B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79C01C-3DF0-47AE-9B08-3AA055A3A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841086-E2C6-4E6F-932D-394868B1C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C214DA-E62B-420F-A8EE-5ED5FFE89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E09916-1859-4838-9E02-519A5879E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264BE8-300E-40A1-9819-CD0A77A387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6FC853-7947-43C0-AD74-4A30AF7B4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2C282F-0DBC-4F01-848F-F66C52F02C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AD2B3-D97E-4A29-ACF3-687DB61A2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BFB4CD-0B74-45C4-800F-9997722BB9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7AD379-505D-40E9-BB32-D0359D342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571B44-D914-4C62-A8C3-B0B0DE3FC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4C20DE-798E-42BE-8831-D06C2E56C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21DBA3-C6CB-4E95-84DA-63A4C18C4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58572E-030F-443A-91F6-9840375481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B0322A-CB4F-4FBB-86D0-2DB15EAE4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5E6F7F-252C-42AE-BADB-028A8ED3A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8CEC47-2741-4547-9105-40A42CD1FB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E098E0-F96C-4B31-8284-ED1517EF0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57F-5315-42E3-AE61-B4D68D83C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E34A-D506-48ED-8A8F-F214ED2E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485829-BDC2-445C-A11B-2C16BFC6FF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3FC9-3E8C-4A3A-976E-AB0E86149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54F-18BB-4E54-914F-135BFFBA0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F0B9-E72C-4AC7-AC56-AE9A1A4CF7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EDB1-B183-428B-9332-DD92C9FF7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593F-81DC-4D49-B7C1-BEE2A89AA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2B8C-03E0-45A4-BE82-71A4CDACB1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02D-A31B-409D-9DF7-D2186F29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76D-6C9E-4035-BC7B-9891C88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47A8-2216-4CB8-AEC9-D1ACC309D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2038" cy="83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477000" y="76200"/>
            <a:ext cx="2509838" cy="2841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8229600" y="6473825"/>
            <a:ext cx="754063" cy="242888"/>
          </a:xfrm>
        </p:spPr>
        <p:txBody>
          <a:bodyPr/>
          <a:lstStyle>
            <a:lvl1pPr>
              <a:defRPr/>
            </a:lvl1pPr>
          </a:lstStyle>
          <a:p>
            <a:fld id="{BFC16FB7-B83C-4ED0-98D7-1DAD10A489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3CAF4D-7F8A-4CCF-98AF-409372732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512763" y="1042988"/>
            <a:ext cx="8626475" cy="12700"/>
            <a:chOff x="323" y="657"/>
            <a:chExt cx="5434" cy="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657"/>
              <a:ext cx="5434" cy="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477000"/>
            <a:ext cx="8518525" cy="23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18B93360-4436-4BB5-AB2C-B843C67B01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512763" y="1042988"/>
            <a:ext cx="8626475" cy="12700"/>
            <a:chOff x="323" y="657"/>
            <a:chExt cx="5434" cy="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657"/>
              <a:ext cx="5434" cy="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512763" y="1054100"/>
            <a:ext cx="8626475" cy="7938"/>
            <a:chOff x="323" y="664"/>
            <a:chExt cx="5434" cy="5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" y="664"/>
              <a:ext cx="5434" cy="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12763" y="1042988"/>
            <a:ext cx="8626475" cy="12700"/>
            <a:chOff x="323" y="657"/>
            <a:chExt cx="5434" cy="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657"/>
              <a:ext cx="5434" cy="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512763" y="1042988"/>
            <a:ext cx="8626475" cy="12700"/>
            <a:chOff x="323" y="657"/>
            <a:chExt cx="5434" cy="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657"/>
              <a:ext cx="5434" cy="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512763" y="1054100"/>
            <a:ext cx="8626475" cy="7938"/>
            <a:chOff x="323" y="664"/>
            <a:chExt cx="5434" cy="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" y="664"/>
              <a:ext cx="5434" cy="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477000"/>
            <a:ext cx="8518525" cy="23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3030D667-BB7C-4794-B3B1-49EFE4934C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512763" y="6016625"/>
            <a:ext cx="8626475" cy="7938"/>
            <a:chOff x="323" y="3790"/>
            <a:chExt cx="5434" cy="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3790"/>
              <a:ext cx="5434" cy="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324" y="379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42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B3F1D48E-B93E-4BD4-8C90-239BAE306C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477000"/>
            <a:ext cx="8518525" cy="23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F9B94BFE-6955-4B29-8966-C09CBE4420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512763" y="5846763"/>
            <a:ext cx="8626475" cy="6350"/>
            <a:chOff x="323" y="3683"/>
            <a:chExt cx="5434" cy="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3683"/>
              <a:ext cx="5434" cy="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324" y="3684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477000"/>
            <a:ext cx="8518525" cy="23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A86E353A-F2C2-4B70-B730-A5E26C9607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477000"/>
            <a:ext cx="8518525" cy="23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7B12D366-DFDE-4CFD-910D-9C19F3E104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512763" y="1042988"/>
            <a:ext cx="8626475" cy="12700"/>
            <a:chOff x="323" y="657"/>
            <a:chExt cx="5434" cy="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657"/>
              <a:ext cx="5434" cy="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512763" y="1042988"/>
            <a:ext cx="8626475" cy="12700"/>
            <a:chOff x="323" y="657"/>
            <a:chExt cx="5434" cy="8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" y="657"/>
              <a:ext cx="5434" cy="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512763" y="1054100"/>
            <a:ext cx="8626475" cy="7938"/>
            <a:chOff x="323" y="664"/>
            <a:chExt cx="5434" cy="5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" y="664"/>
              <a:ext cx="5434" cy="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30.08.20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477000"/>
            <a:ext cx="8518525" cy="23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268EA8"/>
                </a:solidFill>
                <a:latin typeface="+mn-lt"/>
                <a:cs typeface="Segoe UI" charset="0"/>
              </a:defRPr>
            </a:lvl1pPr>
          </a:lstStyle>
          <a:p>
            <a:fld id="{1D0D52D1-84D4-4576-BA63-EC02C94D3B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64646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6464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30.08.20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8B93360-4436-4BB5-AB2C-B843C67B01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08931" y="5156906"/>
            <a:ext cx="6591076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595959"/>
                </a:solidFill>
                <a:latin typeface="Franklin Gothic Book" pitchFamily="32" charset="0"/>
              </a:rPr>
              <a:t>Ф.И.О. инициаторов: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rgbClr val="595959"/>
                </a:solidFill>
                <a:latin typeface="Franklin Gothic Book" pitchFamily="32" charset="0"/>
              </a:rPr>
              <a:t>Легинькая</a:t>
            </a:r>
            <a:r>
              <a:rPr lang="ru-RU" sz="1400" dirty="0" smtClean="0">
                <a:solidFill>
                  <a:srgbClr val="595959"/>
                </a:solidFill>
                <a:latin typeface="Franklin Gothic Book" pitchFamily="32" charset="0"/>
              </a:rPr>
              <a:t> Галина Викторовна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rgbClr val="595959"/>
                </a:solidFill>
                <a:latin typeface="Franklin Gothic Book" pitchFamily="32" charset="0"/>
              </a:rPr>
              <a:t>Едаменко</a:t>
            </a:r>
            <a:r>
              <a:rPr lang="ru-RU" sz="1400" dirty="0" smtClean="0">
                <a:solidFill>
                  <a:srgbClr val="595959"/>
                </a:solidFill>
                <a:latin typeface="Franklin Gothic Book" pitchFamily="32" charset="0"/>
              </a:rPr>
              <a:t> Людмила Юрьевна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595959"/>
                </a:solidFill>
                <a:latin typeface="Franklin Gothic Book" pitchFamily="32" charset="0"/>
              </a:rPr>
              <a:t>Петрова Елена Владимировна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595959"/>
              </a:solidFill>
              <a:latin typeface="Franklin Gothic Book" pitchFamily="32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6357938"/>
            <a:ext cx="6786562" cy="2791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595959"/>
                </a:solidFill>
                <a:latin typeface="Franklin Gothic Book" pitchFamily="32" charset="0"/>
              </a:rPr>
              <a:t>г. Белгород, </a:t>
            </a:r>
            <a:r>
              <a:rPr lang="ru-RU" sz="1200" dirty="0" smtClean="0">
                <a:solidFill>
                  <a:srgbClr val="595959"/>
                </a:solidFill>
                <a:latin typeface="Franklin Gothic Book" pitchFamily="32" charset="0"/>
              </a:rPr>
              <a:t>2022 </a:t>
            </a:r>
            <a:r>
              <a:rPr lang="ru-RU" sz="1200" dirty="0">
                <a:solidFill>
                  <a:srgbClr val="595959"/>
                </a:solidFill>
                <a:latin typeface="Franklin Gothic Book" pitchFamily="32" charset="0"/>
              </a:rPr>
              <a:t>год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350" y="414968"/>
            <a:ext cx="1143000" cy="148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11188" y="2205038"/>
            <a:ext cx="8458200" cy="7199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3D3D3D"/>
              </a:solidFill>
              <a:latin typeface="Franklin Gothic Book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3D3D3D"/>
                </a:solidFill>
                <a:latin typeface="Franklin Gothic Book" pitchFamily="32" charset="0"/>
                <a:ea typeface="Microsoft YaHei" charset="-122"/>
              </a:rPr>
              <a:t>Администрация </a:t>
            </a:r>
            <a:r>
              <a:rPr lang="ru-RU" sz="2000" b="1" dirty="0">
                <a:solidFill>
                  <a:srgbClr val="3D3D3D"/>
                </a:solidFill>
                <a:latin typeface="Franklin Gothic Book" pitchFamily="32" charset="0"/>
                <a:ea typeface="Microsoft YaHei" charset="-122"/>
              </a:rPr>
              <a:t>города Белгорода</a:t>
            </a:r>
          </a:p>
          <a:p>
            <a:pPr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2" charset="0"/>
                <a:ea typeface="Microsoft YaHei" charset="-122"/>
              </a:rPr>
              <a:t>УПРАВЛЕНИЕ КООРДИНАЦИИ СТРОИТЕЛЬСТВА</a:t>
            </a:r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1188" y="3068960"/>
            <a:ext cx="8689975" cy="26642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464646"/>
              </a:solidFill>
              <a:latin typeface="Franklin Gothic Medium" pitchFamily="32" charset="0"/>
              <a:ea typeface="Microsoft YaHei" charset="-122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464646"/>
                </a:solidFill>
                <a:latin typeface="Franklin Gothic Medium" pitchFamily="32" charset="0"/>
                <a:ea typeface="Microsoft YaHei" charset="-122"/>
              </a:rPr>
              <a:t>Наименование проекта: «Улица читающих людей»</a:t>
            </a:r>
            <a:r>
              <a:rPr lang="ru-RU" sz="2800" dirty="0">
                <a:solidFill>
                  <a:srgbClr val="464646"/>
                </a:solidFill>
                <a:latin typeface="Franklin Gothic Medium" pitchFamily="32" charset="0"/>
                <a:ea typeface="Microsoft YaHei" charset="-122"/>
              </a:rPr>
              <a:t/>
            </a:r>
            <a:br>
              <a:rPr lang="ru-RU" sz="2800" dirty="0">
                <a:solidFill>
                  <a:srgbClr val="464646"/>
                </a:solidFill>
                <a:latin typeface="Franklin Gothic Medium" pitchFamily="32" charset="0"/>
                <a:ea typeface="Microsoft YaHei" charset="-122"/>
              </a:rPr>
            </a:br>
            <a:endParaRPr lang="ru-RU" sz="100" dirty="0" smtClean="0">
              <a:solidFill>
                <a:srgbClr val="464646"/>
              </a:solidFill>
              <a:latin typeface="Franklin Gothic Medium" pitchFamily="32" charset="0"/>
              <a:ea typeface="Microsoft YaHei" charset="-122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464646"/>
              </a:solidFill>
              <a:latin typeface="Franklin Gothic Medium" pitchFamily="32" charset="0"/>
              <a:ea typeface="Microsoft YaHei" charset="-122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464646"/>
                </a:solidFill>
                <a:latin typeface="Franklin Gothic Medium" pitchFamily="32" charset="0"/>
                <a:ea typeface="Microsoft YaHei" charset="-122"/>
              </a:rPr>
              <a:t>Инициатор проекта: Коллектив специалистов модельной библиотеки филиала № 7 и актив клуба «Золотой возраст»</a:t>
            </a:r>
            <a:r>
              <a:rPr lang="ru-RU" sz="3200" dirty="0">
                <a:solidFill>
                  <a:srgbClr val="464646"/>
                </a:solidFill>
                <a:latin typeface="Franklin Gothic Medium" pitchFamily="32" charset="0"/>
                <a:ea typeface="Microsoft YaHei" charset="-122"/>
              </a:rPr>
              <a:t/>
            </a:r>
            <a:br>
              <a:rPr lang="ru-RU" sz="3200" dirty="0">
                <a:solidFill>
                  <a:srgbClr val="464646"/>
                </a:solidFill>
                <a:latin typeface="Franklin Gothic Medium" pitchFamily="32" charset="0"/>
                <a:ea typeface="Microsoft YaHei" charset="-122"/>
              </a:rPr>
            </a:br>
            <a:endParaRPr lang="ru-RU" sz="3200" dirty="0">
              <a:solidFill>
                <a:srgbClr val="464646"/>
              </a:solidFill>
              <a:latin typeface="Franklin Gothic Medium" pitchFamily="32" charset="0"/>
              <a:ea typeface="Microsoft YaHei" charset="-12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92" y="339194"/>
            <a:ext cx="3350230" cy="2583865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24892" y="5184869"/>
            <a:ext cx="3168352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595959"/>
                </a:solidFill>
                <a:latin typeface="Franklin Gothic Book" pitchFamily="32" charset="0"/>
              </a:rPr>
              <a:t>Презентацию подготовила: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rgbClr val="595959"/>
                </a:solidFill>
                <a:latin typeface="Franklin Gothic Book" pitchFamily="32" charset="0"/>
              </a:rPr>
              <a:t>Рощупкина</a:t>
            </a:r>
            <a:r>
              <a:rPr lang="ru-RU" sz="1400" dirty="0" smtClean="0">
                <a:solidFill>
                  <a:srgbClr val="595959"/>
                </a:solidFill>
                <a:latin typeface="Franklin Gothic Book" pitchFamily="32" charset="0"/>
              </a:rPr>
              <a:t> Анна Александровна – руководитель управления координации строительства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595959"/>
              </a:solidFill>
              <a:latin typeface="Franklin Gothic Book" pitchFamily="3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3" y="616462"/>
            <a:ext cx="3462019" cy="2596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4" y="3356992"/>
            <a:ext cx="3456384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3481" y="3144850"/>
            <a:ext cx="1431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БЫЛО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28382" r="25331" b="17983"/>
          <a:stretch/>
        </p:blipFill>
        <p:spPr>
          <a:xfrm>
            <a:off x="4843595" y="3784288"/>
            <a:ext cx="3858721" cy="2110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24773" r="34478" b="22475"/>
          <a:stretch/>
        </p:blipFill>
        <p:spPr>
          <a:xfrm>
            <a:off x="4843596" y="616462"/>
            <a:ext cx="3880092" cy="2491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8058" y="3296707"/>
            <a:ext cx="14511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1014" y="616462"/>
            <a:ext cx="317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1*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8299642" y="3784288"/>
            <a:ext cx="317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2*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747" y="6341665"/>
            <a:ext cx="124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/>
                </a:solidFill>
              </a:rPr>
              <a:t>1* - </a:t>
            </a:r>
            <a:r>
              <a:rPr lang="ru-RU" sz="900" dirty="0" err="1" smtClean="0">
                <a:solidFill>
                  <a:schemeClr val="tx1"/>
                </a:solidFill>
              </a:rPr>
              <a:t>Буккросинг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2* - Амфитеатр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298"/>
            <a:ext cx="6984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ОБЪЕКТ БЛАГОУСТРОЦЙСТВА ТЕРРИТОРИИ ДЛЯ ПРОВЕДЕНИЯ КУЛЬТУРНО-ДОСУГОВЫХ МЕРОПРИЯТИЙ ДЛЯ ДЕТЕЙ И МОЛОДЁЖИ, ПРОВЕДЕНИЕ ПОЗНАВАТЕЛЬНО-ИГРОВЫХ ПРОГРАММ</a:t>
            </a:r>
            <a:endParaRPr lang="ru-RU" sz="105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3029"/>
            <a:ext cx="2123727" cy="15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1700808"/>
            <a:ext cx="9144000" cy="45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8474" y="1146911"/>
            <a:ext cx="668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БЛАГОУСТРОЙСТВА ТЕРРИТОРИИ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1992"/>
            <a:ext cx="1219200" cy="12192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" y="95048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524127" cy="6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67" y="3387840"/>
            <a:ext cx="465797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92696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10" y="2852936"/>
            <a:ext cx="3708773" cy="3289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7054"/>
            <a:ext cx="2852936" cy="2852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7" y="764704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инициативного объекта: </a:t>
            </a:r>
          </a:p>
          <a:p>
            <a:r>
              <a:rPr lang="ru-RU" sz="1600" dirty="0" smtClean="0"/>
              <a:t>Поддержка социально уязвимых </a:t>
            </a:r>
            <a:r>
              <a:rPr lang="ru-RU" sz="1600" smtClean="0"/>
              <a:t>групп населения.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проблемы, решение которой имеет приоритетное значение для жителей муниципального образования:</a:t>
            </a:r>
          </a:p>
          <a:p>
            <a:r>
              <a:rPr lang="ru-RU" sz="1600" dirty="0"/>
              <a:t>Б</a:t>
            </a:r>
            <a:r>
              <a:rPr lang="ru-RU" sz="1600" dirty="0" smtClean="0"/>
              <a:t>лагоустройство прилегающей территории для проведения массовых мероприятий для жителей микрорайона, организации книжных выставок, проведения акций по продвижению книги, чтения и привлечение граждан различного возраста в библиотеку.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предложений по решению указанной проблемы: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Реализация данного проекта позволит увеличить число пользователей библиотеки, приобщить горожан к чтению. Благодаря чтению расширяется кругозор, обогащается словарный запас, развивается мышление, ведь чтение – это одна из основных форм социального общения.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ожидаемого результата реализации инициативного проекта: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Проведение культурно-массовых мероприятий для всех возрастов жителей микрорайона, еженедельная акция «Улица читающих людей» будет проводиться весь летний период, что позволит привлечь горожан к чтению и библиотеке.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2" b="18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075057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9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ewsPrint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57488</TotalTime>
  <Words>221</Words>
  <Application>Microsoft Office PowerPoint</Application>
  <PresentationFormat>Экран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Черкашина Алина Сергеевна</cp:lastModifiedBy>
  <cp:revision>1224</cp:revision>
  <cp:lastPrinted>2021-10-08T12:33:00Z</cp:lastPrinted>
  <dcterms:created xsi:type="dcterms:W3CDTF">2010-02-20T13:06:54Z</dcterms:created>
  <dcterms:modified xsi:type="dcterms:W3CDTF">2022-05-16T13:45:59Z</dcterms:modified>
</cp:coreProperties>
</file>