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8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5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7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3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4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1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4722154-73F2-43AA-9DBD-B6832C0F134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388F09F-8CD3-4B70-AFF0-48F14D0FD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8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18" y="2551176"/>
            <a:ext cx="11471565" cy="1363679"/>
          </a:xfrm>
        </p:spPr>
        <p:txBody>
          <a:bodyPr>
            <a:noAutofit/>
          </a:bodyPr>
          <a:lstStyle/>
          <a:p>
            <a:r>
              <a:rPr lang="ru-RU" sz="4200" dirty="0"/>
              <a:t>День правовой помощи детям – </a:t>
            </a:r>
            <a:r>
              <a:rPr lang="ru-RU" sz="5400" dirty="0"/>
              <a:t>2022</a:t>
            </a:r>
            <a:r>
              <a:rPr lang="ru-RU" sz="4200" dirty="0"/>
              <a:t> </a:t>
            </a:r>
            <a:br>
              <a:rPr lang="ru-RU" sz="4200" dirty="0"/>
            </a:br>
            <a:r>
              <a:rPr lang="ru-RU" sz="4200" dirty="0"/>
              <a:t>в системе образования региона: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699" y="4014539"/>
            <a:ext cx="11658600" cy="1042094"/>
          </a:xfrm>
        </p:spPr>
        <p:txBody>
          <a:bodyPr>
            <a:noAutofit/>
          </a:bodyPr>
          <a:lstStyle/>
          <a:p>
            <a:r>
              <a:rPr lang="ru-RU" sz="4000" dirty="0"/>
              <a:t>МЕЖВЕДОМСТВЕННОЕ ВЗАИМОДЕЙСТВИЕ </a:t>
            </a:r>
            <a:br>
              <a:rPr lang="ru-RU" sz="4000" dirty="0"/>
            </a:br>
            <a:r>
              <a:rPr lang="ru-RU" sz="4000" dirty="0"/>
              <a:t>В ОБЕСПЕЧЕНИИ ПРАВ И СВОБОД ДЕТЕЙ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2224" y="217634"/>
            <a:ext cx="9235440" cy="1083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/>
              <a:t>МИНИСТЕРСТВО ОБРАЗОВАНИЯ БЕЛГОРОДСКОЙ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1" y="303206"/>
            <a:ext cx="983951" cy="12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229312"/>
            <a:ext cx="10090887" cy="1508760"/>
          </a:xfrm>
        </p:spPr>
        <p:txBody>
          <a:bodyPr/>
          <a:lstStyle/>
          <a:p>
            <a:pPr algn="ctr"/>
            <a:r>
              <a:rPr lang="ru-RU" sz="5400" dirty="0"/>
              <a:t>20</a:t>
            </a:r>
            <a:r>
              <a:rPr lang="ru-RU" dirty="0"/>
              <a:t> ноября – всемирный день ребёнка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9105" y="30576281"/>
            <a:ext cx="9784080" cy="1800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Декларация прав ребенка 20 ноября 1959 года </a:t>
            </a:r>
          </a:p>
        </p:txBody>
      </p:sp>
      <p:pic>
        <p:nvPicPr>
          <p:cNvPr id="7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1" y="24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pic>
        <p:nvPicPr>
          <p:cNvPr id="9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57" y="24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pic>
        <p:nvPicPr>
          <p:cNvPr id="11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88" y="24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89" y="24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585" y="24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1" y="42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76" y="42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72" y="42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lipartspub.com/images/sticky-note-clipart-whit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03" y="4235290"/>
            <a:ext cx="171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389354" y="1871954"/>
            <a:ext cx="7089435" cy="70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ДЕКЛАРАЦИЯ ПРАВ РЕБЁНКА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9928" y="2764257"/>
            <a:ext cx="1641465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свободно выражать свои мысли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772189" y="2764257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свободное общение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103288" y="2764257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равны в правах. Никто не вправе их нарушить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460905" y="2764257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медицинскую помощь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84701" y="2764256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образование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00707" y="4602730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полноценное питание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984392" y="4601983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отдых и развлечения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39543" y="4601983"/>
            <a:ext cx="1894113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свободу совести, мысли и религии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503519" y="4601983"/>
            <a:ext cx="1748767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>
                <a:latin typeface="+mn-lt"/>
              </a:rPr>
              <a:t>Все дети имеют право на получение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87639" y="1899976"/>
            <a:ext cx="3696924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ru-RU" sz="3000" dirty="0"/>
              <a:t>20 ноября 1959 года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9354" y="6213256"/>
            <a:ext cx="3696924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ru-RU" sz="3000" dirty="0"/>
              <a:t>20 ноября 1989 года 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4154714" y="6155626"/>
            <a:ext cx="7865850" cy="70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/>
              <a:t>КОНВЕНЦИЯ О ПРАВАХ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94711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788" y="229312"/>
            <a:ext cx="10535397" cy="1508760"/>
          </a:xfrm>
        </p:spPr>
        <p:txBody>
          <a:bodyPr/>
          <a:lstStyle/>
          <a:p>
            <a:pPr algn="ctr"/>
            <a:r>
              <a:rPr lang="ru-RU" dirty="0"/>
              <a:t>День правовой помощи детям – </a:t>
            </a:r>
            <a:r>
              <a:rPr lang="ru-RU" sz="5400" dirty="0"/>
              <a:t>2022</a:t>
            </a:r>
            <a:r>
              <a:rPr lang="ru-RU" dirty="0"/>
              <a:t>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9105" y="30576281"/>
            <a:ext cx="9784080" cy="1800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Декларация прав ребенка 20 ноября 1959 года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864801" y="6155626"/>
            <a:ext cx="5134368" cy="70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/>
              <a:t>ИНФОРМИРОВАНИЕ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832" r="14162" b="2977"/>
          <a:stretch/>
        </p:blipFill>
        <p:spPr>
          <a:xfrm>
            <a:off x="0" y="1890472"/>
            <a:ext cx="6005626" cy="4547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1145" y="4164297"/>
            <a:ext cx="531078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информация  о мероприятиях </a:t>
            </a:r>
            <a:br>
              <a:rPr lang="ru-RU" sz="2400" dirty="0"/>
            </a:br>
            <a:r>
              <a:rPr lang="ru-RU" sz="2400" dirty="0"/>
              <a:t>«Дня правовой помощи»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распространение информационных материалов, памяток, листовок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39682" y="2237445"/>
            <a:ext cx="76915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САЙТЫ ОРГАНОВ УПРАВЛЕНИЯ ОБРАЗОВАНИЕМ </a:t>
            </a:r>
            <a:br>
              <a:rPr lang="ru-RU" sz="2400" dirty="0"/>
            </a:br>
            <a:r>
              <a:rPr lang="ru-RU" sz="2400" dirty="0"/>
              <a:t>И ОБРАЗОВАТЕЛЬНЫХ ОРГАНИЗАЦИЙ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СОЦИАЛЬНЫЕ СЕТИ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РОДИТЕЛЬСКИЕ И УЧЕНИЧЕСКИЕ ЧАТЫ</a:t>
            </a:r>
          </a:p>
        </p:txBody>
      </p:sp>
    </p:spTree>
    <p:extLst>
      <p:ext uri="{BB962C8B-B14F-4D97-AF65-F5344CB8AC3E}">
        <p14:creationId xmlns:p14="http://schemas.microsoft.com/office/powerpoint/2010/main" val="379712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788" y="229312"/>
            <a:ext cx="10535397" cy="1508760"/>
          </a:xfrm>
        </p:spPr>
        <p:txBody>
          <a:bodyPr/>
          <a:lstStyle/>
          <a:p>
            <a:pPr algn="ctr"/>
            <a:r>
              <a:rPr lang="ru-RU" dirty="0"/>
              <a:t>День правовой помощи детям – </a:t>
            </a:r>
            <a:r>
              <a:rPr lang="ru-RU" sz="5400" dirty="0"/>
              <a:t>2022</a:t>
            </a:r>
            <a:r>
              <a:rPr lang="ru-RU" dirty="0"/>
              <a:t>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9105" y="30576281"/>
            <a:ext cx="9784080" cy="1800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Декларация прав ребенка 20 ноября 1959 года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864801" y="6155626"/>
            <a:ext cx="5134368" cy="70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/>
              <a:t>МЕРОПРИЯТИЯ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0050598" y="4824093"/>
            <a:ext cx="1712867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err="1"/>
              <a:t>КДНиЗП</a:t>
            </a:r>
            <a:endParaRPr lang="ru-RU" sz="2400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5575656" y="4876946"/>
            <a:ext cx="2366202" cy="879020"/>
          </a:xfrm>
          <a:custGeom>
            <a:avLst/>
            <a:gdLst>
              <a:gd name="connsiteX0" fmla="*/ 0 w 1772874"/>
              <a:gd name="connsiteY0" fmla="*/ 0 h 953158"/>
              <a:gd name="connsiteX1" fmla="*/ 1772874 w 1772874"/>
              <a:gd name="connsiteY1" fmla="*/ 0 h 953158"/>
              <a:gd name="connsiteX2" fmla="*/ 1772874 w 1772874"/>
              <a:gd name="connsiteY2" fmla="*/ 953158 h 953158"/>
              <a:gd name="connsiteX3" fmla="*/ 0 w 1772874"/>
              <a:gd name="connsiteY3" fmla="*/ 953158 h 953158"/>
              <a:gd name="connsiteX4" fmla="*/ 0 w 1772874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74" h="953158">
                <a:moveTo>
                  <a:pt x="0" y="0"/>
                </a:moveTo>
                <a:lnTo>
                  <a:pt x="1772874" y="0"/>
                </a:lnTo>
                <a:lnTo>
                  <a:pt x="1772874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НОТАРИУСЫ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ЮРИСТЫ</a:t>
            </a:r>
            <a:endParaRPr lang="ru-RU" sz="2400" kern="1200" dirty="0"/>
          </a:p>
        </p:txBody>
      </p:sp>
      <p:sp>
        <p:nvSpPr>
          <p:cNvPr id="29" name="Полилиния 28"/>
          <p:cNvSpPr/>
          <p:nvPr/>
        </p:nvSpPr>
        <p:spPr>
          <a:xfrm>
            <a:off x="9405150" y="3626842"/>
            <a:ext cx="1820168" cy="879020"/>
          </a:xfrm>
          <a:custGeom>
            <a:avLst/>
            <a:gdLst>
              <a:gd name="connsiteX0" fmla="*/ 0 w 1772874"/>
              <a:gd name="connsiteY0" fmla="*/ 0 h 953158"/>
              <a:gd name="connsiteX1" fmla="*/ 1772874 w 1772874"/>
              <a:gd name="connsiteY1" fmla="*/ 0 h 953158"/>
              <a:gd name="connsiteX2" fmla="*/ 1772874 w 1772874"/>
              <a:gd name="connsiteY2" fmla="*/ 953158 h 953158"/>
              <a:gd name="connsiteX3" fmla="*/ 0 w 1772874"/>
              <a:gd name="connsiteY3" fmla="*/ 953158 h 953158"/>
              <a:gd name="connsiteX4" fmla="*/ 0 w 1772874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74" h="953158">
                <a:moveTo>
                  <a:pt x="0" y="0"/>
                </a:moveTo>
                <a:lnTo>
                  <a:pt x="1772874" y="0"/>
                </a:lnTo>
                <a:lnTo>
                  <a:pt x="1772874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АДВОКАТЫ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149260" y="4546852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374" tIns="247556" rIns="215374" bIns="24755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2292312" y="3303332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84" tIns="327566" rIns="295384" bIns="3275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4569752" y="3303332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374" tIns="247556" rIns="215374" bIns="24755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6" name="Полилиния 15"/>
          <p:cNvSpPr/>
          <p:nvPr/>
        </p:nvSpPr>
        <p:spPr>
          <a:xfrm>
            <a:off x="3435395" y="4546852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84" tIns="327566" rIns="295384" bIns="3275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22" name="Полилиния 21"/>
          <p:cNvSpPr/>
          <p:nvPr/>
        </p:nvSpPr>
        <p:spPr>
          <a:xfrm>
            <a:off x="7990273" y="2059810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84" tIns="327566" rIns="295384" bIns="3275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5712834" y="2059810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374" tIns="247556" rIns="215374" bIns="24755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25" name="Полилиния 24"/>
          <p:cNvSpPr/>
          <p:nvPr/>
        </p:nvSpPr>
        <p:spPr>
          <a:xfrm>
            <a:off x="6847191" y="3303332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84" tIns="327566" rIns="295384" bIns="3275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7990273" y="4546852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5384" tIns="327566" rIns="295384" bIns="3275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100" kern="1200"/>
          </a:p>
        </p:txBody>
      </p:sp>
      <p:sp>
        <p:nvSpPr>
          <p:cNvPr id="47" name="Полилиния 46"/>
          <p:cNvSpPr/>
          <p:nvPr/>
        </p:nvSpPr>
        <p:spPr>
          <a:xfrm>
            <a:off x="1044404" y="4879938"/>
            <a:ext cx="2289874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rgbClr val="099BDD"/>
                </a:solidFill>
              </a:rPr>
              <a:t>СЕМИНАРЫ-ПРАКТИКУМЫ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6990209" y="3423301"/>
            <a:ext cx="1803743" cy="1207773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rgbClr val="099BDD"/>
                </a:solidFill>
              </a:rPr>
              <a:t>ЧАСЫ ПРАВОВЫХ ЗНАНИЙ</a:t>
            </a:r>
          </a:p>
        </p:txBody>
      </p:sp>
      <p:sp>
        <p:nvSpPr>
          <p:cNvPr id="49" name="Полилиния 48"/>
          <p:cNvSpPr/>
          <p:nvPr/>
        </p:nvSpPr>
        <p:spPr>
          <a:xfrm>
            <a:off x="2363789" y="3635792"/>
            <a:ext cx="1926668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rgbClr val="099BDD"/>
                </a:solidFill>
              </a:rPr>
              <a:t>КРУГЛЫЕ СТОЛЫ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4439534" y="3607848"/>
            <a:ext cx="2289874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rgbClr val="099BDD"/>
                </a:solidFill>
              </a:rPr>
              <a:t>ПРАВОВЫЕ ВИКТОРИНЫ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3384750" y="4864594"/>
            <a:ext cx="2067247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99BDD"/>
                </a:solidFill>
              </a:rPr>
              <a:t>ЛЕКЦИИ</a:t>
            </a:r>
            <a:endParaRPr lang="ru-RU" sz="2000" kern="1200" dirty="0">
              <a:solidFill>
                <a:srgbClr val="099BDD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8038687" y="4876946"/>
            <a:ext cx="2011911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99BDD"/>
                </a:solidFill>
              </a:rPr>
              <a:t>ПУНКТЫ КОНСУЛЬТИРОВАНИЯ</a:t>
            </a:r>
            <a:endParaRPr lang="ru-RU" sz="2000" kern="1200" dirty="0">
              <a:solidFill>
                <a:srgbClr val="099BDD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7901561" y="2392896"/>
            <a:ext cx="2289874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99BDD"/>
                </a:solidFill>
              </a:rPr>
              <a:t>ОНЛАЙН КОНСУЛЬТАЦИИ</a:t>
            </a:r>
            <a:endParaRPr lang="ru-RU" sz="2000" kern="1200" dirty="0">
              <a:solidFill>
                <a:srgbClr val="099BDD"/>
              </a:solidFill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247535" y="3604069"/>
            <a:ext cx="1820168" cy="879020"/>
          </a:xfrm>
          <a:custGeom>
            <a:avLst/>
            <a:gdLst>
              <a:gd name="connsiteX0" fmla="*/ 0 w 1772874"/>
              <a:gd name="connsiteY0" fmla="*/ 0 h 953158"/>
              <a:gd name="connsiteX1" fmla="*/ 1772874 w 1772874"/>
              <a:gd name="connsiteY1" fmla="*/ 0 h 953158"/>
              <a:gd name="connsiteX2" fmla="*/ 1772874 w 1772874"/>
              <a:gd name="connsiteY2" fmla="*/ 953158 h 953158"/>
              <a:gd name="connsiteX3" fmla="*/ 0 w 1772874"/>
              <a:gd name="connsiteY3" fmla="*/ 953158 h 953158"/>
              <a:gd name="connsiteX4" fmla="*/ 0 w 1772874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74" h="953158">
                <a:moveTo>
                  <a:pt x="0" y="0"/>
                </a:moveTo>
                <a:lnTo>
                  <a:pt x="1772874" y="0"/>
                </a:lnTo>
                <a:lnTo>
                  <a:pt x="1772874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ПОЛИЦИЯ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10505501" y="2326805"/>
            <a:ext cx="1820168" cy="879020"/>
          </a:xfrm>
          <a:custGeom>
            <a:avLst/>
            <a:gdLst>
              <a:gd name="connsiteX0" fmla="*/ 0 w 1772874"/>
              <a:gd name="connsiteY0" fmla="*/ 0 h 953158"/>
              <a:gd name="connsiteX1" fmla="*/ 1772874 w 1772874"/>
              <a:gd name="connsiteY1" fmla="*/ 0 h 953158"/>
              <a:gd name="connsiteX2" fmla="*/ 1772874 w 1772874"/>
              <a:gd name="connsiteY2" fmla="*/ 953158 h 953158"/>
              <a:gd name="connsiteX3" fmla="*/ 0 w 1772874"/>
              <a:gd name="connsiteY3" fmla="*/ 953158 h 953158"/>
              <a:gd name="connsiteX4" fmla="*/ 0 w 1772874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74" h="953158">
                <a:moveTo>
                  <a:pt x="0" y="0"/>
                </a:moveTo>
                <a:lnTo>
                  <a:pt x="1772874" y="0"/>
                </a:lnTo>
                <a:lnTo>
                  <a:pt x="1772874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/>
              <a:t>УСЗН</a:t>
            </a:r>
          </a:p>
        </p:txBody>
      </p:sp>
      <p:sp>
        <p:nvSpPr>
          <p:cNvPr id="59" name="Полилиния 58"/>
          <p:cNvSpPr/>
          <p:nvPr/>
        </p:nvSpPr>
        <p:spPr>
          <a:xfrm>
            <a:off x="409075" y="2348112"/>
            <a:ext cx="2656962" cy="879020"/>
          </a:xfrm>
          <a:custGeom>
            <a:avLst/>
            <a:gdLst>
              <a:gd name="connsiteX0" fmla="*/ 0 w 1772874"/>
              <a:gd name="connsiteY0" fmla="*/ 0 h 953158"/>
              <a:gd name="connsiteX1" fmla="*/ 1772874 w 1772874"/>
              <a:gd name="connsiteY1" fmla="*/ 0 h 953158"/>
              <a:gd name="connsiteX2" fmla="*/ 1772874 w 1772874"/>
              <a:gd name="connsiteY2" fmla="*/ 953158 h 953158"/>
              <a:gd name="connsiteX3" fmla="*/ 0 w 1772874"/>
              <a:gd name="connsiteY3" fmla="*/ 953158 h 953158"/>
              <a:gd name="connsiteX4" fmla="*/ 0 w 1772874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74" h="953158">
                <a:moveTo>
                  <a:pt x="0" y="0"/>
                </a:moveTo>
                <a:lnTo>
                  <a:pt x="1772874" y="0"/>
                </a:lnTo>
                <a:lnTo>
                  <a:pt x="1772874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ЮРИДИЧЕСКАЯ КЛИНИКА </a:t>
            </a:r>
            <a:br>
              <a:rPr lang="ru-RU" sz="2400" dirty="0"/>
            </a:br>
            <a:r>
              <a:rPr lang="ru-RU" sz="2400" dirty="0"/>
              <a:t>НИУ «</a:t>
            </a:r>
            <a:r>
              <a:rPr lang="ru-RU" sz="2400" dirty="0" err="1"/>
              <a:t>БелГУ</a:t>
            </a:r>
            <a:r>
              <a:rPr lang="ru-RU" sz="2400" dirty="0"/>
              <a:t>»</a:t>
            </a:r>
            <a:endParaRPr lang="ru-RU" sz="2400" kern="1200" dirty="0"/>
          </a:p>
        </p:txBody>
      </p:sp>
      <p:sp>
        <p:nvSpPr>
          <p:cNvPr id="60" name="Полилиния 59"/>
          <p:cNvSpPr/>
          <p:nvPr/>
        </p:nvSpPr>
        <p:spPr>
          <a:xfrm>
            <a:off x="3431032" y="2055814"/>
            <a:ext cx="2108740" cy="1465034"/>
          </a:xfrm>
          <a:custGeom>
            <a:avLst/>
            <a:gdLst>
              <a:gd name="connsiteX0" fmla="*/ 0 w 1588597"/>
              <a:gd name="connsiteY0" fmla="*/ 691040 h 1382079"/>
              <a:gd name="connsiteX1" fmla="*/ 345520 w 1588597"/>
              <a:gd name="connsiteY1" fmla="*/ 0 h 1382079"/>
              <a:gd name="connsiteX2" fmla="*/ 1243077 w 1588597"/>
              <a:gd name="connsiteY2" fmla="*/ 0 h 1382079"/>
              <a:gd name="connsiteX3" fmla="*/ 1588597 w 1588597"/>
              <a:gd name="connsiteY3" fmla="*/ 691040 h 1382079"/>
              <a:gd name="connsiteX4" fmla="*/ 1243077 w 1588597"/>
              <a:gd name="connsiteY4" fmla="*/ 1382079 h 1382079"/>
              <a:gd name="connsiteX5" fmla="*/ 345520 w 1588597"/>
              <a:gd name="connsiteY5" fmla="*/ 1382079 h 1382079"/>
              <a:gd name="connsiteX6" fmla="*/ 0 w 1588597"/>
              <a:gd name="connsiteY6" fmla="*/ 691040 h 13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597" h="1382079">
                <a:moveTo>
                  <a:pt x="794298" y="0"/>
                </a:moveTo>
                <a:lnTo>
                  <a:pt x="1588597" y="300602"/>
                </a:lnTo>
                <a:lnTo>
                  <a:pt x="1588597" y="1081477"/>
                </a:lnTo>
                <a:lnTo>
                  <a:pt x="794298" y="1382079"/>
                </a:lnTo>
                <a:lnTo>
                  <a:pt x="0" y="1081477"/>
                </a:lnTo>
                <a:lnTo>
                  <a:pt x="0" y="300602"/>
                </a:lnTo>
                <a:lnTo>
                  <a:pt x="794298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374" tIns="247556" rIns="215374" bIns="24755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50" name="Полилиния 49"/>
          <p:cNvSpPr/>
          <p:nvPr/>
        </p:nvSpPr>
        <p:spPr>
          <a:xfrm>
            <a:off x="3472525" y="2382810"/>
            <a:ext cx="2067247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rgbClr val="099BDD"/>
                </a:solidFill>
              </a:rPr>
              <a:t>ВИДЕО ЛЕКТОРИИ</a:t>
            </a:r>
          </a:p>
        </p:txBody>
      </p:sp>
      <p:sp>
        <p:nvSpPr>
          <p:cNvPr id="61" name="Полилиния 60"/>
          <p:cNvSpPr/>
          <p:nvPr/>
        </p:nvSpPr>
        <p:spPr>
          <a:xfrm>
            <a:off x="5677131" y="2423634"/>
            <a:ext cx="2164271" cy="879020"/>
          </a:xfrm>
          <a:custGeom>
            <a:avLst/>
            <a:gdLst>
              <a:gd name="connsiteX0" fmla="*/ 0 w 1715685"/>
              <a:gd name="connsiteY0" fmla="*/ 0 h 953158"/>
              <a:gd name="connsiteX1" fmla="*/ 1715685 w 1715685"/>
              <a:gd name="connsiteY1" fmla="*/ 0 h 953158"/>
              <a:gd name="connsiteX2" fmla="*/ 1715685 w 1715685"/>
              <a:gd name="connsiteY2" fmla="*/ 953158 h 953158"/>
              <a:gd name="connsiteX3" fmla="*/ 0 w 1715685"/>
              <a:gd name="connsiteY3" fmla="*/ 953158 h 953158"/>
              <a:gd name="connsiteX4" fmla="*/ 0 w 1715685"/>
              <a:gd name="connsiteY4" fmla="*/ 0 h 9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685" h="953158">
                <a:moveTo>
                  <a:pt x="0" y="0"/>
                </a:moveTo>
                <a:lnTo>
                  <a:pt x="1715685" y="0"/>
                </a:lnTo>
                <a:lnTo>
                  <a:pt x="1715685" y="953158"/>
                </a:lnTo>
                <a:lnTo>
                  <a:pt x="0" y="95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rgbClr val="099BDD"/>
                </a:solidFill>
              </a:rPr>
              <a:t>ТЕЛЕФОННЫЕ 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33324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788" y="229312"/>
            <a:ext cx="10535397" cy="1508760"/>
          </a:xfrm>
        </p:spPr>
        <p:txBody>
          <a:bodyPr/>
          <a:lstStyle/>
          <a:p>
            <a:pPr algn="ctr"/>
            <a:r>
              <a:rPr lang="ru-RU" dirty="0"/>
              <a:t>правовое ПРОСВЕЩЕНИЕ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9105" y="30576281"/>
            <a:ext cx="9784080" cy="1800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Декларация прав ребенка 20 ноября 1959 года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464" y="2333447"/>
            <a:ext cx="352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ФОРМИРОВАНИЕ ПРАВОВОЙ</a:t>
            </a:r>
            <a:br>
              <a:rPr lang="ru-RU" sz="2000" dirty="0"/>
            </a:br>
            <a:r>
              <a:rPr lang="ru-RU" sz="2000" dirty="0"/>
              <a:t>ГРАМОТНОСТИ</a:t>
            </a:r>
            <a:br>
              <a:rPr lang="ru-RU" sz="2000" dirty="0"/>
            </a:br>
            <a:r>
              <a:rPr lang="ru-RU" sz="2000" dirty="0"/>
              <a:t>И КОМПЕТЕНТНОСТИ</a:t>
            </a:r>
          </a:p>
          <a:p>
            <a:endParaRPr lang="ru-RU" sz="2000" dirty="0"/>
          </a:p>
          <a:p>
            <a:r>
              <a:rPr lang="ru-RU" sz="2000" dirty="0"/>
              <a:t>ФОРМИРОВАНИЕ АНТИТЕРРОРИСТИЧЕСКОГО И АНТИЭКСТРЕМИСТСКОГО МИРОВОЗЗРЕНИЯ, УВАЖЕНИЯ </a:t>
            </a:r>
            <a:br>
              <a:rPr lang="ru-RU" sz="2000" dirty="0"/>
            </a:br>
            <a:r>
              <a:rPr lang="ru-RU" sz="2000" dirty="0"/>
              <a:t>К МНОГООБРАЗНЫМ КУЛЬТУРАМ</a:t>
            </a:r>
          </a:p>
        </p:txBody>
      </p:sp>
      <p:pic>
        <p:nvPicPr>
          <p:cNvPr id="4098" name="Picture 2" descr="https://moodle.dpk.su/pluginfile.php/390/course/overviewfiles/nauk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41" y="1347105"/>
            <a:ext cx="5605958" cy="56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388353" y="2333447"/>
            <a:ext cx="4546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УЧЕБНЫЕ ПРЕДМЕТЫ: </a:t>
            </a:r>
            <a:br>
              <a:rPr lang="ru-RU" sz="2000" dirty="0"/>
            </a:br>
            <a:r>
              <a:rPr lang="ru-RU" sz="2000" dirty="0"/>
              <a:t>ОБЩЕСТВОЗНАНИЕ, ПРАВО, </a:t>
            </a:r>
            <a:br>
              <a:rPr lang="ru-RU" sz="2000" dirty="0"/>
            </a:br>
            <a:r>
              <a:rPr lang="ru-RU" sz="2000" dirty="0"/>
              <a:t>ОСНОВЫ БЕЗОПАСНОСТИ ЖИЗНЕДЕЯТЕЛЬНОСТИ И ДР.</a:t>
            </a:r>
          </a:p>
          <a:p>
            <a:pPr algn="r"/>
            <a:endParaRPr lang="ru-RU" sz="2000" dirty="0"/>
          </a:p>
          <a:p>
            <a:pPr algn="r"/>
            <a:r>
              <a:rPr lang="ru-RU" sz="2000" dirty="0"/>
              <a:t>ВНЕУРОЧНАЯ </a:t>
            </a:r>
            <a:br>
              <a:rPr lang="ru-RU" sz="2000" dirty="0"/>
            </a:br>
            <a:r>
              <a:rPr lang="ru-RU" sz="2000" dirty="0"/>
              <a:t>ДЕЯТЕЛЬНОСТЬ: </a:t>
            </a:r>
            <a:br>
              <a:rPr lang="ru-RU" sz="2000" dirty="0"/>
            </a:br>
            <a:r>
              <a:rPr lang="ru-RU" sz="2000" dirty="0"/>
              <a:t>ПРАВОВОЕ ПРОСВЕЩЕНИЕ ОБУЧАЮЩИХСЯ, ВОСПИТАНИЕ ЗАКОНОПОСЛУШНОГО ГРАЖДАНИНА, ПОДРОСТОК </a:t>
            </a:r>
            <a:br>
              <a:rPr lang="ru-RU" sz="2000" dirty="0"/>
            </a:br>
            <a:r>
              <a:rPr lang="ru-RU" sz="2000" dirty="0"/>
              <a:t>И ЗАКОН И ДР.</a:t>
            </a:r>
          </a:p>
        </p:txBody>
      </p:sp>
    </p:spTree>
    <p:extLst>
      <p:ext uri="{BB962C8B-B14F-4D97-AF65-F5344CB8AC3E}">
        <p14:creationId xmlns:p14="http://schemas.microsoft.com/office/powerpoint/2010/main" val="77530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29312"/>
            <a:ext cx="11905488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3623</a:t>
            </a:r>
            <a:r>
              <a:rPr lang="ru-RU" dirty="0" smtClean="0"/>
              <a:t> </a:t>
            </a:r>
            <a:r>
              <a:rPr lang="ru-RU" dirty="0"/>
              <a:t>несовершеннолетних из ЛДНР, Херсонской, Запорожской областей И Украины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79105" y="30576281"/>
            <a:ext cx="9784080" cy="1800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Декларация прав ребенка 20 ноября 1959 года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31505" y="30728681"/>
            <a:ext cx="978408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/>
              <a:t>Декларация прав ребенка 20 ноября 1959 года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99307"/>
            <a:ext cx="28620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/>
              <a:t>392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дошкольников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62072" y="2099307"/>
            <a:ext cx="28620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/>
              <a:t>2510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школьника</a:t>
            </a:r>
            <a:endParaRPr lang="ru-RU" sz="2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29884" y="2099307"/>
            <a:ext cx="28620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/>
              <a:t>274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студента СПО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973312" y="2100960"/>
            <a:ext cx="28620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/>
              <a:t>447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студентов вузов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6577" y="1883864"/>
            <a:ext cx="6481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В ОБРАЗОВАТЕЛЬНЫХ ОРГАНИЗАЦИЯХ РЕГИОНА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5701478"/>
            <a:ext cx="480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СИСТЕМА МЕЖВЕДОМСТВЕННОГО ВЗАИМОДЕЙСТВИЯ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17336" y="5701478"/>
            <a:ext cx="5949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ПОЛНОЦЕННАЯ ИНТЕГРАЦИЯ ОБУЧАЮЩИХСЯ, </a:t>
            </a:r>
            <a:br>
              <a:rPr lang="ru-RU" sz="2000" dirty="0"/>
            </a:br>
            <a:r>
              <a:rPr lang="ru-RU" sz="2000" dirty="0"/>
              <a:t>В ТОМ ЧИСЛЕ И В ПРАВОВОМ ПОЛЕ</a:t>
            </a:r>
          </a:p>
        </p:txBody>
      </p:sp>
      <p:sp>
        <p:nvSpPr>
          <p:cNvPr id="9" name="Равно 8"/>
          <p:cNvSpPr/>
          <p:nvPr/>
        </p:nvSpPr>
        <p:spPr>
          <a:xfrm>
            <a:off x="5202936" y="5809579"/>
            <a:ext cx="914400" cy="491683"/>
          </a:xfrm>
          <a:prstGeom prst="mathEqual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5145" y="3584732"/>
            <a:ext cx="58421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КОМПЛЕКС МЕР </a:t>
            </a:r>
            <a:b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социализации и психологической адаптации несовершеннолетних иностранных граждан, подлежащих обучению по образовательным программам дошкольного, начального общего, основного общего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среднего общего образования, среднего профессионального образования, высшего образования на период до 2025 года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Белгородской области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25312" y="360717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конфликтов, проявлений экстремизма и терроризма 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поликультурной образовательной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768227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274</TotalTime>
  <Words>301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Corbel</vt:lpstr>
      <vt:lpstr>Times New Roman</vt:lpstr>
      <vt:lpstr>Wingdings</vt:lpstr>
      <vt:lpstr>Окаймление</vt:lpstr>
      <vt:lpstr>День правовой помощи детям – 2022  в системе образования региона:</vt:lpstr>
      <vt:lpstr>20 ноября – всемирный день ребёнка</vt:lpstr>
      <vt:lpstr>День правовой помощи детям – 2022 </vt:lpstr>
      <vt:lpstr>День правовой помощи детям – 2022 </vt:lpstr>
      <vt:lpstr>правовое ПРОСВЕЩЕНИЕ</vt:lpstr>
      <vt:lpstr>3623 несовершеннолетних из ЛДНР, Херсонской, Запорожской областей И Украины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правовой помощи детям – 2022  в системе образования региона:</dc:title>
  <dc:creator>ThinkBOOK 1</dc:creator>
  <cp:lastModifiedBy>КлименченкоЕН</cp:lastModifiedBy>
  <cp:revision>38</cp:revision>
  <dcterms:created xsi:type="dcterms:W3CDTF">2022-11-15T15:08:00Z</dcterms:created>
  <dcterms:modified xsi:type="dcterms:W3CDTF">2022-11-23T07:44:26Z</dcterms:modified>
</cp:coreProperties>
</file>