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8" r:id="rId4"/>
    <p:sldId id="260" r:id="rId5"/>
    <p:sldId id="266" r:id="rId6"/>
    <p:sldId id="289" r:id="rId7"/>
    <p:sldId id="279" r:id="rId8"/>
    <p:sldId id="290" r:id="rId9"/>
    <p:sldId id="262" r:id="rId10"/>
    <p:sldId id="291" r:id="rId11"/>
    <p:sldId id="280" r:id="rId12"/>
    <p:sldId id="281" r:id="rId13"/>
    <p:sldId id="282" r:id="rId14"/>
    <p:sldId id="292" r:id="rId15"/>
    <p:sldId id="287" r:id="rId16"/>
    <p:sldId id="283" r:id="rId17"/>
    <p:sldId id="284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451285089880801E-4"/>
          <c:y val="9.7773858460171087E-2"/>
          <c:w val="0.51254763240931445"/>
          <c:h val="0.766238936414472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5.4530859344213416E-2"/>
                  <c:y val="-0.377138114659916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7814022563494843E-2"/>
                  <c:y val="-0.236023787047400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2"/>
                <c:pt idx="0">
                  <c:v>Заявление -873 </c:v>
                </c:pt>
                <c:pt idx="1">
                  <c:v>Жалоба -810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873</c:v>
                </c:pt>
                <c:pt idx="1">
                  <c:v>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4659441923357044"/>
          <c:y val="0.15023816798133541"/>
          <c:w val="0.40969011515339704"/>
          <c:h val="0.63223970484760961"/>
        </c:manualLayout>
      </c:layout>
      <c:overlay val="0"/>
      <c:txPr>
        <a:bodyPr/>
        <a:lstStyle/>
        <a:p>
          <a:pPr>
            <a:defRPr sz="3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995399371579798E-2"/>
          <c:y val="9.7773858460171087E-2"/>
          <c:w val="0.54118879953509436"/>
          <c:h val="0.81033125948968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Интернет-приемная (188 обр.)</c:v>
                </c:pt>
                <c:pt idx="1">
                  <c:v>Правительство области (181 обр.)</c:v>
                </c:pt>
                <c:pt idx="2">
                  <c:v>От заявителя (1040 обр.)</c:v>
                </c:pt>
                <c:pt idx="3">
                  <c:v>Департамент ЖКХ области (10 обр.)</c:v>
                </c:pt>
                <c:pt idx="4">
                  <c:v>Личный прием (207 обр.)</c:v>
                </c:pt>
                <c:pt idx="5">
                  <c:v>Управление жилкомнадзора области (8 обр.)</c:v>
                </c:pt>
                <c:pt idx="6">
                  <c:v>Уполномоченный по правам человека в области (10 обр.)</c:v>
                </c:pt>
                <c:pt idx="7">
                  <c:v>Шебекинская межрайонная прокуратура (16 обр.)</c:v>
                </c:pt>
                <c:pt idx="8">
                  <c:v>главный федеральный инспектор области (4 обр.)</c:v>
                </c:pt>
                <c:pt idx="9">
                  <c:v>прочие  областные (11 обр.)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188</c:v>
                </c:pt>
                <c:pt idx="1">
                  <c:v>181</c:v>
                </c:pt>
                <c:pt idx="2">
                  <c:v>1040</c:v>
                </c:pt>
                <c:pt idx="3">
                  <c:v>10</c:v>
                </c:pt>
                <c:pt idx="4">
                  <c:v>207</c:v>
                </c:pt>
                <c:pt idx="5">
                  <c:v>8</c:v>
                </c:pt>
                <c:pt idx="6">
                  <c:v>10</c:v>
                </c:pt>
                <c:pt idx="7">
                  <c:v>16</c:v>
                </c:pt>
                <c:pt idx="8">
                  <c:v>4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181731469532828"/>
          <c:y val="1.7961198755693811E-2"/>
          <c:w val="0.36597464954036441"/>
          <c:h val="0.9820388012443062"/>
        </c:manualLayout>
      </c:layout>
      <c:overlay val="0"/>
      <c:txPr>
        <a:bodyPr/>
        <a:lstStyle/>
        <a:p>
          <a:pPr>
            <a:defRPr sz="15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296119058666683"/>
          <c:w val="0.51104020256058913"/>
          <c:h val="0.76364533842644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9158710034397053E-2"/>
                  <c:y val="0.108094181665000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5846861572058777E-2"/>
                  <c:y val="-6.28986078567396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3"/>
                <c:pt idx="0">
                  <c:v>Первичный характер  - 1452 </c:v>
                </c:pt>
                <c:pt idx="1">
                  <c:v>Повторных - 99</c:v>
                </c:pt>
                <c:pt idx="2">
                  <c:v>Многократных - 132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1452</c:v>
                </c:pt>
                <c:pt idx="1">
                  <c:v>99</c:v>
                </c:pt>
                <c:pt idx="2">
                  <c:v>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6317614756954826"/>
          <c:y val="0.16846305271636486"/>
          <c:w val="0.37803411276742671"/>
          <c:h val="0.6636921707773210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296119058666683"/>
          <c:w val="0.51104020256058913"/>
          <c:h val="0.76364533842644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1593438810692448E-2"/>
                  <c:y val="-0.107217161056178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021471023637447E-2"/>
                  <c:y val="2.23264081768692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85323662992811"/>
                  <c:y val="7.41608339814094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5.8969409381863555E-2"/>
                  <c:y val="-1.3056327074769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Вопросы строительства ИЖС, реконструкции, перепланировки жилых помещений (635)</c:v>
                </c:pt>
                <c:pt idx="1">
                  <c:v>Земельные вопросы (258)</c:v>
                </c:pt>
                <c:pt idx="2">
                  <c:v>Коммунально-бытовые вопросы (336)</c:v>
                </c:pt>
                <c:pt idx="3">
                  <c:v>Жилищные вопросы (112)</c:v>
                </c:pt>
                <c:pt idx="4">
                  <c:v>Вопросы социального обеспечения (83)</c:v>
                </c:pt>
                <c:pt idx="5">
                  <c:v>Вопросы культуры и образования (41)</c:v>
                </c:pt>
                <c:pt idx="6">
                  <c:v>Финансовые вопросы (30)</c:v>
                </c:pt>
                <c:pt idx="7">
                  <c:v>Вопросы труда и заработной платы (21)</c:v>
                </c:pt>
                <c:pt idx="8">
                  <c:v>Вопросы транспорта и связи (26)</c:v>
                </c:pt>
                <c:pt idx="9">
                  <c:v>Вопросы торговли (19)</c:v>
                </c:pt>
                <c:pt idx="10">
                  <c:v>Прочие (122)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635</c:v>
                </c:pt>
                <c:pt idx="1">
                  <c:v>258</c:v>
                </c:pt>
                <c:pt idx="2">
                  <c:v>336</c:v>
                </c:pt>
                <c:pt idx="3">
                  <c:v>112</c:v>
                </c:pt>
                <c:pt idx="4">
                  <c:v>83</c:v>
                </c:pt>
                <c:pt idx="5">
                  <c:v>41</c:v>
                </c:pt>
                <c:pt idx="6">
                  <c:v>30</c:v>
                </c:pt>
                <c:pt idx="7">
                  <c:v>21</c:v>
                </c:pt>
                <c:pt idx="8">
                  <c:v>26</c:v>
                </c:pt>
                <c:pt idx="9">
                  <c:v>19</c:v>
                </c:pt>
                <c:pt idx="10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317614756954826"/>
          <c:y val="3.2431037074312003E-4"/>
          <c:w val="0.4187346942457485"/>
          <c:h val="0.99967573047439173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63456671955728E-2"/>
          <c:y val="0.11592952090290622"/>
          <c:w val="0.51405506225803965"/>
          <c:h val="0.766239004489697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7084205743521372E-2"/>
                  <c:y val="-9.10395920921067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123153457782945E-2"/>
                  <c:y val="2.39152886521380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46801779859218E-2"/>
                  <c:y val="6.4248343751279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5191949232611388E-2"/>
                  <c:y val="-3.31437954262391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Благоустройство (202)</c:v>
                </c:pt>
                <c:pt idx="1">
                  <c:v>Дороги (111)</c:v>
                </c:pt>
                <c:pt idx="2">
                  <c:v>Жилищно-коммунальное хозяйство (104)</c:v>
                </c:pt>
                <c:pt idx="3">
                  <c:v>Общественый транспорт (25)</c:v>
                </c:pt>
                <c:pt idx="4">
                  <c:v>Образование (28)</c:v>
                </c:pt>
                <c:pt idx="5">
                  <c:v>Вопросы культуры и образования (41)</c:v>
                </c:pt>
                <c:pt idx="6">
                  <c:v>Экология (4)</c:v>
                </c:pt>
                <c:pt idx="7">
                  <c:v>Здравоохранение (2)</c:v>
                </c:pt>
                <c:pt idx="8">
                  <c:v>Прочие (46)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202</c:v>
                </c:pt>
                <c:pt idx="1">
                  <c:v>111</c:v>
                </c:pt>
                <c:pt idx="2">
                  <c:v>104</c:v>
                </c:pt>
                <c:pt idx="3">
                  <c:v>25</c:v>
                </c:pt>
                <c:pt idx="4">
                  <c:v>28</c:v>
                </c:pt>
                <c:pt idx="5">
                  <c:v>41</c:v>
                </c:pt>
                <c:pt idx="6">
                  <c:v>4</c:v>
                </c:pt>
                <c:pt idx="7">
                  <c:v>2</c:v>
                </c:pt>
                <c:pt idx="8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754984014121887"/>
          <c:y val="0"/>
          <c:w val="0.46245015985878113"/>
          <c:h val="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C4A7F-E955-48B8-8714-50349BE8E190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0309-E412-478C-AB67-749A61A95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1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6E39-840F-4769-88CE-06FC408C4B25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4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F7F-F5BF-4A42-A879-82EF1B3C482E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4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7B5-58BC-486A-9BE3-7D5844AD19CB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2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97085"/>
          </a:xfrm>
          <a:pattFill prst="lgCheck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>
              <a:defRPr lang="fr-FR" sz="1800">
                <a:latin typeface="+mj-lt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948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CB71-9380-4FE9-AE5D-5195D4A28361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6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AF70-7DE7-482D-8E26-AF0462223687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1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CD23-9E19-4C17-8800-6E94DDB25F6D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2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A169-9B40-441E-A650-22B694C1B3F5}" type="datetime1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8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A915-0340-495B-8236-CA6BC7FC222F}" type="datetime1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3CDC-6DD9-4DF7-9957-9A9275AE3C0A}" type="datetime1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9DD3-D830-417B-809A-0F0778DFE544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836B-2F6B-4B15-9BD6-D6EE65A44034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9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B63E-9225-472A-A1F3-926962324ACB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B4940-B2B8-4116-91A2-FF11012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064896" cy="1752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 работе с обращениями граждан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администрации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Шебекинского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городского округа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 2019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году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6 декабря 2019 года</a:t>
            </a:r>
            <a:endParaRPr lang="ru-RU" sz="1800" dirty="0"/>
          </a:p>
        </p:txBody>
      </p:sp>
      <p:pic>
        <p:nvPicPr>
          <p:cNvPr id="4" name="Picture 2" descr="C:\Users\ИщенкоАИ\Desktop\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085184"/>
            <a:ext cx="5324128" cy="11521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Начальник отдела делопроизводства управления организационно-контрольной работы и СМИ администрации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Шебекинского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городского округа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Тарасова Елена Алексеевна </a:t>
            </a: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144015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Из вышестоящих органов поступило – 240 (14,3%)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Администрацию Президента РФ от граждан </a:t>
            </a:r>
            <a:br>
              <a:rPr lang="ru-RU" sz="2400" b="1" dirty="0" smtClean="0"/>
            </a:br>
            <a:r>
              <a:rPr lang="ru-RU" sz="2400" b="1" dirty="0" smtClean="0"/>
              <a:t>направлено </a:t>
            </a:r>
            <a:r>
              <a:rPr lang="ru-RU" sz="2400" b="1" dirty="0" smtClean="0"/>
              <a:t> 71 обращение (4,2%)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190208"/>
              </p:ext>
            </p:extLst>
          </p:nvPr>
        </p:nvGraphicFramePr>
        <p:xfrm>
          <a:off x="611560" y="3212976"/>
          <a:ext cx="77768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10</a:t>
            </a:fld>
            <a:endParaRPr lang="ru-RU"/>
          </a:p>
        </p:txBody>
      </p:sp>
      <p:pic>
        <p:nvPicPr>
          <p:cNvPr id="8" name="Picture 2" descr="C:\Users\ИщенкоАИ\Desktop\ba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Тематика обращений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32694"/>
              </p:ext>
            </p:extLst>
          </p:nvPr>
        </p:nvGraphicFramePr>
        <p:xfrm>
          <a:off x="539552" y="1340768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11</a:t>
            </a:fld>
            <a:endParaRPr lang="ru-RU"/>
          </a:p>
        </p:txBody>
      </p:sp>
      <p:pic>
        <p:nvPicPr>
          <p:cNvPr id="8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48665"/>
              </p:ext>
            </p:extLst>
          </p:nvPr>
        </p:nvGraphicFramePr>
        <p:xfrm>
          <a:off x="755576" y="980728"/>
          <a:ext cx="7272807" cy="5459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616"/>
                <a:gridCol w="3310210"/>
                <a:gridCol w="1763317"/>
                <a:gridCol w="1540664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№ п/п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Способ предоставления жилого помещения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Количество предоставленных жилых помещений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(ед.)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Общая площадь предоставленных жилых помещений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(кв. м.)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договору социального </a:t>
                      </a:r>
                      <a:r>
                        <a:rPr lang="ru-RU" sz="1800" b="1" dirty="0" smtClean="0">
                          <a:effectLst/>
                        </a:rPr>
                        <a:t>найма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439,4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9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договору найма специализированных жилых помещений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974,3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9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договору найма жилых помещений маневренного жилищного фонда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44,8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75478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Принятые меры по обращениям граждан</a:t>
            </a:r>
          </a:p>
          <a:p>
            <a:pPr algn="ctr"/>
            <a:endParaRPr lang="ru-RU" b="1" dirty="0"/>
          </a:p>
        </p:txBody>
      </p:sp>
      <p:pic>
        <p:nvPicPr>
          <p:cNvPr id="6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37337" y="24208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285" y="1112552"/>
            <a:ext cx="6624340" cy="48013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         В </a:t>
            </a:r>
            <a:r>
              <a:rPr lang="ru-RU" dirty="0"/>
              <a:t>рамках программы благоустройства улично – дорожной сети </a:t>
            </a:r>
            <a:r>
              <a:rPr lang="ru-RU" dirty="0" err="1"/>
              <a:t>Шебекинского</a:t>
            </a:r>
            <a:r>
              <a:rPr lang="ru-RU" dirty="0"/>
              <a:t> городского </a:t>
            </a:r>
            <a:r>
              <a:rPr lang="ru-RU" dirty="0" smtClean="0"/>
              <a:t>округа в 2019 году произведен </a:t>
            </a:r>
            <a:r>
              <a:rPr lang="ru-RU" dirty="0"/>
              <a:t>капитальный ремонт подъездных дорог к селам </a:t>
            </a:r>
            <a:endParaRPr lang="ru-RU" dirty="0" smtClean="0"/>
          </a:p>
          <a:p>
            <a:pPr algn="ctr"/>
            <a:r>
              <a:rPr lang="ru-RU" dirty="0" err="1" smtClean="0"/>
              <a:t>Пенцево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Кошлаково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endParaRPr lang="ru-RU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          Выполнен </a:t>
            </a:r>
            <a:r>
              <a:rPr lang="ru-RU" dirty="0"/>
              <a:t>ремонт дорог по четырем улицам в городе Шебекино, одной улице в пос. Маслова Пристань, автодороги в селе </a:t>
            </a:r>
            <a:r>
              <a:rPr lang="ru-RU" dirty="0" err="1"/>
              <a:t>Графовка</a:t>
            </a:r>
            <a:r>
              <a:rPr lang="ru-RU" dirty="0"/>
              <a:t>. В рамках данной программы выполнен капитальный ремонт улично – дорожной сети </a:t>
            </a:r>
            <a:r>
              <a:rPr lang="ru-RU" dirty="0" err="1"/>
              <a:t>Шебекинского</a:t>
            </a:r>
            <a:r>
              <a:rPr lang="ru-RU" dirty="0"/>
              <a:t> городского округа общей протяженностью </a:t>
            </a:r>
            <a:r>
              <a:rPr lang="ru-RU" b="1" dirty="0"/>
              <a:t>11,96 </a:t>
            </a:r>
            <a:r>
              <a:rPr lang="ru-RU" b="1" dirty="0" smtClean="0"/>
              <a:t>км.</a:t>
            </a:r>
          </a:p>
          <a:p>
            <a:pPr algn="ctr"/>
            <a:endParaRPr lang="ru-RU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рамках реализации национального проекта «Безопасные и качественные автомобильные дороги» на территории </a:t>
            </a:r>
            <a:r>
              <a:rPr lang="ru-RU" dirty="0" err="1"/>
              <a:t>Шебекинского</a:t>
            </a:r>
            <a:r>
              <a:rPr lang="ru-RU" dirty="0"/>
              <a:t> городского округа в 2019 году выполнен капитальный ремонт дорог общего пользования местного значения в городе Шебекино и в селе Новая Таволжанка общей протяженностью </a:t>
            </a:r>
            <a:r>
              <a:rPr lang="ru-RU" b="1" dirty="0"/>
              <a:t>7,325 </a:t>
            </a:r>
            <a:r>
              <a:rPr lang="ru-RU" b="1" dirty="0" smtClean="0"/>
              <a:t>км.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26" y="1499286"/>
            <a:ext cx="1152128" cy="1536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26" y="3392242"/>
            <a:ext cx="1080120" cy="14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7" y="5229200"/>
            <a:ext cx="1426538" cy="15216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375478"/>
            <a:ext cx="7056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Принятые меры по обращениям граждан</a:t>
            </a:r>
          </a:p>
          <a:p>
            <a:pPr algn="ctr"/>
            <a:endParaRPr lang="ru-RU" b="1" dirty="0"/>
          </a:p>
        </p:txBody>
      </p:sp>
      <p:pic>
        <p:nvPicPr>
          <p:cNvPr id="13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37337" y="24208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205" y="2033538"/>
            <a:ext cx="6624340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/>
              <a:t>83</a:t>
            </a:r>
            <a:r>
              <a:rPr lang="ru-RU" sz="2400" dirty="0" smtClean="0"/>
              <a:t> </a:t>
            </a:r>
            <a:r>
              <a:rPr lang="ru-RU" sz="2400" b="1" dirty="0"/>
              <a:t>обращения об оказании материальной помощи </a:t>
            </a:r>
            <a:r>
              <a:rPr lang="ru-RU" sz="2400" dirty="0" smtClean="0"/>
              <a:t>на </a:t>
            </a:r>
            <a:r>
              <a:rPr lang="ru-RU" sz="2400" dirty="0"/>
              <a:t>лечение, ремонт жилья, оказание помощи многодетным семьям.</a:t>
            </a:r>
          </a:p>
          <a:p>
            <a:pPr algn="ctr"/>
            <a:r>
              <a:rPr lang="ru-RU" sz="2400" dirty="0"/>
              <a:t>       </a:t>
            </a:r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29 </a:t>
            </a:r>
            <a:r>
              <a:rPr lang="ru-RU" sz="2400" b="1" dirty="0" smtClean="0"/>
              <a:t>гражданам</a:t>
            </a:r>
            <a:endParaRPr lang="ru-RU" sz="2400" dirty="0"/>
          </a:p>
          <a:p>
            <a:pPr algn="ctr"/>
            <a:r>
              <a:rPr lang="ru-RU" sz="2400" dirty="0" smtClean="0"/>
              <a:t>была </a:t>
            </a:r>
            <a:r>
              <a:rPr lang="ru-RU" sz="2400" dirty="0"/>
              <a:t>оказана материальная помощь.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75478"/>
            <a:ext cx="70567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Принятые меры по обращениям граждан</a:t>
            </a:r>
          </a:p>
          <a:p>
            <a:pPr algn="ctr"/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4286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914059" cy="181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42" y="375478"/>
            <a:ext cx="15053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Инцидент-менеджмент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93932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15</a:t>
            </a:fld>
            <a:endParaRPr lang="ru-RU"/>
          </a:p>
        </p:txBody>
      </p:sp>
      <p:pic>
        <p:nvPicPr>
          <p:cNvPr id="7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42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Личный прием граждан </a:t>
            </a:r>
            <a:br>
              <a:rPr lang="ru-RU" sz="2000" b="1" dirty="0" smtClean="0"/>
            </a:br>
            <a:r>
              <a:rPr lang="ru-RU" sz="2000" b="1" dirty="0" smtClean="0"/>
              <a:t>главой </a:t>
            </a:r>
            <a:r>
              <a:rPr lang="ru-RU" sz="2000" b="1" dirty="0" smtClean="0"/>
              <a:t>администрации </a:t>
            </a:r>
            <a:r>
              <a:rPr lang="ru-RU" sz="2000" b="1" dirty="0" err="1" smtClean="0"/>
              <a:t>Шебекинского</a:t>
            </a:r>
            <a:r>
              <a:rPr lang="ru-RU" sz="2000" b="1" dirty="0" smtClean="0"/>
              <a:t> городского </a:t>
            </a:r>
            <a:r>
              <a:rPr lang="ru-RU" sz="2000" b="1" dirty="0" smtClean="0"/>
              <a:t>округа</a:t>
            </a:r>
            <a:endParaRPr lang="ru-RU" sz="2000" b="1" dirty="0"/>
          </a:p>
        </p:txBody>
      </p:sp>
      <p:pic>
        <p:nvPicPr>
          <p:cNvPr id="9218" name="Picture 2" descr="D:\Тарасова Е.А\Обращения граждан\2019 г\ЗАСЕДАНИЕ КОМИТЕТА 06.12.19\Прием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8" y="2132856"/>
            <a:ext cx="341972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Тарасова Е.А\Обращения граждан\2019 г\ЗАСЕДАНИЕ КОМИТЕТА 06.12.19\Прием\4Ukjfe1sND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30540"/>
            <a:ext cx="3265304" cy="20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Тарасова Е.А\Обращения граждан\2019 г\ЗАСЕДАНИЕ КОМИТЕТА 06.12.19\Прием\ITT12qKcWv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3442066" cy="2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71914" y="4005064"/>
            <a:ext cx="322056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/>
          </a:p>
          <a:p>
            <a:r>
              <a:rPr lang="ru-RU" sz="2000" b="1" dirty="0"/>
              <a:t>П</a:t>
            </a:r>
            <a:r>
              <a:rPr lang="ru-RU" sz="2000" b="1" dirty="0" smtClean="0"/>
              <a:t>ринято на </a:t>
            </a:r>
            <a:r>
              <a:rPr lang="ru-RU" sz="2000" b="1" dirty="0" smtClean="0"/>
              <a:t>личном </a:t>
            </a:r>
            <a:r>
              <a:rPr lang="ru-RU" sz="2000" b="1" dirty="0" smtClean="0"/>
              <a:t>приеме: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2019 год</a:t>
            </a:r>
            <a:r>
              <a:rPr lang="ru-RU" sz="2000" b="1" dirty="0" smtClean="0"/>
              <a:t> - </a:t>
            </a:r>
            <a:r>
              <a:rPr lang="ru-RU" sz="2000" b="1" dirty="0" smtClean="0"/>
              <a:t>207 </a:t>
            </a:r>
            <a:r>
              <a:rPr lang="ru-RU" sz="2000" b="1" dirty="0" smtClean="0"/>
              <a:t>чел.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2018 год – 91 чел.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16</a:t>
            </a:fld>
            <a:endParaRPr lang="ru-RU"/>
          </a:p>
        </p:txBody>
      </p:sp>
      <p:pic>
        <p:nvPicPr>
          <p:cNvPr id="9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3692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Прием граждан в общественной приемной Губернатора Белгородской области </a:t>
            </a:r>
            <a:br>
              <a:rPr lang="ru-RU" sz="2400" b="1" dirty="0" smtClean="0"/>
            </a:br>
            <a:r>
              <a:rPr lang="ru-RU" sz="2400" b="1" dirty="0" err="1" smtClean="0"/>
              <a:t>Шебекинском</a:t>
            </a:r>
            <a:r>
              <a:rPr lang="ru-RU" sz="2400" b="1" dirty="0" smtClean="0"/>
              <a:t> городском округе</a:t>
            </a:r>
            <a:endParaRPr lang="ru-RU" sz="24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0132"/>
            <a:ext cx="4612518" cy="30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12160" y="1484784"/>
            <a:ext cx="2736304" cy="23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/>
          </a:p>
          <a:p>
            <a:r>
              <a:rPr lang="ru-RU" sz="2000" b="1" dirty="0" smtClean="0"/>
              <a:t>Прием граждан проводит Уполномоченный по правам человека в Белгородской области Панин А.Г.</a:t>
            </a:r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04148" y="4005064"/>
            <a:ext cx="2736304" cy="23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/>
          </a:p>
          <a:p>
            <a:r>
              <a:rPr lang="ru-RU" sz="2000" b="1" dirty="0" smtClean="0"/>
              <a:t>В 2019 году в Общественной приемной Губернатора Белгородской области принято 14 человек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4" t="16772" r="17011" b="47996"/>
          <a:stretch/>
        </p:blipFill>
        <p:spPr bwMode="auto">
          <a:xfrm>
            <a:off x="251520" y="4869160"/>
            <a:ext cx="193611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17</a:t>
            </a:fld>
            <a:endParaRPr lang="ru-RU"/>
          </a:p>
        </p:txBody>
      </p:sp>
      <p:pic>
        <p:nvPicPr>
          <p:cNvPr id="12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564904"/>
            <a:ext cx="3096344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94120" y="260648"/>
            <a:ext cx="9703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ИщенкоАИ\Desktop\ba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0" y="2492896"/>
            <a:ext cx="5143114" cy="39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18</a:t>
            </a:fld>
            <a:endParaRPr lang="ru-RU"/>
          </a:p>
        </p:txBody>
      </p:sp>
      <p:pic>
        <p:nvPicPr>
          <p:cNvPr id="9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8104534" y="558924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Правовые основания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Федеральный закон РФ от </a:t>
            </a:r>
            <a:r>
              <a:rPr lang="ru-RU" sz="2000" dirty="0"/>
              <a:t>2 мая 2006 года № 59-ФЗ «О порядке рассмотрения обращений граждан Российской Федерации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Федеральный закон РФ </a:t>
            </a:r>
            <a:r>
              <a:rPr lang="ru-RU" sz="2000" dirty="0" smtClean="0"/>
              <a:t>от </a:t>
            </a:r>
            <a:r>
              <a:rPr lang="ru-RU" sz="2000" dirty="0"/>
              <a:t>9 февраля 2009 года № 8-ФЗ «Об обеспечении доступа к информации о деятельности государственных органов и органов местного самоуправления</a:t>
            </a:r>
            <a:r>
              <a:rPr lang="ru-RU" sz="2000" dirty="0" smtClean="0"/>
              <a:t>»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М</a:t>
            </a:r>
            <a:r>
              <a:rPr lang="ru-RU" sz="2000" dirty="0" smtClean="0"/>
              <a:t>етодические рекомендации, утвержденные </a:t>
            </a:r>
            <a:r>
              <a:rPr lang="ru-RU" sz="2000" dirty="0"/>
              <a:t>распоряжением  Губернатора  Белгородской  области от 12 августа 2015 года  № </a:t>
            </a:r>
            <a:r>
              <a:rPr lang="ru-RU" sz="2000" dirty="0" smtClean="0"/>
              <a:t>444-р.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Порядок </a:t>
            </a:r>
            <a:r>
              <a:rPr lang="ru-RU" sz="2000" dirty="0"/>
              <a:t>работы с обращениями граждан и организаций </a:t>
            </a:r>
            <a:r>
              <a:rPr lang="ru-RU" sz="2000" dirty="0" smtClean="0"/>
              <a:t>в </a:t>
            </a:r>
            <a:r>
              <a:rPr lang="ru-RU" sz="2000" dirty="0"/>
              <a:t>администрации </a:t>
            </a:r>
            <a:r>
              <a:rPr lang="ru-RU" sz="2000" dirty="0" err="1"/>
              <a:t>Шебекинского</a:t>
            </a:r>
            <a:r>
              <a:rPr lang="ru-RU" sz="2000" dirty="0"/>
              <a:t> городского округа, </a:t>
            </a:r>
            <a:r>
              <a:rPr lang="ru-RU" sz="2000" dirty="0" smtClean="0"/>
              <a:t>утвержденный </a:t>
            </a:r>
            <a:r>
              <a:rPr lang="ru-RU" sz="2000" dirty="0"/>
              <a:t>распоряжением администрации </a:t>
            </a:r>
            <a:r>
              <a:rPr lang="ru-RU" sz="2000" dirty="0" err="1"/>
              <a:t>Шебекинского</a:t>
            </a:r>
            <a:r>
              <a:rPr lang="ru-RU" sz="2000" dirty="0"/>
              <a:t> городского округа  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7  марта 2019 года </a:t>
            </a:r>
            <a:r>
              <a:rPr lang="ru-RU" sz="2000" dirty="0"/>
              <a:t>№ 208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</p:txBody>
      </p:sp>
      <p:pic>
        <p:nvPicPr>
          <p:cNvPr id="5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2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84368" y="1556792"/>
            <a:ext cx="936104" cy="12961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42008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  <a:cs typeface="Times New Roman" pitchFamily="18" charset="0"/>
              </a:rPr>
              <a:t>Регистрация обращений в СЭД</a:t>
            </a:r>
            <a:br>
              <a:rPr lang="ru-RU" sz="2800" b="1" dirty="0" smtClean="0"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latin typeface="+mn-lt"/>
                <a:cs typeface="Times New Roman" pitchFamily="18" charset="0"/>
              </a:rPr>
              <a:t>«Обращения граждан Шебекино»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/>
              <a:t> </a:t>
            </a:r>
            <a:r>
              <a:rPr lang="ru-RU" sz="3000" dirty="0" smtClean="0"/>
              <a:t>      </a:t>
            </a:r>
          </a:p>
          <a:p>
            <a:pPr marL="0" indent="0">
              <a:buNone/>
            </a:pPr>
            <a:r>
              <a:rPr lang="ru-RU" sz="3000" b="1" dirty="0"/>
              <a:t> </a:t>
            </a:r>
            <a:r>
              <a:rPr lang="ru-RU" sz="3000" b="1" dirty="0" smtClean="0"/>
              <a:t>   2018 год </a:t>
            </a:r>
            <a:r>
              <a:rPr lang="ru-RU" sz="3000" dirty="0" smtClean="0"/>
              <a:t>– </a:t>
            </a:r>
            <a:r>
              <a:rPr lang="ru-RU" sz="3000" b="1" dirty="0" smtClean="0"/>
              <a:t>1409 </a:t>
            </a:r>
            <a:r>
              <a:rPr lang="ru-RU" sz="3000" dirty="0" smtClean="0"/>
              <a:t>обращения </a:t>
            </a:r>
          </a:p>
          <a:p>
            <a:pPr marL="0" indent="0">
              <a:buNone/>
            </a:pPr>
            <a:endParaRPr lang="ru-RU" sz="3000" b="1" dirty="0" smtClean="0"/>
          </a:p>
          <a:p>
            <a:pPr marL="0" indent="0">
              <a:buNone/>
            </a:pPr>
            <a:r>
              <a:rPr lang="ru-RU" sz="3000" dirty="0" smtClean="0"/>
              <a:t>                                                                   </a:t>
            </a:r>
            <a:endParaRPr lang="ru-RU" sz="3000" b="1" dirty="0"/>
          </a:p>
          <a:p>
            <a:pPr marL="0" indent="0">
              <a:buNone/>
            </a:pPr>
            <a:r>
              <a:rPr lang="ru-RU" sz="3000" b="1" dirty="0" smtClean="0"/>
              <a:t>   2019 год -</a:t>
            </a:r>
            <a:r>
              <a:rPr lang="ru-RU" sz="3000" dirty="0" smtClean="0"/>
              <a:t> </a:t>
            </a:r>
            <a:r>
              <a:rPr lang="ru-RU" sz="3000" b="1" dirty="0"/>
              <a:t>1683 </a:t>
            </a:r>
            <a:r>
              <a:rPr lang="ru-RU" sz="3000" dirty="0" smtClean="0"/>
              <a:t>обращения            на </a:t>
            </a:r>
            <a:r>
              <a:rPr lang="ru-RU" sz="3000" b="1" dirty="0"/>
              <a:t>274</a:t>
            </a:r>
            <a:r>
              <a:rPr lang="ru-RU" sz="3000" dirty="0"/>
              <a:t> больше 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 smtClean="0"/>
          </a:p>
          <a:p>
            <a:pPr marL="0" indent="0" algn="ctr">
              <a:buNone/>
            </a:pPr>
            <a:endParaRPr lang="ru-RU" sz="3000" dirty="0"/>
          </a:p>
          <a:p>
            <a:pPr algn="ctr"/>
            <a:endParaRPr lang="ru-RU" sz="2800" dirty="0" smtClean="0"/>
          </a:p>
        </p:txBody>
      </p:sp>
      <p:pic>
        <p:nvPicPr>
          <p:cNvPr id="15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812088" y="165101"/>
            <a:ext cx="1217612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ИщенкоАИ\Desktop\ba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15" y="4949817"/>
            <a:ext cx="1531169" cy="16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4</a:t>
            </a:fld>
            <a:endParaRPr lang="ru-RU"/>
          </a:p>
        </p:txBody>
      </p:sp>
      <p:pic>
        <p:nvPicPr>
          <p:cNvPr id="9" name="Picture 8" descr="http://www.orel-adm.ru/images/stories/contacts_mail_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2962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5095268" y="2924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0" descr="http://novvolk.ru/attachments/Image/Oficialnoe-obrashchenie.jpg?template=gener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5085185"/>
            <a:ext cx="2484437" cy="15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6" descr="https://im0-tub-ru.yandex.net/i?id=3a745a8808c5abc0b1507b5ca6e9c0ed-l&amp;n=13"/>
          <p:cNvPicPr>
            <a:picLocks noChangeAspect="1" noChangeArrowheads="1"/>
          </p:cNvPicPr>
          <p:nvPr/>
        </p:nvPicPr>
        <p:blipFill>
          <a:blip r:embed="rId7" cstate="print"/>
          <a:srcRect b="20911"/>
          <a:stretch>
            <a:fillRect/>
          </a:stretch>
        </p:blipFill>
        <p:spPr bwMode="auto">
          <a:xfrm>
            <a:off x="5940152" y="206084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4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812088" y="165101"/>
            <a:ext cx="1217612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597" y="2348880"/>
            <a:ext cx="41764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через Интернет-приемную </a:t>
            </a:r>
          </a:p>
          <a:p>
            <a:pPr algn="ctr"/>
            <a:r>
              <a:rPr lang="ru-RU" sz="2400" dirty="0" smtClean="0"/>
              <a:t>поступило – </a:t>
            </a:r>
            <a:r>
              <a:rPr lang="ru-RU" sz="2400" b="1" dirty="0" smtClean="0"/>
              <a:t>188</a:t>
            </a:r>
            <a:r>
              <a:rPr lang="ru-RU" sz="2400" dirty="0" smtClean="0"/>
              <a:t> обращений</a:t>
            </a:r>
            <a:endParaRPr lang="ru-RU" sz="2400" b="1" dirty="0" smtClean="0"/>
          </a:p>
          <a:p>
            <a:pPr algn="ctr"/>
            <a:endParaRPr lang="ru-RU" sz="2800" dirty="0"/>
          </a:p>
        </p:txBody>
      </p:sp>
      <p:pic>
        <p:nvPicPr>
          <p:cNvPr id="10" name="Picture 2" descr="C:\Users\ИщенкоАИ\Desktop\ba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1580" y="5301208"/>
            <a:ext cx="756084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406" y="1124744"/>
            <a:ext cx="8712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Письменных обращений в 2019 году - </a:t>
            </a:r>
            <a:r>
              <a:rPr lang="ru-RU" sz="2800" b="1" dirty="0" smtClean="0"/>
              <a:t>1476</a:t>
            </a:r>
            <a:endParaRPr lang="ru-RU" sz="28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4289" r="3215" b="5621"/>
          <a:stretch/>
        </p:blipFill>
        <p:spPr bwMode="auto">
          <a:xfrm>
            <a:off x="415636" y="3198876"/>
            <a:ext cx="4372388" cy="33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https://im0-tub-ru.yandex.net/i?id=e6a373fe2de3c2d05f233fa24052a8d4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145" y="1610799"/>
            <a:ext cx="1088196" cy="810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81" y="2557314"/>
            <a:ext cx="4332835" cy="295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7" descr="Картинки по запросу обращения в органы местного самоуправл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264" y="5685271"/>
            <a:ext cx="1043111" cy="10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9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Виды обращений по типу письма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74803"/>
              </p:ext>
            </p:extLst>
          </p:nvPr>
        </p:nvGraphicFramePr>
        <p:xfrm>
          <a:off x="467544" y="1556793"/>
          <a:ext cx="8424936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6</a:t>
            </a:fld>
            <a:endParaRPr lang="ru-RU"/>
          </a:p>
        </p:txBody>
      </p:sp>
      <p:pic>
        <p:nvPicPr>
          <p:cNvPr id="8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Dlr9H6mXoAAHSSl.jpg 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14105"/>
            <a:ext cx="3240360" cy="22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Источники поступления обращений граждан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54848"/>
              </p:ext>
            </p:extLst>
          </p:nvPr>
        </p:nvGraphicFramePr>
        <p:xfrm>
          <a:off x="467544" y="1772816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7</a:t>
            </a:fld>
            <a:endParaRPr lang="ru-RU"/>
          </a:p>
        </p:txBody>
      </p:sp>
      <p:pic>
        <p:nvPicPr>
          <p:cNvPr id="7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Портал ССТУ.РФ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8</a:t>
            </a:fld>
            <a:endParaRPr lang="ru-RU"/>
          </a:p>
        </p:txBody>
      </p:sp>
      <p:pic>
        <p:nvPicPr>
          <p:cNvPr id="8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68760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5100"/>
            <a:ext cx="756084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Поступление обращений граждан в администрацию </a:t>
            </a:r>
            <a:r>
              <a:rPr lang="ru-RU" sz="2400" b="1" dirty="0" err="1" smtClean="0"/>
              <a:t>Шебекинского</a:t>
            </a:r>
            <a:r>
              <a:rPr lang="ru-RU" sz="2400" b="1" dirty="0" smtClean="0"/>
              <a:t> городского округа </a:t>
            </a:r>
            <a:endParaRPr lang="ru-RU" sz="24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13948"/>
              </p:ext>
            </p:extLst>
          </p:nvPr>
        </p:nvGraphicFramePr>
        <p:xfrm>
          <a:off x="971600" y="1052736"/>
          <a:ext cx="7200801" cy="56472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3912"/>
                <a:gridCol w="3397645"/>
                <a:gridCol w="2919244"/>
              </a:tblGrid>
              <a:tr h="45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сельской территории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514" marR="4351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обращений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Б-</a:t>
                      </a:r>
                      <a:r>
                        <a:rPr lang="ru-RU" sz="1600" b="1" dirty="0" err="1" smtClean="0">
                          <a:effectLst/>
                        </a:rPr>
                        <a:t>Колодезянская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13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Белянская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Бершаковская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34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Б-</a:t>
                      </a:r>
                      <a:r>
                        <a:rPr lang="ru-RU" sz="1600" b="1" dirty="0" err="1" smtClean="0">
                          <a:effectLst/>
                        </a:rPr>
                        <a:t>Городищенская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Большетроицкая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28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Вознесеновская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82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Графовская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31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Купинская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37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Максимовская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М-Пристанская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108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Муромская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Н-</a:t>
                      </a:r>
                      <a:r>
                        <a:rPr lang="ru-RU" sz="1600" b="1" dirty="0" err="1" smtClean="0">
                          <a:effectLst/>
                        </a:rPr>
                        <a:t>Таволжанская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62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П-</a:t>
                      </a:r>
                      <a:r>
                        <a:rPr lang="ru-RU" sz="1600" b="1" dirty="0" err="1" smtClean="0">
                          <a:effectLst/>
                        </a:rPr>
                        <a:t>Цепляевская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Чураевская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27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Город </a:t>
                      </a:r>
                      <a:r>
                        <a:rPr lang="ru-RU" sz="1600" b="1" dirty="0" smtClean="0">
                          <a:effectLst/>
                        </a:rPr>
                        <a:t>Шебекино</a:t>
                      </a:r>
                      <a:endParaRPr lang="ru-RU" sz="1600" b="1" dirty="0">
                        <a:effectLst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1035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Другие регионы, области и районы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132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  <a:tr h="30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1683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514" marR="43514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4940-B2B8-4116-91A2-FF110125CC97}" type="slidenum">
              <a:rPr lang="ru-RU" smtClean="0"/>
              <a:t>9</a:t>
            </a:fld>
            <a:endParaRPr lang="ru-RU"/>
          </a:p>
        </p:txBody>
      </p:sp>
      <p:pic>
        <p:nvPicPr>
          <p:cNvPr id="6" name="Picture 2" descr="C:\Users\Пользователь\Desktop\БРЕНДИРОВАНИЕ ШЕБЕКИНСКОГО ОКРУГА\БРЕНД\Логотип\Central\Shebekino_central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5723"/>
          <a:stretch>
            <a:fillRect/>
          </a:stretch>
        </p:blipFill>
        <p:spPr bwMode="auto">
          <a:xfrm>
            <a:off x="7956376" y="165100"/>
            <a:ext cx="864096" cy="7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2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543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Правовые основания </vt:lpstr>
      <vt:lpstr>Регистрация обращений в СЭД «Обращения граждан Шебекино»  </vt:lpstr>
      <vt:lpstr>Презентация PowerPoint</vt:lpstr>
      <vt:lpstr>Презентация PowerPoint</vt:lpstr>
      <vt:lpstr>Виды обращений по типу письма</vt:lpstr>
      <vt:lpstr>Источники поступления обращений граждан</vt:lpstr>
      <vt:lpstr>Портал ССТУ.РФ</vt:lpstr>
      <vt:lpstr>Поступление обращений граждан в администрацию Шебекинского городского округа </vt:lpstr>
      <vt:lpstr>Из вышестоящих органов поступило – 240 (14,3%)  В Администрацию Президента РФ от граждан  направлено  71 обращение (4,2%)</vt:lpstr>
      <vt:lpstr>Тематика обращений </vt:lpstr>
      <vt:lpstr>Презентация PowerPoint</vt:lpstr>
      <vt:lpstr>Презентация PowerPoint</vt:lpstr>
      <vt:lpstr>Презентация PowerPoint</vt:lpstr>
      <vt:lpstr>Инцидент-менеджмент </vt:lpstr>
      <vt:lpstr>Личный прием граждан  главой администрации Шебекинского городского округа</vt:lpstr>
      <vt:lpstr>Прием граждан в общественной приемной Губернатора Белгородской области  Шебекинском городском округе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ИщенкоАИ</dc:creator>
  <cp:lastModifiedBy>user</cp:lastModifiedBy>
  <cp:revision>110</cp:revision>
  <dcterms:created xsi:type="dcterms:W3CDTF">2019-11-08T12:19:02Z</dcterms:created>
  <dcterms:modified xsi:type="dcterms:W3CDTF">2019-12-05T11:04:34Z</dcterms:modified>
</cp:coreProperties>
</file>