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14" r:id="rId2"/>
    <p:sldId id="839" r:id="rId3"/>
    <p:sldId id="892" r:id="rId4"/>
    <p:sldId id="841" r:id="rId5"/>
    <p:sldId id="882" r:id="rId6"/>
    <p:sldId id="845" r:id="rId7"/>
    <p:sldId id="900" r:id="rId8"/>
    <p:sldId id="881" r:id="rId9"/>
    <p:sldId id="847" r:id="rId10"/>
    <p:sldId id="849" r:id="rId11"/>
    <p:sldId id="855" r:id="rId12"/>
    <p:sldId id="858" r:id="rId13"/>
    <p:sldId id="897" r:id="rId14"/>
    <p:sldId id="867" r:id="rId15"/>
    <p:sldId id="899" r:id="rId16"/>
    <p:sldId id="860" r:id="rId17"/>
    <p:sldId id="894" r:id="rId18"/>
    <p:sldId id="896" r:id="rId19"/>
    <p:sldId id="891" r:id="rId20"/>
    <p:sldId id="878" r:id="rId21"/>
    <p:sldId id="876" r:id="rId2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CC00"/>
    <a:srgbClr val="CC0000"/>
    <a:srgbClr val="A6F4AD"/>
    <a:srgbClr val="3EE64E"/>
    <a:srgbClr val="93FFC4"/>
    <a:srgbClr val="99FFCC"/>
    <a:srgbClr val="FF99FF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613" autoAdjust="0"/>
    <p:restoredTop sz="97070" autoAdjust="0"/>
  </p:normalViewPr>
  <p:slideViewPr>
    <p:cSldViewPr>
      <p:cViewPr>
        <p:scale>
          <a:sx n="100" d="100"/>
          <a:sy n="100" d="100"/>
        </p:scale>
        <p:origin x="-1224" y="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A3F39-DBF3-4CC7-A5BD-12E96EEB67BF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967D58A-6AC0-45BF-9361-8C5F6DC4F5A7}">
      <dgm:prSet phldrT="[Текст]"/>
      <dgm:spPr/>
      <dgm:t>
        <a:bodyPr/>
        <a:lstStyle/>
        <a:p>
          <a:r>
            <a:rPr lang="ru-RU" dirty="0" smtClean="0"/>
            <a:t>улучшение системы  организации работы с обращениями граждан, развитие информационно-аналитической работы;</a:t>
          </a:r>
          <a:endParaRPr lang="ru-RU" dirty="0"/>
        </a:p>
      </dgm:t>
    </dgm:pt>
    <dgm:pt modelId="{B7B84BB4-79DB-4C21-BA7B-2B8F8A621102}" type="parTrans" cxnId="{623F99DA-3B95-40A9-A2BE-AF5F0577F29E}">
      <dgm:prSet/>
      <dgm:spPr/>
      <dgm:t>
        <a:bodyPr/>
        <a:lstStyle/>
        <a:p>
          <a:endParaRPr lang="ru-RU"/>
        </a:p>
      </dgm:t>
    </dgm:pt>
    <dgm:pt modelId="{864D3020-CDD6-442D-AD0A-567C7482C247}" type="sibTrans" cxnId="{623F99DA-3B95-40A9-A2BE-AF5F0577F29E}">
      <dgm:prSet/>
      <dgm:spPr/>
      <dgm:t>
        <a:bodyPr/>
        <a:lstStyle/>
        <a:p>
          <a:endParaRPr lang="ru-RU"/>
        </a:p>
      </dgm:t>
    </dgm:pt>
    <dgm:pt modelId="{BFAF2BE1-C347-4285-8430-2BED7A16A325}">
      <dgm:prSet phldrT="[Текст]"/>
      <dgm:spPr/>
      <dgm:t>
        <a:bodyPr/>
        <a:lstStyle/>
        <a:p>
          <a:r>
            <a:rPr lang="ru-RU" dirty="0" smtClean="0"/>
            <a:t>улучшение и усовершенствование форм и методов обучения сотрудников, которые отвечают за работу с обращениями;</a:t>
          </a:r>
          <a:endParaRPr lang="ru-RU" dirty="0"/>
        </a:p>
      </dgm:t>
    </dgm:pt>
    <dgm:pt modelId="{31AC1414-00B0-4F54-829C-4B12A8CDCE66}" type="parTrans" cxnId="{8E51416B-23C5-416B-9ECE-AD64EBA39978}">
      <dgm:prSet/>
      <dgm:spPr/>
      <dgm:t>
        <a:bodyPr/>
        <a:lstStyle/>
        <a:p>
          <a:endParaRPr lang="ru-RU"/>
        </a:p>
      </dgm:t>
    </dgm:pt>
    <dgm:pt modelId="{53C4C8F6-34B1-4CD9-A746-0A99F626F636}" type="sibTrans" cxnId="{8E51416B-23C5-416B-9ECE-AD64EBA39978}">
      <dgm:prSet/>
      <dgm:spPr/>
      <dgm:t>
        <a:bodyPr/>
        <a:lstStyle/>
        <a:p>
          <a:endParaRPr lang="ru-RU"/>
        </a:p>
      </dgm:t>
    </dgm:pt>
    <dgm:pt modelId="{687A4FF9-1642-49EA-B0C8-4D71532CF2E3}">
      <dgm:prSet phldrT="[Текст]"/>
      <dgm:spPr/>
      <dgm:t>
        <a:bodyPr/>
        <a:lstStyle/>
        <a:p>
          <a:r>
            <a:rPr lang="ru-RU" dirty="0" smtClean="0"/>
            <a:t>усиление работы, которая обеспечивает гласность и открытость деятельности</a:t>
          </a:r>
          <a:endParaRPr lang="ru-RU" dirty="0"/>
        </a:p>
      </dgm:t>
    </dgm:pt>
    <dgm:pt modelId="{5D932297-61EB-438E-AAB6-9792778EF0BA}" type="parTrans" cxnId="{6E1F0044-C54D-49EB-8CB5-23543BDE995B}">
      <dgm:prSet/>
      <dgm:spPr/>
      <dgm:t>
        <a:bodyPr/>
        <a:lstStyle/>
        <a:p>
          <a:endParaRPr lang="ru-RU"/>
        </a:p>
      </dgm:t>
    </dgm:pt>
    <dgm:pt modelId="{3AB9C958-3F28-45FF-A1B1-CC2C52683592}" type="sibTrans" cxnId="{6E1F0044-C54D-49EB-8CB5-23543BDE995B}">
      <dgm:prSet/>
      <dgm:spPr/>
      <dgm:t>
        <a:bodyPr/>
        <a:lstStyle/>
        <a:p>
          <a:endParaRPr lang="ru-RU"/>
        </a:p>
      </dgm:t>
    </dgm:pt>
    <dgm:pt modelId="{486D1246-0EA9-4A23-B74B-D533441A0E2B}">
      <dgm:prSet phldrT="[Текст]"/>
      <dgm:spPr/>
      <dgm:t>
        <a:bodyPr/>
        <a:lstStyle/>
        <a:p>
          <a:r>
            <a:rPr lang="ru-RU" dirty="0" smtClean="0"/>
            <a:t>усиление контроля за результатами работы с обращениями граждан</a:t>
          </a:r>
          <a:endParaRPr lang="ru-RU" dirty="0"/>
        </a:p>
      </dgm:t>
    </dgm:pt>
    <dgm:pt modelId="{80C42078-041B-4179-BC17-45F67D647178}" type="parTrans" cxnId="{287D7036-5792-4168-886D-1DD30C0EB7B6}">
      <dgm:prSet/>
      <dgm:spPr/>
      <dgm:t>
        <a:bodyPr/>
        <a:lstStyle/>
        <a:p>
          <a:endParaRPr lang="ru-RU"/>
        </a:p>
      </dgm:t>
    </dgm:pt>
    <dgm:pt modelId="{07F86ED0-534A-4CB0-91E2-3F42127E4177}" type="sibTrans" cxnId="{287D7036-5792-4168-886D-1DD30C0EB7B6}">
      <dgm:prSet/>
      <dgm:spPr/>
      <dgm:t>
        <a:bodyPr/>
        <a:lstStyle/>
        <a:p>
          <a:endParaRPr lang="ru-RU"/>
        </a:p>
      </dgm:t>
    </dgm:pt>
    <dgm:pt modelId="{064D4903-2889-4CAE-A667-81C0E72C280F}" type="pres">
      <dgm:prSet presAssocID="{DFAA3F39-DBF3-4CC7-A5BD-12E96EEB67B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D8FC8-D949-4220-9A17-28B4825D35B1}" type="pres">
      <dgm:prSet presAssocID="{E967D58A-6AC0-45BF-9361-8C5F6DC4F5A7}" presName="comp" presStyleCnt="0"/>
      <dgm:spPr/>
    </dgm:pt>
    <dgm:pt modelId="{F3115D1A-CC1A-495D-BAA4-1B722D09AAB1}" type="pres">
      <dgm:prSet presAssocID="{E967D58A-6AC0-45BF-9361-8C5F6DC4F5A7}" presName="box" presStyleLbl="node1" presStyleIdx="0" presStyleCnt="4" custScaleY="53690"/>
      <dgm:spPr/>
      <dgm:t>
        <a:bodyPr/>
        <a:lstStyle/>
        <a:p>
          <a:endParaRPr lang="ru-RU"/>
        </a:p>
      </dgm:t>
    </dgm:pt>
    <dgm:pt modelId="{32B8E03C-09C0-4D36-8637-99A9D3269319}" type="pres">
      <dgm:prSet presAssocID="{E967D58A-6AC0-45BF-9361-8C5F6DC4F5A7}" presName="img" presStyleLbl="fgImgPlace1" presStyleIdx="0" presStyleCnt="4" custScaleX="53802" custScaleY="60254" custLinFactNeighborX="-10593" custLinFactNeighborY="-116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0A04F0B9-6234-42F3-8542-9C755393762B}" type="pres">
      <dgm:prSet presAssocID="{E967D58A-6AC0-45BF-9361-8C5F6DC4F5A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81A9B-DD8F-4004-92A1-0A0D648DD5A7}" type="pres">
      <dgm:prSet presAssocID="{864D3020-CDD6-442D-AD0A-567C7482C247}" presName="spacer" presStyleCnt="0"/>
      <dgm:spPr/>
    </dgm:pt>
    <dgm:pt modelId="{0ACC87DF-0FAF-4D3A-B89D-72F623470803}" type="pres">
      <dgm:prSet presAssocID="{BFAF2BE1-C347-4285-8430-2BED7A16A325}" presName="comp" presStyleCnt="0"/>
      <dgm:spPr/>
    </dgm:pt>
    <dgm:pt modelId="{46F79250-D8B2-49E0-9EED-9F1FB9C4C625}" type="pres">
      <dgm:prSet presAssocID="{BFAF2BE1-C347-4285-8430-2BED7A16A325}" presName="box" presStyleLbl="node1" presStyleIdx="1" presStyleCnt="4" custScaleY="52464"/>
      <dgm:spPr/>
      <dgm:t>
        <a:bodyPr/>
        <a:lstStyle/>
        <a:p>
          <a:endParaRPr lang="ru-RU"/>
        </a:p>
      </dgm:t>
    </dgm:pt>
    <dgm:pt modelId="{591820D1-6CA0-4AC1-AB01-95DB675F10CF}" type="pres">
      <dgm:prSet presAssocID="{BFAF2BE1-C347-4285-8430-2BED7A16A325}" presName="img" presStyleLbl="fgImgPlace1" presStyleIdx="1" presStyleCnt="4" custScaleX="56857" custScaleY="68764" custLinFactNeighborX="-10593" custLinFactNeighborY="-1164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30A067E0-3E30-4F85-8677-65937DC65033}" type="pres">
      <dgm:prSet presAssocID="{BFAF2BE1-C347-4285-8430-2BED7A16A32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ED05-60D4-4675-B844-1300473FA16C}" type="pres">
      <dgm:prSet presAssocID="{53C4C8F6-34B1-4CD9-A746-0A99F626F636}" presName="spacer" presStyleCnt="0"/>
      <dgm:spPr/>
    </dgm:pt>
    <dgm:pt modelId="{58122BAD-ED65-49F6-94ED-7D2D0B92F8D6}" type="pres">
      <dgm:prSet presAssocID="{687A4FF9-1642-49EA-B0C8-4D71532CF2E3}" presName="comp" presStyleCnt="0"/>
      <dgm:spPr/>
    </dgm:pt>
    <dgm:pt modelId="{E1E9E995-393D-4AF1-B7A9-B0CFF561D432}" type="pres">
      <dgm:prSet presAssocID="{687A4FF9-1642-49EA-B0C8-4D71532CF2E3}" presName="box" presStyleLbl="node1" presStyleIdx="2" presStyleCnt="4" custScaleY="44277"/>
      <dgm:spPr/>
      <dgm:t>
        <a:bodyPr/>
        <a:lstStyle/>
        <a:p>
          <a:endParaRPr lang="ru-RU"/>
        </a:p>
      </dgm:t>
    </dgm:pt>
    <dgm:pt modelId="{68CDED37-3201-40A1-9F31-408FA0CA6167}" type="pres">
      <dgm:prSet presAssocID="{687A4FF9-1642-49EA-B0C8-4D71532CF2E3}" presName="img" presStyleLbl="fgImgPlace1" presStyleIdx="2" presStyleCnt="4" custScaleX="53894" custScaleY="68203" custLinFactNeighborX="-10951" custLinFactNeighborY="-6564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25BD9AC8-7A29-4490-A0C5-26014222C944}" type="pres">
      <dgm:prSet presAssocID="{687A4FF9-1642-49EA-B0C8-4D71532CF2E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5D4AF-58BE-4C4D-B852-A74D8117E618}" type="pres">
      <dgm:prSet presAssocID="{3AB9C958-3F28-45FF-A1B1-CC2C52683592}" presName="spacer" presStyleCnt="0"/>
      <dgm:spPr/>
    </dgm:pt>
    <dgm:pt modelId="{27D9CD28-CB0B-4868-BA75-0BEC1F33E6D3}" type="pres">
      <dgm:prSet presAssocID="{486D1246-0EA9-4A23-B74B-D533441A0E2B}" presName="comp" presStyleCnt="0"/>
      <dgm:spPr/>
    </dgm:pt>
    <dgm:pt modelId="{9CAFCC8A-0CEE-441D-BB46-E2C87C16927D}" type="pres">
      <dgm:prSet presAssocID="{486D1246-0EA9-4A23-B74B-D533441A0E2B}" presName="box" presStyleLbl="node1" presStyleIdx="3" presStyleCnt="4" custScaleY="44277"/>
      <dgm:spPr/>
      <dgm:t>
        <a:bodyPr/>
        <a:lstStyle/>
        <a:p>
          <a:endParaRPr lang="ru-RU"/>
        </a:p>
      </dgm:t>
    </dgm:pt>
    <dgm:pt modelId="{1E65EE20-AE7E-4D2C-BFE0-41ABE85995BE}" type="pres">
      <dgm:prSet presAssocID="{486D1246-0EA9-4A23-B74B-D533441A0E2B}" presName="img" presStyleLbl="fgImgPlace1" presStyleIdx="3" presStyleCnt="4" custScaleX="58284" custScaleY="68526" custLinFactNeighborX="-12733" custLinFactNeighborY="-105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48C2FB-C6ED-4045-A319-8111EAD43398}" type="pres">
      <dgm:prSet presAssocID="{486D1246-0EA9-4A23-B74B-D533441A0E2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242768-280F-49C5-A8A2-2984C61DCABD}" type="presOf" srcId="{BFAF2BE1-C347-4285-8430-2BED7A16A325}" destId="{46F79250-D8B2-49E0-9EED-9F1FB9C4C625}" srcOrd="0" destOrd="0" presId="urn:microsoft.com/office/officeart/2005/8/layout/vList4#1"/>
    <dgm:cxn modelId="{BA895049-4765-4CEC-8887-442B5CC8B4E7}" type="presOf" srcId="{BFAF2BE1-C347-4285-8430-2BED7A16A325}" destId="{30A067E0-3E30-4F85-8677-65937DC65033}" srcOrd="1" destOrd="0" presId="urn:microsoft.com/office/officeart/2005/8/layout/vList4#1"/>
    <dgm:cxn modelId="{287D7036-5792-4168-886D-1DD30C0EB7B6}" srcId="{DFAA3F39-DBF3-4CC7-A5BD-12E96EEB67BF}" destId="{486D1246-0EA9-4A23-B74B-D533441A0E2B}" srcOrd="3" destOrd="0" parTransId="{80C42078-041B-4179-BC17-45F67D647178}" sibTransId="{07F86ED0-534A-4CB0-91E2-3F42127E4177}"/>
    <dgm:cxn modelId="{98966F4E-6422-4628-8F70-9AF4990E276C}" type="presOf" srcId="{DFAA3F39-DBF3-4CC7-A5BD-12E96EEB67BF}" destId="{064D4903-2889-4CAE-A667-81C0E72C280F}" srcOrd="0" destOrd="0" presId="urn:microsoft.com/office/officeart/2005/8/layout/vList4#1"/>
    <dgm:cxn modelId="{89ACC24D-9E36-45C6-AF63-F3FDF6A7F1CA}" type="presOf" srcId="{486D1246-0EA9-4A23-B74B-D533441A0E2B}" destId="{2848C2FB-C6ED-4045-A319-8111EAD43398}" srcOrd="1" destOrd="0" presId="urn:microsoft.com/office/officeart/2005/8/layout/vList4#1"/>
    <dgm:cxn modelId="{6E1F0044-C54D-49EB-8CB5-23543BDE995B}" srcId="{DFAA3F39-DBF3-4CC7-A5BD-12E96EEB67BF}" destId="{687A4FF9-1642-49EA-B0C8-4D71532CF2E3}" srcOrd="2" destOrd="0" parTransId="{5D932297-61EB-438E-AAB6-9792778EF0BA}" sibTransId="{3AB9C958-3F28-45FF-A1B1-CC2C52683592}"/>
    <dgm:cxn modelId="{45208EEB-AA69-42E8-BFAB-02CA92D02504}" type="presOf" srcId="{486D1246-0EA9-4A23-B74B-D533441A0E2B}" destId="{9CAFCC8A-0CEE-441D-BB46-E2C87C16927D}" srcOrd="0" destOrd="0" presId="urn:microsoft.com/office/officeart/2005/8/layout/vList4#1"/>
    <dgm:cxn modelId="{8E51416B-23C5-416B-9ECE-AD64EBA39978}" srcId="{DFAA3F39-DBF3-4CC7-A5BD-12E96EEB67BF}" destId="{BFAF2BE1-C347-4285-8430-2BED7A16A325}" srcOrd="1" destOrd="0" parTransId="{31AC1414-00B0-4F54-829C-4B12A8CDCE66}" sibTransId="{53C4C8F6-34B1-4CD9-A746-0A99F626F636}"/>
    <dgm:cxn modelId="{398206C0-E115-4FD3-898F-0A0C752FA1D7}" type="presOf" srcId="{E967D58A-6AC0-45BF-9361-8C5F6DC4F5A7}" destId="{0A04F0B9-6234-42F3-8542-9C755393762B}" srcOrd="1" destOrd="0" presId="urn:microsoft.com/office/officeart/2005/8/layout/vList4#1"/>
    <dgm:cxn modelId="{623F99DA-3B95-40A9-A2BE-AF5F0577F29E}" srcId="{DFAA3F39-DBF3-4CC7-A5BD-12E96EEB67BF}" destId="{E967D58A-6AC0-45BF-9361-8C5F6DC4F5A7}" srcOrd="0" destOrd="0" parTransId="{B7B84BB4-79DB-4C21-BA7B-2B8F8A621102}" sibTransId="{864D3020-CDD6-442D-AD0A-567C7482C247}"/>
    <dgm:cxn modelId="{16575741-E9AA-4232-ACD8-B9C6255FF9F3}" type="presOf" srcId="{E967D58A-6AC0-45BF-9361-8C5F6DC4F5A7}" destId="{F3115D1A-CC1A-495D-BAA4-1B722D09AAB1}" srcOrd="0" destOrd="0" presId="urn:microsoft.com/office/officeart/2005/8/layout/vList4#1"/>
    <dgm:cxn modelId="{72834830-14C3-4D09-837C-C2A54BFFEF8D}" type="presOf" srcId="{687A4FF9-1642-49EA-B0C8-4D71532CF2E3}" destId="{25BD9AC8-7A29-4490-A0C5-26014222C944}" srcOrd="1" destOrd="0" presId="urn:microsoft.com/office/officeart/2005/8/layout/vList4#1"/>
    <dgm:cxn modelId="{2E9C1FC3-C323-4E1A-B8E4-C9AB737D2192}" type="presOf" srcId="{687A4FF9-1642-49EA-B0C8-4D71532CF2E3}" destId="{E1E9E995-393D-4AF1-B7A9-B0CFF561D432}" srcOrd="0" destOrd="0" presId="urn:microsoft.com/office/officeart/2005/8/layout/vList4#1"/>
    <dgm:cxn modelId="{93B03B5F-D30A-4382-B1A5-51B22AD6F43C}" type="presParOf" srcId="{064D4903-2889-4CAE-A667-81C0E72C280F}" destId="{C99D8FC8-D949-4220-9A17-28B4825D35B1}" srcOrd="0" destOrd="0" presId="urn:microsoft.com/office/officeart/2005/8/layout/vList4#1"/>
    <dgm:cxn modelId="{1E9A8688-C7D2-44F8-9A74-48CF6F6F879B}" type="presParOf" srcId="{C99D8FC8-D949-4220-9A17-28B4825D35B1}" destId="{F3115D1A-CC1A-495D-BAA4-1B722D09AAB1}" srcOrd="0" destOrd="0" presId="urn:microsoft.com/office/officeart/2005/8/layout/vList4#1"/>
    <dgm:cxn modelId="{A4007B3E-1E9A-4318-85B9-61D4EEF31F72}" type="presParOf" srcId="{C99D8FC8-D949-4220-9A17-28B4825D35B1}" destId="{32B8E03C-09C0-4D36-8637-99A9D3269319}" srcOrd="1" destOrd="0" presId="urn:microsoft.com/office/officeart/2005/8/layout/vList4#1"/>
    <dgm:cxn modelId="{F259F3B8-8B5C-41E9-BE49-F38A21729B04}" type="presParOf" srcId="{C99D8FC8-D949-4220-9A17-28B4825D35B1}" destId="{0A04F0B9-6234-42F3-8542-9C755393762B}" srcOrd="2" destOrd="0" presId="urn:microsoft.com/office/officeart/2005/8/layout/vList4#1"/>
    <dgm:cxn modelId="{E4E6F01D-C427-4C8D-907D-A97420AF575C}" type="presParOf" srcId="{064D4903-2889-4CAE-A667-81C0E72C280F}" destId="{A4C81A9B-DD8F-4004-92A1-0A0D648DD5A7}" srcOrd="1" destOrd="0" presId="urn:microsoft.com/office/officeart/2005/8/layout/vList4#1"/>
    <dgm:cxn modelId="{CB2A0E1F-A2F2-4BE4-9FB8-058AD3F44341}" type="presParOf" srcId="{064D4903-2889-4CAE-A667-81C0E72C280F}" destId="{0ACC87DF-0FAF-4D3A-B89D-72F623470803}" srcOrd="2" destOrd="0" presId="urn:microsoft.com/office/officeart/2005/8/layout/vList4#1"/>
    <dgm:cxn modelId="{4EC46419-DF9F-4C3C-B227-7CE74DA3441D}" type="presParOf" srcId="{0ACC87DF-0FAF-4D3A-B89D-72F623470803}" destId="{46F79250-D8B2-49E0-9EED-9F1FB9C4C625}" srcOrd="0" destOrd="0" presId="urn:microsoft.com/office/officeart/2005/8/layout/vList4#1"/>
    <dgm:cxn modelId="{EB4144BF-A8CE-43C6-83CF-4E42D2B379E7}" type="presParOf" srcId="{0ACC87DF-0FAF-4D3A-B89D-72F623470803}" destId="{591820D1-6CA0-4AC1-AB01-95DB675F10CF}" srcOrd="1" destOrd="0" presId="urn:microsoft.com/office/officeart/2005/8/layout/vList4#1"/>
    <dgm:cxn modelId="{EF4774F8-EA54-4053-8276-02B1CDBFAD4E}" type="presParOf" srcId="{0ACC87DF-0FAF-4D3A-B89D-72F623470803}" destId="{30A067E0-3E30-4F85-8677-65937DC65033}" srcOrd="2" destOrd="0" presId="urn:microsoft.com/office/officeart/2005/8/layout/vList4#1"/>
    <dgm:cxn modelId="{9B8D8A86-AAA9-448A-A2E7-4486772697C6}" type="presParOf" srcId="{064D4903-2889-4CAE-A667-81C0E72C280F}" destId="{B180ED05-60D4-4675-B844-1300473FA16C}" srcOrd="3" destOrd="0" presId="urn:microsoft.com/office/officeart/2005/8/layout/vList4#1"/>
    <dgm:cxn modelId="{DC26EA14-ECC5-4A35-8A0B-FD76FD82C2D0}" type="presParOf" srcId="{064D4903-2889-4CAE-A667-81C0E72C280F}" destId="{58122BAD-ED65-49F6-94ED-7D2D0B92F8D6}" srcOrd="4" destOrd="0" presId="urn:microsoft.com/office/officeart/2005/8/layout/vList4#1"/>
    <dgm:cxn modelId="{ED98C6AB-DED6-4F5A-8284-24EDE832C95D}" type="presParOf" srcId="{58122BAD-ED65-49F6-94ED-7D2D0B92F8D6}" destId="{E1E9E995-393D-4AF1-B7A9-B0CFF561D432}" srcOrd="0" destOrd="0" presId="urn:microsoft.com/office/officeart/2005/8/layout/vList4#1"/>
    <dgm:cxn modelId="{5084CD0F-3948-4191-8BF0-C050C7E55C7B}" type="presParOf" srcId="{58122BAD-ED65-49F6-94ED-7D2D0B92F8D6}" destId="{68CDED37-3201-40A1-9F31-408FA0CA6167}" srcOrd="1" destOrd="0" presId="urn:microsoft.com/office/officeart/2005/8/layout/vList4#1"/>
    <dgm:cxn modelId="{ECB094B9-B228-4D42-9200-D3761C758E7C}" type="presParOf" srcId="{58122BAD-ED65-49F6-94ED-7D2D0B92F8D6}" destId="{25BD9AC8-7A29-4490-A0C5-26014222C944}" srcOrd="2" destOrd="0" presId="urn:microsoft.com/office/officeart/2005/8/layout/vList4#1"/>
    <dgm:cxn modelId="{992A5A1B-73EF-446F-BE88-7393EA381DF9}" type="presParOf" srcId="{064D4903-2889-4CAE-A667-81C0E72C280F}" destId="{98F5D4AF-58BE-4C4D-B852-A74D8117E618}" srcOrd="5" destOrd="0" presId="urn:microsoft.com/office/officeart/2005/8/layout/vList4#1"/>
    <dgm:cxn modelId="{E7C82C70-6F1E-41FC-81DD-431616425342}" type="presParOf" srcId="{064D4903-2889-4CAE-A667-81C0E72C280F}" destId="{27D9CD28-CB0B-4868-BA75-0BEC1F33E6D3}" srcOrd="6" destOrd="0" presId="urn:microsoft.com/office/officeart/2005/8/layout/vList4#1"/>
    <dgm:cxn modelId="{C5225E1C-AEF9-4F1C-9BD2-A54FF5694139}" type="presParOf" srcId="{27D9CD28-CB0B-4868-BA75-0BEC1F33E6D3}" destId="{9CAFCC8A-0CEE-441D-BB46-E2C87C16927D}" srcOrd="0" destOrd="0" presId="urn:microsoft.com/office/officeart/2005/8/layout/vList4#1"/>
    <dgm:cxn modelId="{5E0C34AB-E3A3-4F54-B82A-3C1045057F41}" type="presParOf" srcId="{27D9CD28-CB0B-4868-BA75-0BEC1F33E6D3}" destId="{1E65EE20-AE7E-4D2C-BFE0-41ABE85995BE}" srcOrd="1" destOrd="0" presId="urn:microsoft.com/office/officeart/2005/8/layout/vList4#1"/>
    <dgm:cxn modelId="{D652CFF6-5DA7-4EB6-A4BE-9817C049A604}" type="presParOf" srcId="{27D9CD28-CB0B-4868-BA75-0BEC1F33E6D3}" destId="{2848C2FB-C6ED-4045-A319-8111EAD43398}" srcOrd="2" destOrd="0" presId="urn:microsoft.com/office/officeart/2005/8/layout/vList4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303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0" tIns="45810" rIns="91620" bIns="45810" numCol="1" anchor="t" anchorCtr="0" compatLnSpc="1">
            <a:prstTxWarp prst="textNoShape">
              <a:avLst/>
            </a:prstTxWarp>
          </a:bodyPr>
          <a:lstStyle>
            <a:lvl1pPr defTabSz="91551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9220" y="0"/>
            <a:ext cx="29303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0" tIns="45810" rIns="91620" bIns="45810" numCol="1" anchor="t" anchorCtr="0" compatLnSpc="1">
            <a:prstTxWarp prst="textNoShape">
              <a:avLst/>
            </a:prstTxWarp>
          </a:bodyPr>
          <a:lstStyle>
            <a:lvl1pPr algn="r" defTabSz="91551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E00E1D2-BA01-4D0D-B348-FDD7638F27F0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6117" y="4723330"/>
            <a:ext cx="5408930" cy="44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0" tIns="45810" rIns="91620" bIns="45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43480"/>
            <a:ext cx="29303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0" tIns="45810" rIns="91620" bIns="45810" numCol="1" anchor="b" anchorCtr="0" compatLnSpc="1">
            <a:prstTxWarp prst="textNoShape">
              <a:avLst/>
            </a:prstTxWarp>
          </a:bodyPr>
          <a:lstStyle>
            <a:lvl1pPr defTabSz="91551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220" y="9443480"/>
            <a:ext cx="29303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0" tIns="45810" rIns="91620" bIns="45810" numCol="1" anchor="b" anchorCtr="0" compatLnSpc="1">
            <a:prstTxWarp prst="textNoShape">
              <a:avLst/>
            </a:prstTxWarp>
          </a:bodyPr>
          <a:lstStyle>
            <a:lvl1pPr algn="r" defTabSz="91551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C8E8498-B912-4A16-BDE7-DB399628F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167B-1AFB-4DCE-9BA3-1D15CB3BF844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46A9-E6DF-4AB7-93A0-BEDE3CF7A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03D7-9981-440C-BFFC-2A27AB5C8572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8817-2AAE-481B-BE16-1F6F29BD8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36DB-B555-4E32-803B-DEA64386F708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DC59-E3EF-4E97-AC3E-A405B85F6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08F0-365D-4920-B3DE-F735605DD036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86BF-58F9-4AA3-B91C-1C3623567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AA8B-AC42-4D8E-81A6-0B266813386F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C546-B728-4E97-BB8A-77994F65E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0E0A-2CAF-46B6-9CE3-73A7795BA69F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5E87-029D-4F94-8DB9-EEDD88F80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8A69D-F8A9-428D-B59B-9434D7B93590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4570-469F-4D66-8FAD-354641F39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C443-C0D8-4078-810B-1EAC8E0FEACE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C66C-F63D-40FC-A451-7F166A20F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2E3E-38D9-4488-847E-57AE1562EA71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1FD0-0C11-4922-BDBB-F90F44941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F3869-CC2B-4C09-846D-A0CA8967A16D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DC27-5972-4C2F-9162-F7378BE2E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2B6A6-25DB-448E-9EAD-FA67275EECBE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FBE0-0BA2-4447-9759-1AD17C268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07DD5A-BE6F-48F9-B3A9-B73A2378DF7A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038EF9-D045-4E17-8189-F6D98285F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8.xls"/><Relationship Id="rId5" Type="http://schemas.openxmlformats.org/officeDocument/2006/relationships/image" Target="../media/image26.jpeg"/><Relationship Id="rId4" Type="http://schemas.openxmlformats.org/officeDocument/2006/relationships/oleObject" Target="../embeddings/_____Microsoft_Office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Office_Excel_97-200310.xls"/><Relationship Id="rId5" Type="http://schemas.openxmlformats.org/officeDocument/2006/relationships/image" Target="../media/image29.jpeg"/><Relationship Id="rId4" Type="http://schemas.openxmlformats.org/officeDocument/2006/relationships/oleObject" Target="../embeddings/_____Microsoft_Office_Excel_97-20039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2.xls"/><Relationship Id="rId5" Type="http://schemas.openxmlformats.org/officeDocument/2006/relationships/image" Target="../media/image10.jpeg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oleObject" Target="../embeddings/_____Microsoft_Office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jpeg"/><Relationship Id="rId5" Type="http://schemas.openxmlformats.org/officeDocument/2006/relationships/image" Target="../media/image22.jpeg"/><Relationship Id="rId4" Type="http://schemas.openxmlformats.org/officeDocument/2006/relationships/oleObject" Target="../embeddings/_____Microsoft_Office_Excel_97-2003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jpeg"/><Relationship Id="rId4" Type="http://schemas.openxmlformats.org/officeDocument/2006/relationships/oleObject" Target="../embeddings/_____Microsoft_Office_Excel_97-20036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F6816-4A37-414E-9425-BAD6E2640B21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  <a:p>
            <a:pPr algn="r"/>
            <a:r>
              <a:rPr lang="ru-RU" sz="2000" b="1">
                <a:solidFill>
                  <a:schemeClr val="bg1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214313" y="5072063"/>
            <a:ext cx="5929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Начальник отдела организационно-контрольной работы и делопроизводства администрации Новооскольского городского округа – </a:t>
            </a:r>
          </a:p>
          <a:p>
            <a:r>
              <a:rPr lang="ru-RU" b="1">
                <a:solidFill>
                  <a:srgbClr val="002060"/>
                </a:solidFill>
              </a:rPr>
              <a:t>Диденко Наталья Александровна</a:t>
            </a:r>
          </a:p>
        </p:txBody>
      </p:sp>
      <p:sp>
        <p:nvSpPr>
          <p:cNvPr id="6150" name="Прямоугольник 4"/>
          <p:cNvSpPr>
            <a:spLocks noChangeArrowheads="1"/>
          </p:cNvSpPr>
          <p:nvPr/>
        </p:nvSpPr>
        <p:spPr bwMode="auto">
          <a:xfrm>
            <a:off x="0" y="1557338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 работе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 с обращениями граждан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в администрации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 Новооскольского городского округа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 по итогам 2018 года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 и в 2019 году</a:t>
            </a:r>
          </a:p>
        </p:txBody>
      </p:sp>
      <p:pic>
        <p:nvPicPr>
          <p:cNvPr id="6151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9549-9B00-4F15-82EC-9EEBEA07204F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  <a:p>
            <a:pPr algn="r"/>
            <a:r>
              <a:rPr lang="ru-RU" sz="2000" b="1">
                <a:solidFill>
                  <a:schemeClr val="bg1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9" name="Прямоугольник 7"/>
          <p:cNvSpPr>
            <a:spLocks noChangeArrowheads="1"/>
          </p:cNvSpPr>
          <p:nvPr/>
        </p:nvSpPr>
        <p:spPr bwMode="auto">
          <a:xfrm>
            <a:off x="0" y="1412875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/>
              <a:t>Виды обращений по признаку письма</a:t>
            </a:r>
            <a:endParaRPr lang="ru-RU" sz="2400" b="1"/>
          </a:p>
        </p:txBody>
      </p:sp>
      <p:graphicFrame>
        <p:nvGraphicFramePr>
          <p:cNvPr id="3074" name="Диаграмма 1"/>
          <p:cNvGraphicFramePr>
            <a:graphicFrameLocks/>
          </p:cNvGraphicFramePr>
          <p:nvPr/>
        </p:nvGraphicFramePr>
        <p:xfrm>
          <a:off x="2214563" y="1571625"/>
          <a:ext cx="6178550" cy="4895850"/>
        </p:xfrm>
        <a:graphic>
          <a:graphicData uri="http://schemas.openxmlformats.org/presentationml/2006/ole">
            <p:oleObj spid="_x0000_s3074" r:id="rId4" imgW="6181880" imgH="4895512" progId="Excel.Sheet.8">
              <p:embed/>
            </p:oleObj>
          </a:graphicData>
        </a:graphic>
      </p:graphicFrame>
      <p:pic>
        <p:nvPicPr>
          <p:cNvPr id="3080" name="Picture 4" descr="C:\Users\Admin\Desktop\299280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37025"/>
            <a:ext cx="235743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Диаграмма 10"/>
          <p:cNvGraphicFramePr>
            <a:graphicFrameLocks/>
          </p:cNvGraphicFramePr>
          <p:nvPr/>
        </p:nvGraphicFramePr>
        <p:xfrm>
          <a:off x="2071688" y="1714500"/>
          <a:ext cx="6178550" cy="4895850"/>
        </p:xfrm>
        <a:graphic>
          <a:graphicData uri="http://schemas.openxmlformats.org/presentationml/2006/ole">
            <p:oleObj spid="_x0000_s3075" r:id="rId6" imgW="6175783" imgH="4895512" progId="Excel.Sheet.8">
              <p:embed/>
            </p:oleObj>
          </a:graphicData>
        </a:graphic>
      </p:graphicFrame>
      <p:pic>
        <p:nvPicPr>
          <p:cNvPr id="3081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01063" y="6357938"/>
            <a:ext cx="500062" cy="365125"/>
          </a:xfrm>
        </p:spPr>
        <p:txBody>
          <a:bodyPr/>
          <a:lstStyle/>
          <a:p>
            <a:pPr>
              <a:defRPr/>
            </a:pPr>
            <a:fld id="{C3294A02-E5B6-4D16-B136-F2C91FD62632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000" b="1">
              <a:solidFill>
                <a:schemeClr val="bg1"/>
              </a:solidFill>
            </a:endParaRPr>
          </a:p>
          <a:p>
            <a:pPr algn="r"/>
            <a:r>
              <a:rPr lang="ru-RU" sz="2000" b="1">
                <a:solidFill>
                  <a:schemeClr val="bg1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3" name="Прямоугольник 7"/>
          <p:cNvSpPr>
            <a:spLocks noChangeArrowheads="1"/>
          </p:cNvSpPr>
          <p:nvPr/>
        </p:nvSpPr>
        <p:spPr bwMode="auto">
          <a:xfrm>
            <a:off x="0" y="1357313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/>
              <a:t>Выполнение Федерального закона № 59-ФЗ «О порядке рассмотрения обращений граждан Российской Федерации»</a:t>
            </a:r>
            <a:endParaRPr lang="ru-RU" sz="2400" b="1"/>
          </a:p>
        </p:txBody>
      </p:sp>
      <p:graphicFrame>
        <p:nvGraphicFramePr>
          <p:cNvPr id="4098" name="Содержимое 3"/>
          <p:cNvGraphicFramePr>
            <a:graphicFrameLocks/>
          </p:cNvGraphicFramePr>
          <p:nvPr/>
        </p:nvGraphicFramePr>
        <p:xfrm>
          <a:off x="428625" y="2214563"/>
          <a:ext cx="6286500" cy="4000500"/>
        </p:xfrm>
        <a:graphic>
          <a:graphicData uri="http://schemas.openxmlformats.org/presentationml/2006/ole">
            <p:oleObj spid="_x0000_s4098" r:id="rId4" imgW="6291617" imgH="4005419" progId="Excel.Sheet.8">
              <p:embed/>
            </p:oleObj>
          </a:graphicData>
        </a:graphic>
      </p:graphicFrame>
      <p:pic>
        <p:nvPicPr>
          <p:cNvPr id="4104" name="Picture 4" descr="C:\Users\Admin\Desktop\lekarstvo-ot-davleniya-giposart-1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143125"/>
            <a:ext cx="25590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1500188" y="2428875"/>
            <a:ext cx="1100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cs typeface="Arial" charset="0"/>
              </a:rPr>
              <a:t>2018 год</a:t>
            </a:r>
          </a:p>
        </p:txBody>
      </p:sp>
      <p:graphicFrame>
        <p:nvGraphicFramePr>
          <p:cNvPr id="4099" name="Object 8"/>
          <p:cNvGraphicFramePr>
            <a:graphicFrameLocks/>
          </p:cNvGraphicFramePr>
          <p:nvPr/>
        </p:nvGraphicFramePr>
        <p:xfrm>
          <a:off x="285750" y="2286000"/>
          <a:ext cx="6286500" cy="4000500"/>
        </p:xfrm>
        <a:graphic>
          <a:graphicData uri="http://schemas.openxmlformats.org/presentationml/2006/ole">
            <p:oleObj spid="_x0000_s4099" r:id="rId6" imgW="6285521" imgH="3999323" progId="Excel.Sheet.8">
              <p:embed/>
            </p:oleObj>
          </a:graphicData>
        </a:graphic>
      </p:graphicFrame>
      <p:pic>
        <p:nvPicPr>
          <p:cNvPr id="4106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FFC73-3756-4535-831C-2B52C4092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FFFFFF"/>
              </a:solidFill>
            </a:endParaRPr>
          </a:p>
          <a:p>
            <a:pPr algn="r"/>
            <a:r>
              <a:rPr lang="ru-RU" sz="2000" b="1">
                <a:solidFill>
                  <a:srgbClr val="FFFFFF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3" name="Прямоугольник 2"/>
          <p:cNvSpPr>
            <a:spLocks noChangeArrowheads="1"/>
          </p:cNvSpPr>
          <p:nvPr/>
        </p:nvSpPr>
        <p:spPr bwMode="auto">
          <a:xfrm>
            <a:off x="0" y="126841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Приём граждан в Общественной приёмной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Губернатора Белгородской области в Новооскольском городском округе в 2018 году </a:t>
            </a:r>
          </a:p>
          <a:p>
            <a:pPr algn="ctr"/>
            <a:endParaRPr lang="ru-RU" b="1">
              <a:solidFill>
                <a:srgbClr val="000000"/>
              </a:solidFill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1000124" y="2214563"/>
          <a:ext cx="7143775" cy="4143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75"/>
              </a:tblGrid>
              <a:tr h="1216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Ф.И.О.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ведущего прием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Ковалев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Андрей </a:t>
                      </a:r>
                      <a:r>
                        <a:rPr lang="ru-RU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Алексеевич</a:t>
                      </a:r>
                      <a:endParaRPr lang="ru-RU" sz="16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Бредихин</a:t>
                      </a:r>
                      <a:r>
                        <a:rPr lang="ru-RU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Михаил </a:t>
                      </a:r>
                      <a:r>
                        <a:rPr lang="ru-RU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Иванович</a:t>
                      </a:r>
                      <a:endParaRPr lang="ru-RU" sz="16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Алейник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Станислав</a:t>
                      </a:r>
                      <a:r>
                        <a:rPr lang="ru-RU" sz="1600" b="1" baseline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Николаевич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311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ECB9D-27A6-4208-A3A2-193F874C3A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FFFFFF"/>
              </a:solidFill>
            </a:endParaRPr>
          </a:p>
          <a:p>
            <a:pPr algn="r"/>
            <a:r>
              <a:rPr lang="ru-RU" sz="2000" b="1">
                <a:solidFill>
                  <a:srgbClr val="FFFFFF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0" y="126841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Приём граждан в Общественной приёмной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Губернатора Белгородской области в Новооскольском городском округе в 2019 году </a:t>
            </a:r>
          </a:p>
          <a:p>
            <a:pPr algn="ctr"/>
            <a:endParaRPr lang="ru-RU" b="1">
              <a:solidFill>
                <a:srgbClr val="000000"/>
              </a:solidFill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1142976" y="2143116"/>
          <a:ext cx="6929486" cy="415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486"/>
              </a:tblGrid>
              <a:tr h="1216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Ф.И.О.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ведущего прием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Изварин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Андрей Анатольевич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Тишина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Елена Георгиевна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Шабанов</a:t>
                      </a:r>
                      <a:r>
                        <a:rPr lang="ru-RU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Александр Александрович</a:t>
                      </a:r>
                      <a:endParaRPr lang="ru-RU" sz="16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Шамаев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Валерий Павлович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35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2243E-A9CF-42CA-8DCF-C93E1C19B6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FFFFFF"/>
              </a:solidFill>
            </a:endParaRPr>
          </a:p>
          <a:p>
            <a:pPr algn="r"/>
            <a:r>
              <a:rPr lang="ru-RU" sz="2000" b="1">
                <a:solidFill>
                  <a:srgbClr val="FFFFFF"/>
                </a:solidFill>
              </a:rPr>
              <a:t>АДМИНИСТРАЦИЯ </a:t>
            </a:r>
            <a:r>
              <a:rPr lang="ru-RU" sz="2000" b="1">
                <a:solidFill>
                  <a:schemeClr val="bg1"/>
                </a:solidFill>
              </a:rPr>
              <a:t>НОВООСКОЛЬСКОГО ГОРОДСКОГО ОКРУГА</a:t>
            </a:r>
            <a:r>
              <a:rPr lang="ru-RU" sz="2000" b="1">
                <a:solidFill>
                  <a:srgbClr val="FFFFFF"/>
                </a:solidFill>
              </a:rPr>
              <a:t> БЕЛГОРОДСКОЙ ОБЛАСТИ</a:t>
            </a:r>
          </a:p>
          <a:p>
            <a:endParaRPr lang="ru-RU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0" y="126841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Приём граждан главой администрации Новооскольского городского округа</a:t>
            </a: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179388" y="1693863"/>
          <a:ext cx="8785101" cy="5084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16"/>
                <a:gridCol w="4338601"/>
                <a:gridCol w="1857388"/>
                <a:gridCol w="2035096"/>
              </a:tblGrid>
              <a:tr h="468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</a:t>
                      </a:r>
                      <a:endParaRPr lang="ru-RU" sz="1200" b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п/п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поселения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поступивших 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обращений в 2018 г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поступивших обращений в 2019 г.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Город Новый Оскол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Беломестненская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</a:t>
                      </a:r>
                      <a:r>
                        <a:rPr lang="ru-RU" sz="12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Богородская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Большеивановская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Боровогриневская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Васильдольская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Великомихайловская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Глинновская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Николаевская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Ниновская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Новобезгинская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Оскольская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Солонец – Полянская</a:t>
                      </a:r>
                      <a:r>
                        <a:rPr lang="ru-RU" sz="12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Старобезгинская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Тростенецкая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Шараповская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Яковлевская</a:t>
                      </a:r>
                      <a:r>
                        <a:rPr lang="ru-RU" sz="12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Ярская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территориальная администрация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</a:t>
                      </a:r>
                      <a:endParaRPr lang="ru-RU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Иногородние 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449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9C023-C66B-46BD-B81D-0188CBEF7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FFFFFF"/>
              </a:solidFill>
            </a:endParaRPr>
          </a:p>
          <a:p>
            <a:pPr algn="r"/>
            <a:r>
              <a:rPr lang="ru-RU" sz="2000" b="1">
                <a:solidFill>
                  <a:srgbClr val="FFFFFF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5" name="Прямоугольник 2"/>
          <p:cNvSpPr>
            <a:spLocks noChangeArrowheads="1"/>
          </p:cNvSpPr>
          <p:nvPr/>
        </p:nvSpPr>
        <p:spPr bwMode="auto">
          <a:xfrm>
            <a:off x="0" y="12684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Проведение тематических приемов граждан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в Новооскольском городском округе</a:t>
            </a:r>
          </a:p>
          <a:p>
            <a:pPr algn="ctr"/>
            <a:endParaRPr lang="ru-RU" b="1">
              <a:solidFill>
                <a:srgbClr val="000000"/>
              </a:solidFill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428625" y="1928813"/>
          <a:ext cx="8215370" cy="4780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214842"/>
              </a:tblGrid>
              <a:tr h="50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2018 год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2019 год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Обеспечение избирательных прав граждан РФ в Новооскольском районе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Государственная поддержка малого и среднего предпринимательства на территории Новооскольского городского </a:t>
                      </a: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округа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обучающихся общеобразовательных учреждений Новооскольского района к Государственной итоговой </a:t>
                      </a: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аттестации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Реализация жилищных программ на территории Новооскольского городского округа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Государственная поддержка сельскохозяйственной потребительской </a:t>
                      </a: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кооперации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 проведении комплексных кадастровых работ на территории Новооскольского городского округа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Защита прав несовершеннолетних в Новооскольском районе</a:t>
                      </a:r>
                      <a:endParaRPr lang="ru-RU" sz="1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 реализации </a:t>
                      </a:r>
                      <a:r>
                        <a:rPr lang="ru-RU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антикоррупционной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политики в Новооскольском городском округе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Правила благоустройства и ответственность за их нарушения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89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0A491-BA33-4487-9736-E45DFDA5EF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FFFFFF"/>
              </a:solidFill>
            </a:endParaRPr>
          </a:p>
          <a:p>
            <a:pPr algn="r"/>
            <a:r>
              <a:rPr lang="ru-RU" sz="2000" b="1">
                <a:solidFill>
                  <a:srgbClr val="FFFFFF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971550" y="6021388"/>
            <a:ext cx="732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 рамках Общероссийского дня приема граждан </a:t>
            </a:r>
          </a:p>
          <a:p>
            <a:pPr algn="ctr"/>
            <a:r>
              <a:rPr lang="ru-RU" b="1"/>
              <a:t>12 декабря 2018 года </a:t>
            </a:r>
            <a:r>
              <a:rPr lang="ru-RU"/>
              <a:t>всего по району был принят 21 </a:t>
            </a:r>
            <a:r>
              <a:rPr lang="ru-RU" b="1"/>
              <a:t>человек</a:t>
            </a:r>
          </a:p>
        </p:txBody>
      </p:sp>
      <p:pic>
        <p:nvPicPr>
          <p:cNvPr id="16390" name="Picture 2" descr="C:\Users\Admin\Desktop\od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00188"/>
            <a:ext cx="844867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0"/>
            <a:ext cx="1076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79C09-4439-4DD0-8E9F-5D9DF9D8D7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FFFFFF"/>
              </a:solidFill>
            </a:endParaRPr>
          </a:p>
          <a:p>
            <a:pPr algn="r"/>
            <a:r>
              <a:rPr lang="ru-RU" sz="2000" b="1">
                <a:solidFill>
                  <a:srgbClr val="FFFFFF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53975" y="1214438"/>
            <a:ext cx="9036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Электронное Правительство Белгородской области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Модуль «Обращения граждан»</a:t>
            </a:r>
          </a:p>
        </p:txBody>
      </p:sp>
      <p:pic>
        <p:nvPicPr>
          <p:cNvPr id="17414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28813"/>
            <a:ext cx="8715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9625" y="6286500"/>
            <a:ext cx="471488" cy="365125"/>
          </a:xfrm>
        </p:spPr>
        <p:txBody>
          <a:bodyPr/>
          <a:lstStyle/>
          <a:p>
            <a:pPr>
              <a:defRPr/>
            </a:pPr>
            <a:fld id="{24214130-0046-4E50-AC89-0FCB2B7BBA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FFFFFF"/>
              </a:solidFill>
            </a:endParaRPr>
          </a:p>
          <a:p>
            <a:pPr algn="r"/>
            <a:r>
              <a:rPr lang="ru-RU" sz="2000" b="1">
                <a:solidFill>
                  <a:srgbClr val="FFFFFF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8437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Заголовок 14"/>
          <p:cNvSpPr>
            <a:spLocks noGrp="1"/>
          </p:cNvSpPr>
          <p:nvPr>
            <p:ph type="ctrTitle"/>
          </p:nvPr>
        </p:nvSpPr>
        <p:spPr>
          <a:xfrm>
            <a:off x="2571750" y="1071563"/>
            <a:ext cx="5072063" cy="571500"/>
          </a:xfrm>
        </p:spPr>
        <p:txBody>
          <a:bodyPr/>
          <a:lstStyle/>
          <a:p>
            <a:r>
              <a:rPr lang="ru-RU" sz="1800" b="1" smtClean="0">
                <a:latin typeface="Franklin Gothic Book" pitchFamily="34" charset="0"/>
              </a:rPr>
              <a:t>Реализация бережливого проекта</a:t>
            </a:r>
          </a:p>
        </p:txBody>
      </p:sp>
      <p:pic>
        <p:nvPicPr>
          <p:cNvPr id="18439" name="Picture 11" descr="\\10.63.0.15\share\Руководитель аппарата\Картирование процесса\IMG_08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571625"/>
            <a:ext cx="342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3" descr="\\10.63.0.15\share\Руководитель аппарата\Карта текущего состояния процесса - фото\Фото 5.JPG"/>
          <p:cNvPicPr>
            <a:picLocks noChangeAspect="1" noChangeArrowheads="1"/>
          </p:cNvPicPr>
          <p:nvPr/>
        </p:nvPicPr>
        <p:blipFill>
          <a:blip r:embed="rId5"/>
          <a:srcRect t="5579" b="16428"/>
          <a:stretch>
            <a:fillRect/>
          </a:stretch>
        </p:blipFill>
        <p:spPr bwMode="auto">
          <a:xfrm>
            <a:off x="4429125" y="1571625"/>
            <a:ext cx="4122738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\\10.63.0.15\share\Руководитель аппарата\Карта текущего состояния процесса - фото\Фото 1.JPG"/>
          <p:cNvPicPr>
            <a:picLocks noChangeAspect="1" noChangeArrowheads="1"/>
          </p:cNvPicPr>
          <p:nvPr/>
        </p:nvPicPr>
        <p:blipFill>
          <a:blip r:embed="rId6"/>
          <a:srcRect b="23624"/>
          <a:stretch>
            <a:fillRect/>
          </a:stretch>
        </p:blipFill>
        <p:spPr bwMode="auto">
          <a:xfrm>
            <a:off x="4429125" y="4143375"/>
            <a:ext cx="40767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2" descr="C:\Users\n.didenko\Desktop\БЕРЕЖЛИВОЕ управление\ФОТО\Пункт 3.2 - Фот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4143375"/>
            <a:ext cx="33575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chemeClr val="tx2"/>
          </a:solidFill>
        </p:spPr>
        <p:txBody>
          <a:bodyPr/>
          <a:lstStyle/>
          <a:p>
            <a:pPr algn="r"/>
            <a:r>
              <a:rPr lang="ru-RU" sz="2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sz="20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АДМИНИСТРАЦИЯ НОВООСКОЛЬСКОГО</a:t>
            </a:r>
            <a:br>
              <a:rPr lang="ru-RU" sz="20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ГОРОДСКОГО ОКРУГА БЕЛГОРОДСКОЙ ОБЛАСТИ</a:t>
            </a:r>
            <a:br>
              <a:rPr lang="ru-RU" sz="20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ru-RU" sz="2000" smtClean="0">
              <a:latin typeface="Arial" charset="0"/>
              <a:cs typeface="Arial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285875" y="142875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Мероприятия, направленные на совершенствование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 работы с обращениями граждан: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79388" y="2132856"/>
          <a:ext cx="8641084" cy="436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1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EFAA8-B8A3-4515-90FE-FDBCCAE0AF46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143000" y="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91240" y="3423136"/>
            <a:ext cx="2244739" cy="31696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174" name="Прямоугольник 2"/>
          <p:cNvSpPr>
            <a:spLocks noChangeArrowheads="1"/>
          </p:cNvSpPr>
          <p:nvPr/>
        </p:nvSpPr>
        <p:spPr bwMode="auto">
          <a:xfrm>
            <a:off x="1116013" y="1268413"/>
            <a:ext cx="5184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Book" pitchFamily="34" charset="0"/>
              </a:rPr>
              <a:t>Обращение гражданина </a:t>
            </a:r>
            <a:r>
              <a:rPr lang="ru-RU" sz="2400">
                <a:latin typeface="Franklin Gothic Book" pitchFamily="34" charset="0"/>
              </a:rPr>
              <a:t>- направленные в государственный орган, орган местного самоуправления или должностному лицу в письменной форме или в форме электронного документа предложение, заявление или жалоба, а также устное обращение гражданина в государственный орган, орган местного самоуправления</a:t>
            </a:r>
          </a:p>
          <a:p>
            <a:pPr algn="ctr"/>
            <a:endParaRPr lang="ru-RU" sz="2400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341438"/>
            <a:ext cx="2592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 descr="C:\Users\Admin\Desktop\blanki_obrazc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21100"/>
            <a:ext cx="18002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0"/>
            <a:ext cx="10763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5DF42-DD1F-4602-99E9-974F0227FA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000" b="1">
              <a:solidFill>
                <a:srgbClr val="FFFFFF"/>
              </a:solidFill>
            </a:endParaRPr>
          </a:p>
          <a:p>
            <a:pPr algn="r"/>
            <a:r>
              <a:rPr lang="ru-RU" sz="2000" b="1">
                <a:solidFill>
                  <a:srgbClr val="FFFFFF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098" name="Picture 2" descr="«При правильной организации работа с обращениями граждан из"/>
          <p:cNvPicPr>
            <a:picLocks noChangeAspect="1" noChangeArrowheads="1"/>
          </p:cNvPicPr>
          <p:nvPr/>
        </p:nvPicPr>
        <p:blipFill rotWithShape="1">
          <a:blip r:embed="rId3"/>
          <a:srcRect l="7537" t="17631" r="3613" b="10342"/>
          <a:stretch/>
        </p:blipFill>
        <p:spPr bwMode="auto">
          <a:xfrm>
            <a:off x="2605088" y="2000250"/>
            <a:ext cx="6396037" cy="3889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/>
          <a:srcRect l="22749" r="11732"/>
          <a:stretch>
            <a:fillRect/>
          </a:stretch>
        </p:blipFill>
        <p:spPr bwMode="auto">
          <a:xfrm>
            <a:off x="285750" y="2428875"/>
            <a:ext cx="2327275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957CB-0D48-493A-9F3E-BE64D7FD9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000" b="1">
              <a:solidFill>
                <a:srgbClr val="FFFFFF"/>
              </a:solidFill>
            </a:endParaRPr>
          </a:p>
          <a:p>
            <a:pPr algn="r"/>
            <a:r>
              <a:rPr lang="ru-RU" sz="2000" b="1">
                <a:solidFill>
                  <a:srgbClr val="FFFFFF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09" name="Прямоугольник 14"/>
          <p:cNvSpPr>
            <a:spLocks noChangeArrowheads="1"/>
          </p:cNvSpPr>
          <p:nvPr/>
        </p:nvSpPr>
        <p:spPr bwMode="auto">
          <a:xfrm>
            <a:off x="0" y="2852738"/>
            <a:ext cx="9144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00"/>
                </a:solidFill>
              </a:rPr>
              <a:t>СПАСИБО ЗА ВНИМАНИЕ!</a:t>
            </a:r>
          </a:p>
          <a:p>
            <a:pPr algn="ctr"/>
            <a:endParaRPr lang="ru-RU" sz="2600" b="1">
              <a:solidFill>
                <a:srgbClr val="000000"/>
              </a:solidFill>
            </a:endParaRPr>
          </a:p>
        </p:txBody>
      </p:sp>
      <p:pic>
        <p:nvPicPr>
          <p:cNvPr id="21510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F916B-913A-4286-908A-548B0D1F91C9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1143000" y="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  <a:p>
            <a:pPr algn="r"/>
            <a:r>
              <a:rPr lang="ru-RU" sz="2000" b="1">
                <a:solidFill>
                  <a:schemeClr val="bg1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214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Franklin Gothic Book" pitchFamily="34" charset="0"/>
              </a:rPr>
              <a:t>Интернет - приемная</a:t>
            </a:r>
            <a:endParaRPr lang="ru-RU" sz="2000">
              <a:latin typeface="Franklin Gothic Book" pitchFamily="34" charset="0"/>
            </a:endParaRPr>
          </a:p>
          <a:p>
            <a:pPr algn="ctr"/>
            <a:endParaRPr lang="ru-RU" sz="2400"/>
          </a:p>
        </p:txBody>
      </p:sp>
      <p:pic>
        <p:nvPicPr>
          <p:cNvPr id="8198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0763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2"/>
          <p:cNvPicPr>
            <a:picLocks noChangeAspect="1" noChangeArrowheads="1"/>
          </p:cNvPicPr>
          <p:nvPr/>
        </p:nvPicPr>
        <p:blipFill>
          <a:blip r:embed="rId4"/>
          <a:srcRect l="10655" r="16393"/>
          <a:stretch>
            <a:fillRect/>
          </a:stretch>
        </p:blipFill>
        <p:spPr bwMode="auto">
          <a:xfrm>
            <a:off x="285750" y="2357438"/>
            <a:ext cx="4238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8"/>
          <p:cNvPicPr>
            <a:picLocks noChangeAspect="1" noChangeArrowheads="1"/>
          </p:cNvPicPr>
          <p:nvPr/>
        </p:nvPicPr>
        <p:blipFill>
          <a:blip r:embed="rId5"/>
          <a:srcRect l="12733" r="18610" b="3931"/>
          <a:stretch>
            <a:fillRect/>
          </a:stretch>
        </p:blipFill>
        <p:spPr bwMode="auto">
          <a:xfrm>
            <a:off x="5286375" y="1357313"/>
            <a:ext cx="3038475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4268788"/>
            <a:ext cx="430847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80BF7-87D5-4F6D-8CED-C0826E6A5BA2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1116013" y="195263"/>
            <a:ext cx="8027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026" name="Содержимое 3"/>
          <p:cNvGraphicFramePr>
            <a:graphicFrameLocks/>
          </p:cNvGraphicFramePr>
          <p:nvPr/>
        </p:nvGraphicFramePr>
        <p:xfrm>
          <a:off x="857250" y="2214563"/>
          <a:ext cx="7643813" cy="2357437"/>
        </p:xfrm>
        <a:graphic>
          <a:graphicData uri="http://schemas.openxmlformats.org/presentationml/2006/ole">
            <p:oleObj spid="_x0000_s1026" r:id="rId4" imgW="7645047" imgH="2359356" progId="Excel.Sheet.8">
              <p:embed/>
            </p:oleObj>
          </a:graphicData>
        </a:graphic>
      </p:graphicFrame>
      <p:sp>
        <p:nvSpPr>
          <p:cNvPr id="1031" name="Прямоугольник 7"/>
          <p:cNvSpPr>
            <a:spLocks noChangeArrowheads="1"/>
          </p:cNvSpPr>
          <p:nvPr/>
        </p:nvSpPr>
        <p:spPr bwMode="auto">
          <a:xfrm>
            <a:off x="0" y="1196975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Количество </a:t>
            </a:r>
          </a:p>
          <a:p>
            <a:pPr algn="ctr"/>
            <a:r>
              <a:rPr lang="ru-RU" sz="2000" b="1"/>
              <a:t>письменных обращений граждан за 2018 год – 302, </a:t>
            </a:r>
          </a:p>
          <a:p>
            <a:pPr algn="ctr"/>
            <a:r>
              <a:rPr lang="ru-RU" sz="2000" b="1"/>
              <a:t>За 10 месяцев 2019 года - 254</a:t>
            </a:r>
          </a:p>
          <a:p>
            <a:pPr algn="ctr"/>
            <a:endParaRPr lang="ru-RU" sz="2400" b="1"/>
          </a:p>
        </p:txBody>
      </p:sp>
      <p:pic>
        <p:nvPicPr>
          <p:cNvPr id="1032" name="Picture 4" descr="C:\Users\Admin\Desktop\Po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214813"/>
            <a:ext cx="242887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Диаграмма 1"/>
          <p:cNvGraphicFramePr>
            <a:graphicFrameLocks/>
          </p:cNvGraphicFramePr>
          <p:nvPr/>
        </p:nvGraphicFramePr>
        <p:xfrm>
          <a:off x="3500438" y="4429125"/>
          <a:ext cx="4357687" cy="1857375"/>
        </p:xfrm>
        <a:graphic>
          <a:graphicData uri="http://schemas.openxmlformats.org/presentationml/2006/ole">
            <p:oleObj spid="_x0000_s1027" r:id="rId6" imgW="4359018" imgH="1853345" progId="Excel.Sheet.8">
              <p:embed/>
            </p:oleObj>
          </a:graphicData>
        </a:graphic>
      </p:graphicFrame>
      <p:pic>
        <p:nvPicPr>
          <p:cNvPr id="1033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0"/>
            <a:ext cx="10763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chemeClr val="tx2"/>
          </a:solidFill>
        </p:spPr>
        <p:txBody>
          <a:bodyPr/>
          <a:lstStyle/>
          <a:p>
            <a:pPr algn="r"/>
            <a:r>
              <a:rPr lang="ru-RU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 </a:t>
            </a:r>
            <a:br>
              <a:rPr lang="ru-RU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         АДМИНИСТРАЦИЯ НОВООСКОЛЬСКОГО ГОРОДСКОГО </a:t>
            </a:r>
            <a:br>
              <a:rPr lang="ru-RU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            ОКРУГА БЕЛГОРОДСКОЙ ОБЛАСТИ</a:t>
            </a:r>
            <a:r>
              <a:rPr lang="ru-RU" sz="2000" b="1" smtClean="0">
                <a:solidFill>
                  <a:schemeClr val="bg1"/>
                </a:solidFill>
              </a:rPr>
              <a:t/>
            </a:r>
            <a:br>
              <a:rPr lang="ru-RU" sz="2000" b="1" smtClean="0">
                <a:solidFill>
                  <a:schemeClr val="bg1"/>
                </a:solidFill>
              </a:rPr>
            </a:br>
            <a:endParaRPr lang="ru-RU" sz="2000" smtClean="0"/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2794000" y="1500188"/>
            <a:ext cx="3921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Способы подачи обращений </a:t>
            </a:r>
          </a:p>
        </p:txBody>
      </p:sp>
      <p:pic>
        <p:nvPicPr>
          <p:cNvPr id="9220" name="Picture 2" descr="https://im2-tub-ru.yandex.net/i?id=e769ca6a91095809b8b4d1487245509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66913"/>
            <a:ext cx="2560637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8192" t="16236" r="38729" b="44386"/>
          <a:stretch/>
        </p:blipFill>
        <p:spPr bwMode="auto">
          <a:xfrm>
            <a:off x="2843213" y="2012950"/>
            <a:ext cx="2952750" cy="177323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xtLst>
            <a:ext uri="{53640926-AAD7-44D8-BBD7-CCE9431645EC}"/>
          </a:extLst>
        </p:spPr>
      </p:pic>
      <p:pic>
        <p:nvPicPr>
          <p:cNvPr id="9222" name="Picture 4" descr="https://im2-tub-ru.yandex.net/i?id=79a4fea30c8c6cb784b4ebe79978be6f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8" y="4149725"/>
            <a:ext cx="2592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5862" t="11638" r="29080" b="30890"/>
          <a:stretch/>
        </p:blipFill>
        <p:spPr bwMode="auto">
          <a:xfrm>
            <a:off x="2843213" y="4076700"/>
            <a:ext cx="2960687" cy="201612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2">
                <a:lumMod val="75000"/>
              </a:schemeClr>
            </a:solidFill>
          </a:ln>
          <a:extLst>
            <a:ext uri="{53640926-AAD7-44D8-BBD7-CCE9431645EC}"/>
          </a:extLst>
        </p:spPr>
      </p:pic>
      <p:pic>
        <p:nvPicPr>
          <p:cNvPr id="9224" name="Рисунок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2000250"/>
            <a:ext cx="3000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8"/>
          <a:srcRect l="22749" r="11732"/>
          <a:stretch>
            <a:fillRect/>
          </a:stretch>
        </p:blipFill>
        <p:spPr bwMode="auto">
          <a:xfrm>
            <a:off x="6858000" y="3786188"/>
            <a:ext cx="1612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BCFE3-5AB9-4614-8064-B0755D4FF1AF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  <a:p>
            <a:pPr algn="r"/>
            <a:r>
              <a:rPr lang="ru-RU" sz="2000" b="1">
                <a:solidFill>
                  <a:schemeClr val="bg1"/>
                </a:solidFill>
              </a:rPr>
              <a:t>АДМИНИСТРАЦИЯ НОВООСКОЛЬСКОГО ГОРОДСКОГО ОКРУГА БЕЛГОРОДСКОЙ ОБЛАСТИ</a:t>
            </a:r>
          </a:p>
          <a:p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050" name="Содержимое 3"/>
          <p:cNvGraphicFramePr>
            <a:graphicFrameLocks/>
          </p:cNvGraphicFramePr>
          <p:nvPr/>
        </p:nvGraphicFramePr>
        <p:xfrm>
          <a:off x="642938" y="1428750"/>
          <a:ext cx="6643687" cy="3929063"/>
        </p:xfrm>
        <a:graphic>
          <a:graphicData uri="http://schemas.openxmlformats.org/presentationml/2006/ole">
            <p:oleObj spid="_x0000_s2050" r:id="rId4" imgW="6645216" imgH="3932261" progId="Excel.Sheet.8">
              <p:embed/>
            </p:oleObj>
          </a:graphicData>
        </a:graphic>
      </p:graphicFrame>
      <p:sp>
        <p:nvSpPr>
          <p:cNvPr id="2055" name="Прямоугольник 10"/>
          <p:cNvSpPr>
            <a:spLocks noChangeArrowheads="1"/>
          </p:cNvSpPr>
          <p:nvPr/>
        </p:nvSpPr>
        <p:spPr bwMode="auto">
          <a:xfrm>
            <a:off x="-180975" y="1412875"/>
            <a:ext cx="9155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Формы обращений граждан </a:t>
            </a:r>
          </a:p>
        </p:txBody>
      </p:sp>
      <p:pic>
        <p:nvPicPr>
          <p:cNvPr id="2056" name="Picture 2" descr="C:\Users\Admin\Desktop\depositphotos_5325959-stock-photo-postman-with-open-envelope-isolat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572000"/>
            <a:ext cx="18573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" descr="C:\Users\Admin\Desktop\structure_email_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2071688"/>
            <a:ext cx="17145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8"/>
          <p:cNvGraphicFramePr>
            <a:graphicFrameLocks/>
          </p:cNvGraphicFramePr>
          <p:nvPr/>
        </p:nvGraphicFramePr>
        <p:xfrm>
          <a:off x="785813" y="1928813"/>
          <a:ext cx="7215187" cy="4286250"/>
        </p:xfrm>
        <a:graphic>
          <a:graphicData uri="http://schemas.openxmlformats.org/presentationml/2006/ole">
            <p:oleObj spid="_x0000_s2051" r:id="rId7" imgW="7218290" imgH="4291956" progId="Excel.Sheet.8">
              <p:embed/>
            </p:oleObj>
          </a:graphicData>
        </a:graphic>
      </p:graphicFrame>
      <p:pic>
        <p:nvPicPr>
          <p:cNvPr id="2058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5CFB0-9C14-49A1-A529-2FEF43B3EDC2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116013" y="0"/>
            <a:ext cx="8027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  <a:p>
            <a:pPr algn="r"/>
            <a:r>
              <a:rPr lang="ru-RU" sz="2000" b="1">
                <a:solidFill>
                  <a:schemeClr val="bg1"/>
                </a:solidFill>
              </a:rPr>
              <a:t>  АДМИНИСТРАЦИЯ НОВООСКОЛЬСКОГО ГОРОДСКОГО ОКРУГА  БЕЛГОРОДСКОЙ ОБЛАСТИ</a:t>
            </a:r>
          </a:p>
          <a:p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2843213" y="1196975"/>
            <a:ext cx="6300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Тематика </a:t>
            </a:r>
          </a:p>
          <a:p>
            <a:pPr algn="ctr"/>
            <a:r>
              <a:rPr lang="ru-RU" sz="2000" b="1"/>
              <a:t>поступивших обращений граждан за 2018 год</a:t>
            </a:r>
          </a:p>
        </p:txBody>
      </p:sp>
      <p:graphicFrame>
        <p:nvGraphicFramePr>
          <p:cNvPr id="6146" name="Содержимое 3"/>
          <p:cNvGraphicFramePr>
            <a:graphicFrameLocks/>
          </p:cNvGraphicFramePr>
          <p:nvPr/>
        </p:nvGraphicFramePr>
        <p:xfrm>
          <a:off x="179388" y="1773238"/>
          <a:ext cx="8964612" cy="4824412"/>
        </p:xfrm>
        <a:graphic>
          <a:graphicData uri="http://schemas.openxmlformats.org/presentationml/2006/ole">
            <p:oleObj spid="_x0000_s32770" name="Диаграмма" r:id="rId4" imgW="8967993" imgH="4822354" progId="Excel.Sheet.8">
              <p:embed/>
            </p:oleObj>
          </a:graphicData>
        </a:graphic>
      </p:graphicFrame>
      <p:pic>
        <p:nvPicPr>
          <p:cNvPr id="6151" name="Picture 3" descr="C:\Users\Admin\Desktop\ispolkom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484313"/>
            <a:ext cx="2592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chemeClr val="tx2"/>
          </a:solidFill>
        </p:spPr>
        <p:txBody>
          <a:bodyPr/>
          <a:lstStyle/>
          <a:p>
            <a:pPr algn="r"/>
            <a:r>
              <a:rPr lang="ru-RU" sz="2000" b="1" smtClean="0">
                <a:solidFill>
                  <a:schemeClr val="bg1"/>
                </a:solidFill>
              </a:rPr>
              <a:t/>
            </a:r>
            <a:br>
              <a:rPr lang="ru-RU" sz="2000" b="1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/>
            </a:r>
            <a:br>
              <a:rPr lang="ru-RU" sz="2000" b="1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>                       </a:t>
            </a:r>
            <a:r>
              <a:rPr lang="ru-RU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АДМИНИСТРАЦИЯ НОВООСКОЛЬСКОГО ГОРОДСКОГО </a:t>
            </a:r>
            <a:br>
              <a:rPr lang="ru-RU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     ОКРУГА  БЕЛГОРОДСКОЙ ОБЛАСТИ</a:t>
            </a:r>
            <a:r>
              <a:rPr lang="ru-RU" b="1" smtClean="0">
                <a:solidFill>
                  <a:schemeClr val="bg1"/>
                </a:solidFill>
              </a:rPr>
              <a:t/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smtClean="0"/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286000" y="1285875"/>
            <a:ext cx="6357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Тематика </a:t>
            </a:r>
          </a:p>
          <a:p>
            <a:pPr algn="ctr"/>
            <a:r>
              <a:rPr lang="ru-RU" b="1"/>
              <a:t>поступивших обращений граждан за 2019 год</a:t>
            </a:r>
          </a:p>
        </p:txBody>
      </p:sp>
      <p:pic>
        <p:nvPicPr>
          <p:cNvPr id="10244" name="Picture 3" descr="C:\Users\Admin\Desktop\ispolkom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84313"/>
            <a:ext cx="2592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5" name="Содержимое 3"/>
          <p:cNvGraphicFramePr>
            <a:graphicFrameLocks/>
          </p:cNvGraphicFramePr>
          <p:nvPr/>
        </p:nvGraphicFramePr>
        <p:xfrm>
          <a:off x="285750" y="2071688"/>
          <a:ext cx="8429625" cy="4500562"/>
        </p:xfrm>
        <a:graphic>
          <a:graphicData uri="http://schemas.openxmlformats.org/presentationml/2006/ole">
            <p:oleObj spid="_x0000_s10245" r:id="rId4" imgW="8431499" imgH="4499238" progId="Excel.Sheet.8">
              <p:embed/>
            </p:oleObj>
          </a:graphicData>
        </a:graphic>
      </p:graphicFrame>
      <p:pic>
        <p:nvPicPr>
          <p:cNvPr id="10246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1A9B1-6EDD-480B-AB36-797C162951D7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928813" y="0"/>
            <a:ext cx="7215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000" b="1">
              <a:solidFill>
                <a:schemeClr val="bg1"/>
              </a:solidFill>
            </a:endParaRPr>
          </a:p>
          <a:p>
            <a:pPr algn="r"/>
            <a:r>
              <a:rPr lang="ru-RU" sz="2000" b="1">
                <a:solidFill>
                  <a:schemeClr val="bg1"/>
                </a:solidFill>
              </a:rPr>
              <a:t>АДМИНИСТРАЦИЯ НОВООСКОЛЬСКОГО ГОРОДСКОГО ОКРУГА БЕЛГОРОДСКОЙ ОБЛАСТИ</a:t>
            </a:r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69" name="Прямоугольник 7"/>
          <p:cNvSpPr>
            <a:spLocks noChangeArrowheads="1"/>
          </p:cNvSpPr>
          <p:nvPr/>
        </p:nvSpPr>
        <p:spPr bwMode="auto">
          <a:xfrm>
            <a:off x="0" y="119697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/>
          </a:p>
          <a:p>
            <a:pPr algn="ctr"/>
            <a:r>
              <a:rPr lang="ru-RU" sz="2200" b="1"/>
              <a:t>Источники поступления письменных обращений граждан</a:t>
            </a:r>
            <a:endParaRPr lang="ru-RU" sz="2200"/>
          </a:p>
        </p:txBody>
      </p:sp>
      <p:graphicFrame>
        <p:nvGraphicFramePr>
          <p:cNvPr id="35884" name="Group 44"/>
          <p:cNvGraphicFramePr>
            <a:graphicFrameLocks noGrp="1"/>
          </p:cNvGraphicFramePr>
          <p:nvPr/>
        </p:nvGraphicFramePr>
        <p:xfrm>
          <a:off x="357188" y="2071688"/>
          <a:ext cx="8229600" cy="4160393"/>
        </p:xfrm>
        <a:graphic>
          <a:graphicData uri="http://schemas.openxmlformats.org/drawingml/2006/table">
            <a:tbl>
              <a:tblPr/>
              <a:tblGrid>
                <a:gridCol w="576262"/>
                <a:gridCol w="4781550"/>
                <a:gridCol w="1643063"/>
                <a:gridCol w="1228725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Откуда поступило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Количество в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Количество в 2019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Администрация Президента РФ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Аппарат Правительства РФ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Областная Дума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Правительство Белгородской области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Заявители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1312" name="Picture 2" descr="&amp;Ncy;&amp;ocy;&amp;vcy;&amp;ocy;&amp;ocy;&amp;scy;&amp;kcy;&amp;ocy;&amp;lcy;&amp;softcy;&amp;scy;&amp;kcy;&amp;icy;&amp;jcy; &amp;gcy;&amp;ocy;&amp;rcy;&amp;ocy;&amp;dcy;&amp;scy;&amp;kcy;&amp;ocy;&amp;jcy; &amp;ocy;&amp;kcy;&amp;rcy;&amp;u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076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5644</TotalTime>
  <Words>706</Words>
  <Application>Microsoft Office PowerPoint</Application>
  <PresentationFormat>Экран (4:3)</PresentationFormat>
  <Paragraphs>239</Paragraphs>
  <Slides>21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Лист Microsoft Office Excel 97-2003</vt:lpstr>
      <vt:lpstr>Диаграмма</vt:lpstr>
      <vt:lpstr>Слайд 1</vt:lpstr>
      <vt:lpstr>Слайд 2</vt:lpstr>
      <vt:lpstr>Слайд 3</vt:lpstr>
      <vt:lpstr>Слайд 4</vt:lpstr>
      <vt:lpstr>                               АДМИНИСТРАЦИЯ НОВООСКОЛЬСКОГО ГОРОДСКОГО                        ОКРУГА БЕЛГОРОДСКОЙ ОБЛАСТИ </vt:lpstr>
      <vt:lpstr>Слайд 6</vt:lpstr>
      <vt:lpstr>Слайд 7</vt:lpstr>
      <vt:lpstr>                         АДМИНИСТРАЦИЯ НОВООСКОЛЬСКОГО ГОРОДСКОГО                 ОКРУГА  БЕЛГОРОДСКОЙ ОБЛАСТИ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Реализация бережливого проекта</vt:lpstr>
      <vt:lpstr> АДМИНИСТРАЦИЯ НОВООСКОЛЬСКОГО  ГОРОДСКОГО ОКРУГА БЕЛГОРОДСКОЙ ОБЛАСТИ 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n.didenko</cp:lastModifiedBy>
  <cp:revision>761</cp:revision>
  <cp:lastPrinted>2013-01-14T10:23:59Z</cp:lastPrinted>
  <dcterms:created xsi:type="dcterms:W3CDTF">2013-01-12T08:44:34Z</dcterms:created>
  <dcterms:modified xsi:type="dcterms:W3CDTF">2019-11-30T08:31:45Z</dcterms:modified>
</cp:coreProperties>
</file>