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46" r:id="rId3"/>
  </p:sldMasterIdLst>
  <p:notesMasterIdLst>
    <p:notesMasterId r:id="rId16"/>
  </p:notesMasterIdLst>
  <p:sldIdLst>
    <p:sldId id="1031" r:id="rId4"/>
    <p:sldId id="1032" r:id="rId5"/>
    <p:sldId id="1049" r:id="rId6"/>
    <p:sldId id="1050" r:id="rId7"/>
    <p:sldId id="1044" r:id="rId8"/>
    <p:sldId id="1033" r:id="rId9"/>
    <p:sldId id="1045" r:id="rId10"/>
    <p:sldId id="1034" r:id="rId11"/>
    <p:sldId id="1035" r:id="rId12"/>
    <p:sldId id="1046" r:id="rId13"/>
    <p:sldId id="1047" r:id="rId14"/>
    <p:sldId id="1051" r:id="rId15"/>
  </p:sldIdLst>
  <p:sldSz cx="9144000" cy="5143500" type="screen16x9"/>
  <p:notesSz cx="6858000" cy="99472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AC00"/>
    <a:srgbClr val="01CB4E"/>
    <a:srgbClr val="000066"/>
    <a:srgbClr val="E6EC02"/>
    <a:srgbClr val="0A78C2"/>
    <a:srgbClr val="8E0000"/>
    <a:srgbClr val="658BF7"/>
    <a:srgbClr val="3D6DF5"/>
    <a:srgbClr val="3DA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78" autoAdjust="0"/>
    <p:restoredTop sz="92308" autoAdjust="0"/>
  </p:normalViewPr>
  <p:slideViewPr>
    <p:cSldViewPr>
      <p:cViewPr>
        <p:scale>
          <a:sx n="100" d="100"/>
          <a:sy n="100" d="100"/>
        </p:scale>
        <p:origin x="-1950" y="-8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2038" tIns="46019" rIns="92038" bIns="4601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8475"/>
          </a:xfrm>
          <a:prstGeom prst="rect">
            <a:avLst/>
          </a:prstGeom>
        </p:spPr>
        <p:txBody>
          <a:bodyPr vert="horz" lIns="92038" tIns="46019" rIns="92038" bIns="4601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9A0D49A-F4F3-4313-A61E-AB1EE0B21283}" type="datetimeFigureOut">
              <a:rPr lang="ru-RU"/>
              <a:pPr>
                <a:defRPr/>
              </a:pPr>
              <a:t>16.02.2023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8" tIns="46019" rIns="92038" bIns="46019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25989"/>
            <a:ext cx="5486400" cy="4475162"/>
          </a:xfrm>
          <a:prstGeom prst="rect">
            <a:avLst/>
          </a:prstGeom>
        </p:spPr>
        <p:txBody>
          <a:bodyPr vert="horz" lIns="92038" tIns="46019" rIns="92038" bIns="46019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8475"/>
          </a:xfrm>
          <a:prstGeom prst="rect">
            <a:avLst/>
          </a:prstGeom>
        </p:spPr>
        <p:txBody>
          <a:bodyPr vert="horz" lIns="92038" tIns="46019" rIns="92038" bIns="4601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9447213"/>
            <a:ext cx="2971800" cy="498475"/>
          </a:xfrm>
          <a:prstGeom prst="rect">
            <a:avLst/>
          </a:prstGeom>
        </p:spPr>
        <p:txBody>
          <a:bodyPr vert="horz" lIns="92038" tIns="46019" rIns="92038" bIns="4601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3684251-9500-47A4-BF69-6320ADDC6D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4170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C2C96-AF50-4BC8-8FC5-B526EBF2766A}" type="datetime1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A12F0-34B3-4941-A136-ABBCC369F2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8BA86-0A2E-4C4E-90A8-69F6D6FA507E}" type="datetime1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F5FE1-1C44-4C7B-82BB-CF00F8F605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49337-CC37-43E7-AAF3-28DEE3F32504}" type="datetime1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B0933-6512-45F0-9ACA-545460039F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7D9C1C8-6F24-48A9-89D1-EABCEBE511F5}" type="datetime1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DC17D4-829E-49F0-ADA5-BE53163594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F746D59-F475-4C4F-9613-438823146390}" type="datetime1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F4A8A55-FF15-44D2-A9E4-2C72D46DD9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AF66F68-F257-48B1-BA5D-E7083ECC7FFD}" type="datetime1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B07DA96-C85E-40B7-B727-EBF7EB1929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7ECA92F-CFF9-4A25-AB93-C653CDE40153}" type="datetime1">
              <a:rPr lang="ru-RU" smtClean="0"/>
              <a:t>16.02.2023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E2A9D09-E6A0-4DE7-873E-F20758AD3F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FEC1DAD-A738-4AB9-B63A-4FCE0D7A7FC9}" type="datetime1">
              <a:rPr lang="ru-RU" smtClean="0"/>
              <a:t>16.02.2023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514CA19-CA59-4E48-A398-C7DEDE6868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015A597-9C22-435A-A886-4BECC8A73F75}" type="datetime1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891E1F3-9B9A-42E9-85C5-225B837CA0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3F84E0B-BEC9-4341-B2E7-42FF26E810C0}" type="datetime1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E82671C-C56E-4D45-A014-AEA83AB1F0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72ACE4-3E3E-4EF2-846E-3A8D79FFC062}" type="datetime1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560D7DC-49D8-40E3-8ACA-4EF82FF292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503C3-3034-4F3B-87C8-1972D98D7CB2}" type="datetime1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E80F4-B7C8-4C11-945D-0101251FA6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122B7BD-5241-4113-BB4B-B409DE3E8423}" type="datetime1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B7FA8F8-0DD8-4152-922A-83C426A282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55A3192-C176-4BF5-BE90-AAB213F84F35}" type="datetime1">
              <a:rPr lang="ru-RU" smtClean="0"/>
              <a:t>16.02.2023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E361E3A-CACA-4FC3-B793-1D444F9DB5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DF87DC3-DACB-4393-B475-D53CA4736427}" type="datetime1">
              <a:rPr lang="ru-RU" smtClean="0"/>
              <a:t>16.02.2023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6D935A0-09EB-4C82-A0C3-AA3794D2A7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049525A-58C2-44D5-929F-A7D0A8F29AA9}" type="datetime1">
              <a:rPr lang="ru-RU" smtClean="0"/>
              <a:t>16.02.2023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1060176-8146-4A2C-ABBD-888E8C8960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82FA577-1174-4CD2-AA0A-EEFA14FE9409}" type="datetime1">
              <a:rPr lang="ru-RU" smtClean="0"/>
              <a:t>16.02.2023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6BCA193-37C6-40E0-B71B-A580AF2425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0C03919-24CC-43D5-A8DC-F51A638DBFD5}" type="datetime1">
              <a:rPr lang="ru-RU" smtClean="0"/>
              <a:t>16.02.2023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4D48EBF-94E6-4E04-AC71-81259B9F7A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BB5D053-4BDC-472C-A3E4-006A146BD47B}" type="datetime1">
              <a:rPr lang="ru-RU" smtClean="0"/>
              <a:t>16.02.2023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92F4C64-9ED2-4C05-ADA3-A583734073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2E9908C-F96D-4C84-ABF7-2E2B4A674A57}" type="datetime1">
              <a:rPr lang="ru-RU" smtClean="0"/>
              <a:t>16.02.2023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516BF8B-941D-4794-A669-B329A94545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3B792D6-0ADF-4ED1-BB82-993E6473F8C1}" type="datetime1">
              <a:rPr lang="ru-RU" smtClean="0"/>
              <a:t>16.02.2023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7DCAB9A-DAD4-40F6-9F5A-A334554FF2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73FFBE1-2F6D-4D3B-88A4-D2EF328EC9A7}" type="datetime1">
              <a:rPr lang="ru-RU" smtClean="0"/>
              <a:t>16.02.2023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B6B210D-458F-494F-8964-3473C43197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8E036-2162-43F9-BF78-E4C8E1BFF0D3}" type="datetime1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8AB67-C407-40C1-89D3-007864EEFE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93D4661-617D-447F-8061-E34639E24AFB}" type="datetime1">
              <a:rPr lang="ru-RU" smtClean="0"/>
              <a:t>16.02.2023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4B9EBBF-219D-45C9-86E3-74DAB01DDF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1FE99-A19A-496F-87F2-C39D798E4926}" type="datetime1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E97C4-B336-4D16-BEAB-F829A6C19A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4E9B9-9A3F-46A8-ADE2-2265EDF103BD}" type="datetime1">
              <a:rPr lang="ru-RU" smtClean="0"/>
              <a:t>16.02.2023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33217-3917-41FB-96E6-CE0EF402FF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CB6B6-F76E-4CCE-810A-A99549E62CD8}" type="datetime1">
              <a:rPr lang="ru-RU" smtClean="0"/>
              <a:t>16.02.2023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6C80F-2670-4ABA-AF1B-956BE38396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94350-53E4-4D73-B098-A6762AFEE0A6}" type="datetime1">
              <a:rPr lang="ru-RU" smtClean="0"/>
              <a:t>16.02.2023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BD0A6-7EE6-4118-86D4-B2BE0BE41D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63189-398A-4CB4-B7D4-5C0357E3F4C8}" type="datetime1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FA7F1-2DED-409C-B3CF-2F0B0ADF98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0687A-B8AA-4A44-B1B2-CE8A71E1C2E3}" type="datetime1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AD5D1-CF02-4CAE-84FA-BA3EBC5F74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2F7DE1C-888E-46F2-9A5F-184B838A4961}" type="datetime1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F64DC65A-047D-446E-9EFF-4BBE7F5790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DB303E6-A695-4246-8FEE-1AA9F8669E58}" type="datetime1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A46B040-6D31-47EE-AAB8-B00FA974CD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6CE097D-6220-4F57-9374-FBC3CF75084A}" type="datetime1">
              <a:rPr lang="ru-RU" smtClean="0"/>
              <a:t>16.02.2023</a:t>
            </a:fld>
            <a:endParaRPr lang="ru-RU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8CC0F5A-B5B7-495D-9F8A-B4DC8EDC11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5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7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91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59548" y="4871526"/>
            <a:ext cx="2133600" cy="273844"/>
          </a:xfrm>
        </p:spPr>
        <p:txBody>
          <a:bodyPr/>
          <a:lstStyle/>
          <a:p>
            <a:pPr>
              <a:defRPr/>
            </a:pPr>
            <a:fld id="{621A12F0-34B3-4941-A136-ABBCC369F2C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pic>
        <p:nvPicPr>
          <p:cNvPr id="21" name="Picture 2" descr="F:\Фотошоп\Герб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73669"/>
            <a:ext cx="648072" cy="7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755576" y="73669"/>
            <a:ext cx="83884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МУНИЦИПАЛЬНЫЙ РАЙОН </a:t>
            </a:r>
          </a:p>
          <a:p>
            <a:pPr algn="ctr"/>
            <a:r>
              <a:rPr lang="ru-RU" sz="2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«КОРОЧАНСКИЙ РАЙОН» БЕЛГОРОДСКОЙ ОБЛАСТИ</a:t>
            </a:r>
            <a:endParaRPr lang="ru-RU" sz="2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373" y="1203598"/>
            <a:ext cx="9144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ru-RU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ОБ ИСПОЛНЕНИИ РЕШЕНИЯ КОМИТЕТА </a:t>
            </a:r>
            <a:br>
              <a:rPr lang="ru-RU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ПО НОРМОТВОРЧЕСТВУ И ПРАВОВЫМ ВОПРОСАМ ОТ 23 СЕНТЯБРЯ 2022 </a:t>
            </a:r>
            <a:br>
              <a:rPr lang="ru-RU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№2 «ОСОБЕННОСТИ ОРГАНИЗАЦИИ ПРЕДОСТАВЛЕНИЯ УСЛУГ ЧЕРЕЗ МФЦ»</a:t>
            </a:r>
            <a:endParaRPr lang="ru-RU" sz="3200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449263" algn="l"/>
                <a:tab pos="1273175" algn="l"/>
              </a:tabLst>
            </a:pPr>
            <a:endParaRPr lang="ru-RU" sz="32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449263" algn="l"/>
                <a:tab pos="1273175" algn="l"/>
              </a:tabLst>
            </a:pPr>
            <a:r>
              <a:rPr lang="ru-RU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21 февраля 2023 </a:t>
            </a:r>
            <a:r>
              <a:rPr lang="ru-RU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года</a:t>
            </a:r>
          </a:p>
        </p:txBody>
      </p:sp>
    </p:spTree>
    <p:extLst>
      <p:ext uri="{BB962C8B-B14F-4D97-AF65-F5344CB8AC3E}">
        <p14:creationId xmlns:p14="http://schemas.microsoft.com/office/powerpoint/2010/main" val="129227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91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59548" y="4871526"/>
            <a:ext cx="2133600" cy="273844"/>
          </a:xfrm>
        </p:spPr>
        <p:txBody>
          <a:bodyPr/>
          <a:lstStyle/>
          <a:p>
            <a:pPr>
              <a:defRPr/>
            </a:pPr>
            <a:fld id="{621A12F0-34B3-4941-A136-ABBCC369F2C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pic>
        <p:nvPicPr>
          <p:cNvPr id="21" name="Picture 2" descr="F:\Фотошоп\Герб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73669"/>
            <a:ext cx="648072" cy="7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755576" y="73669"/>
            <a:ext cx="83884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МУНИЦИПАЛЬНЫЙ РАЙОН </a:t>
            </a:r>
          </a:p>
          <a:p>
            <a:pPr algn="ctr"/>
            <a:r>
              <a:rPr lang="ru-RU" sz="2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«КОРОЧАНСКИЙ РАЙОН» БЕЛГОРОДСКОЙ ОБЛАСТИ</a:t>
            </a:r>
            <a:endParaRPr lang="ru-RU" sz="2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916781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СЕКТОР ОЖИДАНИЯ</a:t>
            </a:r>
            <a:endParaRPr lang="ru-RU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PC\Downloads\IMG-20230216-WA000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2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91" b="33502"/>
          <a:stretch/>
        </p:blipFill>
        <p:spPr bwMode="auto">
          <a:xfrm>
            <a:off x="0" y="1255334"/>
            <a:ext cx="9144000" cy="388816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76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91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59548" y="4871526"/>
            <a:ext cx="2133600" cy="273844"/>
          </a:xfrm>
        </p:spPr>
        <p:txBody>
          <a:bodyPr/>
          <a:lstStyle/>
          <a:p>
            <a:pPr>
              <a:defRPr/>
            </a:pPr>
            <a:fld id="{621A12F0-34B3-4941-A136-ABBCC369F2C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pic>
        <p:nvPicPr>
          <p:cNvPr id="21" name="Picture 2" descr="F:\Фотошоп\Герб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73669"/>
            <a:ext cx="648072" cy="7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755576" y="73669"/>
            <a:ext cx="83884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МУНИЦИПАЛЬНЫЙ РАЙОН </a:t>
            </a:r>
          </a:p>
          <a:p>
            <a:pPr algn="ctr"/>
            <a:r>
              <a:rPr lang="ru-RU" sz="2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«КОРОЧАНСКИЙ РАЙОН» БЕЛГОРОДСКОЙ ОБЛАСТИ</a:t>
            </a:r>
            <a:endParaRPr lang="ru-RU" sz="2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916781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НОРМАТИВНО-ПРАВОВАЯ БАЗА</a:t>
            </a:r>
            <a:endParaRPr lang="ru-RU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PC\Downloads\IMG-20230216-WA000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0" r="958"/>
          <a:stretch/>
        </p:blipFill>
        <p:spPr bwMode="auto">
          <a:xfrm>
            <a:off x="0" y="1255334"/>
            <a:ext cx="9144000" cy="388816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4949788" y="4371950"/>
            <a:ext cx="1278396" cy="504056"/>
          </a:xfrm>
          <a:prstGeom prst="wedgeRoundRectCallout">
            <a:avLst>
              <a:gd name="adj1" fmla="val -14127"/>
              <a:gd name="adj2" fmla="val -111350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100%</a:t>
            </a:r>
          </a:p>
          <a:p>
            <a:pPr algn="ctr"/>
            <a:r>
              <a:rPr lang="ru-RU" sz="1400" b="1" dirty="0" smtClean="0"/>
              <a:t>результат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03347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91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59548" y="4871526"/>
            <a:ext cx="2133600" cy="273844"/>
          </a:xfrm>
        </p:spPr>
        <p:txBody>
          <a:bodyPr/>
          <a:lstStyle/>
          <a:p>
            <a:pPr>
              <a:defRPr/>
            </a:pPr>
            <a:fld id="{621A12F0-34B3-4941-A136-ABBCC369F2C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21" name="Picture 2" descr="F:\Фотошоп\Герб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73669"/>
            <a:ext cx="648072" cy="7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755576" y="73669"/>
            <a:ext cx="83884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МУНИЦИПАЛЬНЫЙ РАЙОН </a:t>
            </a:r>
          </a:p>
          <a:p>
            <a:pPr algn="ctr"/>
            <a:r>
              <a:rPr lang="ru-RU" sz="22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«КОРОЧАНСКИЙ РАЙОН» БЕЛГОРОДСКОЙ ОБЛАСТИ</a:t>
            </a:r>
            <a:endParaRPr lang="ru-RU" sz="2200" b="1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373" y="1203598"/>
            <a:ext cx="9144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ru-RU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ОБ ИСПОЛНЕНИИ РЕШЕНИЯ КОМИТЕТА </a:t>
            </a:r>
            <a:br>
              <a:rPr lang="ru-RU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ПО НОРМОТВОРЧЕСТВУ И ПРАВОВЫМ ВОПРОСАМ ОТ 23 СЕНТЯБРЯ 2022 </a:t>
            </a:r>
            <a:br>
              <a:rPr lang="ru-RU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№2 «ОСОБЕННОСТИ ОРГАНИЗАЦИИ ПРЕДОСТАВЛЕНИЯ УСЛУГ ЧЕРЕЗ МФЦ»</a:t>
            </a:r>
            <a:endParaRPr lang="ru-RU" sz="3200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449263" algn="l"/>
                <a:tab pos="1273175" algn="l"/>
              </a:tabLst>
            </a:pPr>
            <a:endParaRPr lang="ru-RU" sz="32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449263" algn="l"/>
                <a:tab pos="1273175" algn="l"/>
              </a:tabLst>
            </a:pPr>
            <a:r>
              <a:rPr lang="ru-RU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21 февраля 2023 </a:t>
            </a:r>
            <a:r>
              <a:rPr lang="ru-RU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года</a:t>
            </a:r>
          </a:p>
        </p:txBody>
      </p:sp>
    </p:spTree>
    <p:extLst>
      <p:ext uri="{BB962C8B-B14F-4D97-AF65-F5344CB8AC3E}">
        <p14:creationId xmlns:p14="http://schemas.microsoft.com/office/powerpoint/2010/main" val="68970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91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59548" y="4871526"/>
            <a:ext cx="2133600" cy="273844"/>
          </a:xfrm>
        </p:spPr>
        <p:txBody>
          <a:bodyPr/>
          <a:lstStyle/>
          <a:p>
            <a:pPr>
              <a:defRPr/>
            </a:pPr>
            <a:fld id="{621A12F0-34B3-4941-A136-ABBCC369F2C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pic>
        <p:nvPicPr>
          <p:cNvPr id="21" name="Picture 2" descr="F:\Фотошоп\Герб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73669"/>
            <a:ext cx="648072" cy="7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755576" y="73669"/>
            <a:ext cx="83884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МУНИЦИПАЛЬНЫЙ РАЙОН </a:t>
            </a:r>
          </a:p>
          <a:p>
            <a:pPr algn="ctr"/>
            <a:r>
              <a:rPr lang="ru-RU" sz="2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«КОРОЧАНСКИЙ РАЙОН» БЕЛГОРОДСКОЙ ОБЛАСТИ</a:t>
            </a:r>
            <a:endParaRPr lang="ru-RU" sz="2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916781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НОРМАТИВНО-ПРАВОВАЯ БАЗА</a:t>
            </a:r>
            <a:endParaRPr lang="ru-RU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504" y="1347614"/>
            <a:ext cx="8928992" cy="6480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b="1" dirty="0"/>
              <a:t>Федеральный закон от 27 июля 2010 года № 210-ФЗ «Об организации предоставления государственных и муниципальных услуг»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6512" y="2139702"/>
            <a:ext cx="8928992" cy="11521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b="1" dirty="0"/>
              <a:t>Постановления Правительства РФ от 27 сентября 2011 года № 797 «О взаимодействии между многофункциональными центрами предоставления государственных и муниципальных услуг и федеральными органами исполнительной власти, органами государственных внебюджетных фондов, органами государственной власти субъектов Российской Федерации, органами местного самоуправления»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7504" y="3435846"/>
            <a:ext cx="8928992" cy="6480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b="1" dirty="0"/>
              <a:t>Постановление Правительства Российской Федерации от 22.12.2012 № 1376 «Об утверждении Правил организации деятельности многофункциональных центров предоставления государственных и муниципальных услуг</a:t>
            </a:r>
            <a:r>
              <a:rPr lang="ru-RU" sz="1400" b="1" dirty="0" smtClean="0"/>
              <a:t>»</a:t>
            </a:r>
            <a:endParaRPr lang="ru-RU" sz="14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8000" y="4227934"/>
            <a:ext cx="8928992" cy="5400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b="1" dirty="0"/>
              <a:t>Указ Президента РФ от 7 5 2012 года № 601 «Об основных направлениях совершенствования системы государственного управления»</a:t>
            </a:r>
          </a:p>
        </p:txBody>
      </p:sp>
    </p:spTree>
    <p:extLst>
      <p:ext uri="{BB962C8B-B14F-4D97-AF65-F5344CB8AC3E}">
        <p14:creationId xmlns:p14="http://schemas.microsoft.com/office/powerpoint/2010/main" val="347369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91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59548" y="4871526"/>
            <a:ext cx="2133600" cy="273844"/>
          </a:xfrm>
        </p:spPr>
        <p:txBody>
          <a:bodyPr/>
          <a:lstStyle/>
          <a:p>
            <a:pPr>
              <a:defRPr/>
            </a:pPr>
            <a:fld id="{621A12F0-34B3-4941-A136-ABBCC369F2C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pic>
        <p:nvPicPr>
          <p:cNvPr id="21" name="Picture 2" descr="F:\Фотошоп\Герб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73669"/>
            <a:ext cx="648072" cy="7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755576" y="73669"/>
            <a:ext cx="83884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МУНИЦИПАЛЬНЫЙ РАЙОН </a:t>
            </a:r>
          </a:p>
          <a:p>
            <a:pPr algn="ctr"/>
            <a:r>
              <a:rPr lang="ru-RU" sz="2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«КОРОЧАНСКИЙ РАЙОН» БЕЛГОРОДСКОЙ ОБЛАСТИ</a:t>
            </a:r>
            <a:endParaRPr lang="ru-RU" sz="2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916781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СОГЛАШЕНИЕМ О ВЗАИМОДЕЙСТВИИ </a:t>
            </a:r>
            <a:endParaRPr lang="ru-RU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2" t="16111" r="63672" b="7778"/>
          <a:stretch/>
        </p:blipFill>
        <p:spPr bwMode="auto">
          <a:xfrm>
            <a:off x="107504" y="1255335"/>
            <a:ext cx="2199009" cy="31058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379306" y="1761086"/>
            <a:ext cx="13314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atin typeface="+mn-lt"/>
              </a:rPr>
              <a:t>25</a:t>
            </a:r>
            <a:endParaRPr lang="ru-RU" sz="4400" b="1" dirty="0">
              <a:latin typeface="+mn-lt"/>
            </a:endParaRPr>
          </a:p>
        </p:txBody>
      </p:sp>
      <p:sp>
        <p:nvSpPr>
          <p:cNvPr id="12" name="Кольцо 11"/>
          <p:cNvSpPr/>
          <p:nvPr/>
        </p:nvSpPr>
        <p:spPr>
          <a:xfrm>
            <a:off x="7127881" y="1245808"/>
            <a:ext cx="1800000" cy="1800000"/>
          </a:xfrm>
          <a:prstGeom prst="donut">
            <a:avLst>
              <a:gd name="adj" fmla="val 1494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7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91881" y="2793054"/>
            <a:ext cx="1872000" cy="61660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Государственных услуг,</a:t>
            </a:r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предоставляемых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в рамках</a:t>
            </a: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переданных полномочий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94241" y="3498327"/>
            <a:ext cx="2097691" cy="1476629"/>
          </a:xfrm>
          <a:prstGeom prst="roundRect">
            <a:avLst/>
          </a:prstGeom>
          <a:blipFill dpi="0" rotWithShape="1">
            <a:blip r:embed="rId6"/>
            <a:srcRect/>
            <a:stretch>
              <a:fillRect t="-24000" b="-24000"/>
            </a:stretch>
          </a:blipFill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979035" y="3497133"/>
            <a:ext cx="2097692" cy="1485041"/>
          </a:xfrm>
          <a:prstGeom prst="roundRect">
            <a:avLst/>
          </a:prstGeom>
          <a:blipFill dpi="0" rotWithShape="1">
            <a:blip r:embed="rId7"/>
            <a:srcRect/>
            <a:stretch>
              <a:fillRect l="18000" t="4000" r="18000" b="3000"/>
            </a:stretch>
          </a:blipFill>
          <a:ln w="28575">
            <a:solidFill>
              <a:srgbClr val="0066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97841" y="1761087"/>
            <a:ext cx="1290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atin typeface="+mn-lt"/>
              </a:rPr>
              <a:t>28</a:t>
            </a:r>
            <a:endParaRPr lang="ru-RU" sz="4400" b="1" dirty="0">
              <a:latin typeface="+mn-lt"/>
            </a:endParaRPr>
          </a:p>
        </p:txBody>
      </p:sp>
      <p:sp>
        <p:nvSpPr>
          <p:cNvPr id="17" name="Кольцо 16"/>
          <p:cNvSpPr/>
          <p:nvPr/>
        </p:nvSpPr>
        <p:spPr>
          <a:xfrm>
            <a:off x="4943086" y="1245808"/>
            <a:ext cx="1800000" cy="1800000"/>
          </a:xfrm>
          <a:prstGeom prst="donut">
            <a:avLst>
              <a:gd name="adj" fmla="val 1494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7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907086" y="2793055"/>
            <a:ext cx="1872000" cy="61660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Муниципальных услуг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5" t="18056" r="63985" b="6945"/>
          <a:stretch/>
        </p:blipFill>
        <p:spPr bwMode="auto">
          <a:xfrm>
            <a:off x="2483768" y="1845439"/>
            <a:ext cx="2209694" cy="31073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55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91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59548" y="4871526"/>
            <a:ext cx="2133600" cy="273844"/>
          </a:xfrm>
        </p:spPr>
        <p:txBody>
          <a:bodyPr/>
          <a:lstStyle/>
          <a:p>
            <a:pPr>
              <a:defRPr/>
            </a:pPr>
            <a:fld id="{621A12F0-34B3-4941-A136-ABBCC369F2C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pic>
        <p:nvPicPr>
          <p:cNvPr id="21" name="Picture 2" descr="F:\Фотошоп\Герб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73669"/>
            <a:ext cx="648072" cy="7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755576" y="73669"/>
            <a:ext cx="83884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МУНИЦИПАЛЬНЫЙ РАЙОН </a:t>
            </a:r>
          </a:p>
          <a:p>
            <a:pPr algn="ctr"/>
            <a:r>
              <a:rPr lang="ru-RU" sz="2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«КОРОЧАНСКИЙ РАЙОН» БЕЛГОРОДСКОЙ ОБЛАСТИ</a:t>
            </a:r>
            <a:endParaRPr lang="ru-RU" sz="2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916781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НОРМАТИВНО-ПРАВОВАЯ БАЗА</a:t>
            </a:r>
            <a:endParaRPr lang="ru-RU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18889" r="57187" b="18889"/>
          <a:stretch/>
        </p:blipFill>
        <p:spPr bwMode="auto">
          <a:xfrm>
            <a:off x="107504" y="1255335"/>
            <a:ext cx="4464496" cy="27676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7" t="15439" r="56775" b="14152"/>
          <a:stretch/>
        </p:blipFill>
        <p:spPr bwMode="auto">
          <a:xfrm>
            <a:off x="4172091" y="1588169"/>
            <a:ext cx="4806142" cy="3287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347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91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59548" y="4871526"/>
            <a:ext cx="2133600" cy="273844"/>
          </a:xfrm>
        </p:spPr>
        <p:txBody>
          <a:bodyPr/>
          <a:lstStyle/>
          <a:p>
            <a:pPr>
              <a:defRPr/>
            </a:pPr>
            <a:fld id="{621A12F0-34B3-4941-A136-ABBCC369F2CD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pic>
        <p:nvPicPr>
          <p:cNvPr id="21" name="Picture 2" descr="F:\Фотошоп\Герб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73669"/>
            <a:ext cx="648072" cy="7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755576" y="73669"/>
            <a:ext cx="83884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МУНИЦИПАЛЬНЫЙ РАЙОН </a:t>
            </a:r>
          </a:p>
          <a:p>
            <a:pPr algn="ctr"/>
            <a:r>
              <a:rPr lang="ru-RU" sz="2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«КОРОЧАНСКИЙ РАЙОН» БЕЛГОРОДСКОЙ ОБЛАСТИ</a:t>
            </a:r>
            <a:endParaRPr lang="ru-RU" sz="2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916781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НОРМАТИВНО-ПРАВОВАЯ БАЗА</a:t>
            </a:r>
            <a:endParaRPr lang="ru-RU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PC\Downloads\IMAG511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55335"/>
            <a:ext cx="2916124" cy="388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C\Downloads\IMAG5117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16124" y="1255335"/>
            <a:ext cx="6227876" cy="388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18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91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59548" y="4871526"/>
            <a:ext cx="2133600" cy="273844"/>
          </a:xfrm>
        </p:spPr>
        <p:txBody>
          <a:bodyPr/>
          <a:lstStyle/>
          <a:p>
            <a:pPr>
              <a:defRPr/>
            </a:pPr>
            <a:fld id="{621A12F0-34B3-4941-A136-ABBCC369F2C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1" name="Picture 2" descr="F:\Фотошоп\Герб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73669"/>
            <a:ext cx="648072" cy="7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755576" y="73669"/>
            <a:ext cx="83884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МУНИЦИПАЛЬНЫЙ РАЙОН </a:t>
            </a:r>
          </a:p>
          <a:p>
            <a:pPr algn="ctr"/>
            <a:r>
              <a:rPr lang="ru-RU" sz="2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«КОРОЧАНСКИЙ РАЙОН» БЕЛГОРОДСКОЙ ОБЛАСТИ</a:t>
            </a:r>
            <a:endParaRPr lang="ru-RU" sz="2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916781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РЕЕСТР ГОСУДАРСТВЕННЫХ И МУНИЦИПАЛЬНЫХ УСЛУГ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7" r="50000" b="6156"/>
          <a:stretch/>
        </p:blipFill>
        <p:spPr bwMode="auto">
          <a:xfrm>
            <a:off x="107504" y="1271060"/>
            <a:ext cx="4932000" cy="240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7" r="50000" b="6388"/>
          <a:stretch/>
        </p:blipFill>
        <p:spPr bwMode="auto">
          <a:xfrm>
            <a:off x="4067944" y="2407526"/>
            <a:ext cx="4932041" cy="238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55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91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59548" y="4871526"/>
            <a:ext cx="2133600" cy="273844"/>
          </a:xfrm>
        </p:spPr>
        <p:txBody>
          <a:bodyPr/>
          <a:lstStyle/>
          <a:p>
            <a:pPr>
              <a:defRPr/>
            </a:pPr>
            <a:fld id="{621A12F0-34B3-4941-A136-ABBCC369F2C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pic>
        <p:nvPicPr>
          <p:cNvPr id="21" name="Picture 2" descr="F:\Фотошоп\Герб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73669"/>
            <a:ext cx="648072" cy="7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755576" y="73669"/>
            <a:ext cx="83884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МУНИЦИПАЛЬНЫЙ РАЙОН </a:t>
            </a:r>
          </a:p>
          <a:p>
            <a:pPr algn="ctr"/>
            <a:r>
              <a:rPr lang="ru-RU" sz="2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«КОРОЧАНСКИЙ РАЙОН» БЕЛГОРОДСКОЙ ОБЛАСТИ</a:t>
            </a:r>
            <a:endParaRPr lang="ru-RU" sz="2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916781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ОТДЕЛЕНИЕ №10 В КОРОЧАНСКОМ РАЙОНЕ ГАУ БО «МФЦ»</a:t>
            </a:r>
            <a:endParaRPr lang="ru-RU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PC\Downloads\IMAG50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2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8620"/>
            <a:ext cx="5184220" cy="388816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0" t="15483" r="62150" b="7544"/>
          <a:stretch/>
        </p:blipFill>
        <p:spPr bwMode="auto">
          <a:xfrm>
            <a:off x="5184220" y="1255335"/>
            <a:ext cx="3959780" cy="38881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43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91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59548" y="4871526"/>
            <a:ext cx="2133600" cy="273844"/>
          </a:xfrm>
        </p:spPr>
        <p:txBody>
          <a:bodyPr/>
          <a:lstStyle/>
          <a:p>
            <a:pPr>
              <a:defRPr/>
            </a:pPr>
            <a:fld id="{621A12F0-34B3-4941-A136-ABBCC369F2C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pic>
        <p:nvPicPr>
          <p:cNvPr id="21" name="Picture 2" descr="F:\Фотошоп\Герб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73669"/>
            <a:ext cx="648072" cy="7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755576" y="73669"/>
            <a:ext cx="83884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МУНИЦИПАЛЬНЫЙ РАЙОН </a:t>
            </a:r>
          </a:p>
          <a:p>
            <a:pPr algn="ctr"/>
            <a:r>
              <a:rPr lang="ru-RU" sz="2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«КОРОЧАНСКИЙ РАЙОН» БЕЛГОРОДСКОЙ ОБЛАСТИ</a:t>
            </a:r>
            <a:endParaRPr lang="ru-RU" sz="2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916781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СЕКТОР ПРИЕМА И ИНФОРМИРОВАНИЯ ЗАЯВИТЕЛЕЙ</a:t>
            </a:r>
            <a:endParaRPr lang="ru-RU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 descr="C:\Users\PC\Downloads\Новая папка (2)\IMG-20230215-WA00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2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002" b="18002"/>
          <a:stretch/>
        </p:blipFill>
        <p:spPr bwMode="auto">
          <a:xfrm>
            <a:off x="0" y="1255334"/>
            <a:ext cx="4572000" cy="388816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PC\Downloads\Новая папка (2)\IMG-20230215-WA001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2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42" r="1673"/>
          <a:stretch/>
        </p:blipFill>
        <p:spPr bwMode="auto">
          <a:xfrm>
            <a:off x="4572000" y="1255334"/>
            <a:ext cx="4572000" cy="388816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00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91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59548" y="4871526"/>
            <a:ext cx="2133600" cy="273844"/>
          </a:xfrm>
        </p:spPr>
        <p:txBody>
          <a:bodyPr/>
          <a:lstStyle/>
          <a:p>
            <a:pPr>
              <a:defRPr/>
            </a:pPr>
            <a:fld id="{621A12F0-34B3-4941-A136-ABBCC369F2C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pic>
        <p:nvPicPr>
          <p:cNvPr id="21" name="Picture 2" descr="F:\Фотошоп\Герб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73669"/>
            <a:ext cx="648072" cy="7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755576" y="73669"/>
            <a:ext cx="83884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МУНИЦИПАЛЬНЫЙ РАЙОН </a:t>
            </a:r>
          </a:p>
          <a:p>
            <a:pPr algn="ctr"/>
            <a:r>
              <a:rPr lang="ru-RU" sz="2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«КОРОЧАНСКИЙ РАЙОН» БЕЛГОРОДСКОЙ ОБЛАСТИ</a:t>
            </a:r>
            <a:endParaRPr lang="ru-RU" sz="2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916781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СЕКТОР ПОЛЬЗОВАТЕЛЬСКОГО СОПРОВОЖДЕНИЯ</a:t>
            </a:r>
            <a:endParaRPr lang="ru-RU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PC\Downloads\Новая папка (2)\IMAG51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2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5" r="9114"/>
          <a:stretch/>
        </p:blipFill>
        <p:spPr bwMode="auto">
          <a:xfrm>
            <a:off x="0" y="1255334"/>
            <a:ext cx="4572000" cy="388816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PC\Downloads\Новая папка (2)\IMG-20230215-WA000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2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534"/>
          <a:stretch/>
        </p:blipFill>
        <p:spPr bwMode="auto">
          <a:xfrm>
            <a:off x="4572000" y="1255335"/>
            <a:ext cx="4572000" cy="388816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16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11909</TotalTime>
  <Words>270</Words>
  <Application>Microsoft Office PowerPoint</Application>
  <PresentationFormat>Экран (16:9)</PresentationFormat>
  <Paragraphs>64</Paragraphs>
  <Slides>12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1_Тема Office</vt:lpstr>
      <vt:lpstr>2_Тема Office</vt:lpstr>
      <vt:lpstr>1_Оформление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PC</cp:lastModifiedBy>
  <cp:revision>1483</cp:revision>
  <cp:lastPrinted>2021-08-24T15:49:05Z</cp:lastPrinted>
  <dcterms:created xsi:type="dcterms:W3CDTF">2013-01-12T08:44:34Z</dcterms:created>
  <dcterms:modified xsi:type="dcterms:W3CDTF">2023-02-16T12:01:58Z</dcterms:modified>
</cp:coreProperties>
</file>