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7" r:id="rId3"/>
    <p:sldMasterId id="2147483673" r:id="rId4"/>
  </p:sldMasterIdLst>
  <p:notesMasterIdLst>
    <p:notesMasterId r:id="rId19"/>
  </p:notesMasterIdLst>
  <p:handoutMasterIdLst>
    <p:handoutMasterId r:id="rId20"/>
  </p:handoutMasterIdLst>
  <p:sldIdLst>
    <p:sldId id="257" r:id="rId5"/>
    <p:sldId id="367" r:id="rId6"/>
    <p:sldId id="378" r:id="rId7"/>
    <p:sldId id="373" r:id="rId8"/>
    <p:sldId id="375" r:id="rId9"/>
    <p:sldId id="352" r:id="rId10"/>
    <p:sldId id="370" r:id="rId11"/>
    <p:sldId id="369" r:id="rId12"/>
    <p:sldId id="374" r:id="rId13"/>
    <p:sldId id="371" r:id="rId14"/>
    <p:sldId id="372" r:id="rId15"/>
    <p:sldId id="379" r:id="rId16"/>
    <p:sldId id="376" r:id="rId17"/>
    <p:sldId id="377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333"/>
    <a:srgbClr val="A8E3A5"/>
    <a:srgbClr val="009999"/>
    <a:srgbClr val="C09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34" autoAdjust="0"/>
  </p:normalViewPr>
  <p:slideViewPr>
    <p:cSldViewPr snapToGrid="0" showGuides="1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98225602765054"/>
          <c:y val="3.4260720303890429E-3"/>
          <c:w val="0.76297963289185455"/>
          <c:h val="0.665765241211776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2028709814148503"/>
                  <c:y val="-5.27546864197759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9ACA00-F0FA-488B-B59F-BD87DF97BC3D}" type="PERCENTAGE">
                      <a:rPr lang="en-US" sz="2800" b="1"/>
                      <a:pPr>
                        <a:defRPr sz="28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856259659969082E-2"/>
                      <c:h val="9.406420092132376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1711555211264939"/>
                  <c:y val="-0.214643142873718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5269194-2D6C-4378-826F-EDB0618957FD}" type="PERCENTAGE">
                      <a:rPr lang="en-US" sz="2800" b="1"/>
                      <a:pPr>
                        <a:defRPr sz="28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249871200412141E-2"/>
                      <c:h val="0.199042986357133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8714F7-4E84-4E2D-BE9F-D2A4E1748DFD}" type="PERCENTAGE">
                      <a:rPr lang="en-US" sz="2800" b="1"/>
                      <a:pPr>
                        <a:defRPr sz="28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Вынесены решения о прекращении права собственности и продаже жилого помещения с публичных торгов</c:v>
                </c:pt>
                <c:pt idx="1">
                  <c:v>Заключены мировые соглашения</c:v>
                </c:pt>
                <c:pt idx="2">
                  <c:v>Находятся на рассмотрении в суде</c:v>
                </c:pt>
                <c:pt idx="3">
                  <c:v>Оставлены без рассмотрения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5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E7DCA-6553-4192-8DF4-D9C5646DF59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814955-6331-4EB5-8EBA-226F415DD4F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1  этап</a:t>
          </a:r>
        </a:p>
        <a:p>
          <a:r>
            <a:rPr lang="ru-RU" sz="1400" dirty="0" smtClean="0"/>
            <a:t>Техническое заключение по результатам обследования о непригодности для проживания</a:t>
          </a:r>
          <a:endParaRPr lang="ru-RU" sz="1400" dirty="0"/>
        </a:p>
      </dgm:t>
    </dgm:pt>
    <dgm:pt modelId="{976B1E3B-7333-4C1E-8E5E-29E7CF52794A}" type="parTrans" cxnId="{B43F52DF-6F7F-44D6-875D-FCAA4A1730D7}">
      <dgm:prSet/>
      <dgm:spPr/>
      <dgm:t>
        <a:bodyPr/>
        <a:lstStyle/>
        <a:p>
          <a:endParaRPr lang="ru-RU"/>
        </a:p>
      </dgm:t>
    </dgm:pt>
    <dgm:pt modelId="{95ACB735-22DC-458C-B92E-1C7A6B59149F}" type="sibTrans" cxnId="{B43F52DF-6F7F-44D6-875D-FCAA4A1730D7}">
      <dgm:prSet/>
      <dgm:spPr/>
      <dgm:t>
        <a:bodyPr/>
        <a:lstStyle/>
        <a:p>
          <a:endParaRPr lang="ru-RU"/>
        </a:p>
      </dgm:t>
    </dgm:pt>
    <dgm:pt modelId="{8D5D2AD6-BF3C-4D5F-9636-08A5380B4A0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2 этап</a:t>
          </a:r>
        </a:p>
        <a:p>
          <a:r>
            <a:rPr lang="ru-RU" sz="1400" dirty="0" smtClean="0"/>
            <a:t>Заявление ОМС в межведомственную комиссию о признании ЖП непригодным для проживания</a:t>
          </a:r>
          <a:endParaRPr lang="ru-RU" sz="1400" dirty="0"/>
        </a:p>
      </dgm:t>
    </dgm:pt>
    <dgm:pt modelId="{8840EF31-E633-4D23-97CE-3A6ED2765580}" type="parTrans" cxnId="{74A7D8CF-B848-44EF-BDCB-5C1FAF125574}">
      <dgm:prSet/>
      <dgm:spPr/>
      <dgm:t>
        <a:bodyPr/>
        <a:lstStyle/>
        <a:p>
          <a:endParaRPr lang="ru-RU"/>
        </a:p>
      </dgm:t>
    </dgm:pt>
    <dgm:pt modelId="{01A18C11-98BD-4318-8AA8-C07DF9A5C935}" type="sibTrans" cxnId="{74A7D8CF-B848-44EF-BDCB-5C1FAF125574}">
      <dgm:prSet/>
      <dgm:spPr/>
      <dgm:t>
        <a:bodyPr/>
        <a:lstStyle/>
        <a:p>
          <a:endParaRPr lang="ru-RU"/>
        </a:p>
      </dgm:t>
    </dgm:pt>
    <dgm:pt modelId="{245861A1-9CA7-434F-BAEE-FBD3CE6CFAD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3 этап</a:t>
          </a:r>
        </a:p>
        <a:p>
          <a:r>
            <a:rPr lang="ru-RU" sz="1400" dirty="0" smtClean="0"/>
            <a:t>Проверка экономической целесообразности проведения реконструкции или капитального ремонта </a:t>
          </a:r>
          <a:endParaRPr lang="ru-RU" sz="1400" dirty="0"/>
        </a:p>
      </dgm:t>
    </dgm:pt>
    <dgm:pt modelId="{3E0288E1-466B-4250-95E3-A72EDA76B997}" type="parTrans" cxnId="{C3607637-A9ED-46B9-9F9C-B6F937658B4F}">
      <dgm:prSet/>
      <dgm:spPr/>
      <dgm:t>
        <a:bodyPr/>
        <a:lstStyle/>
        <a:p>
          <a:endParaRPr lang="ru-RU"/>
        </a:p>
      </dgm:t>
    </dgm:pt>
    <dgm:pt modelId="{591D4748-0947-41F3-AC60-B51A6B95B3FF}" type="sibTrans" cxnId="{C3607637-A9ED-46B9-9F9C-B6F937658B4F}">
      <dgm:prSet/>
      <dgm:spPr/>
      <dgm:t>
        <a:bodyPr/>
        <a:lstStyle/>
        <a:p>
          <a:endParaRPr lang="ru-RU"/>
        </a:p>
      </dgm:t>
    </dgm:pt>
    <dgm:pt modelId="{C454D02C-3AED-48B7-A4B8-D7639CAADCA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4 этап</a:t>
          </a:r>
        </a:p>
        <a:p>
          <a:r>
            <a:rPr lang="ru-RU" sz="1800" dirty="0" smtClean="0"/>
            <a:t>Признание  ЖП непригодным для проживания</a:t>
          </a:r>
          <a:endParaRPr lang="ru-RU" sz="1800" dirty="0"/>
        </a:p>
      </dgm:t>
    </dgm:pt>
    <dgm:pt modelId="{F6F9C28B-936F-4525-A3C3-1FC0599EADA6}" type="parTrans" cxnId="{788DE2AD-6DD2-4D97-A81C-109B9A232466}">
      <dgm:prSet/>
      <dgm:spPr/>
      <dgm:t>
        <a:bodyPr/>
        <a:lstStyle/>
        <a:p>
          <a:endParaRPr lang="ru-RU"/>
        </a:p>
      </dgm:t>
    </dgm:pt>
    <dgm:pt modelId="{D1315327-10BB-4D96-B224-F31FF5F12191}" type="sibTrans" cxnId="{788DE2AD-6DD2-4D97-A81C-109B9A232466}">
      <dgm:prSet/>
      <dgm:spPr/>
      <dgm:t>
        <a:bodyPr/>
        <a:lstStyle/>
        <a:p>
          <a:endParaRPr lang="ru-RU"/>
        </a:p>
      </dgm:t>
    </dgm:pt>
    <dgm:pt modelId="{66411DF5-D0D6-42A8-8299-9BAC71B05C4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6">
                  <a:lumMod val="50000"/>
                </a:schemeClr>
              </a:solidFill>
            </a:rPr>
            <a:t>5 этап </a:t>
          </a:r>
        </a:p>
        <a:p>
          <a:r>
            <a:rPr lang="ru-RU" sz="2400" dirty="0" smtClean="0"/>
            <a:t>Продажа ЖП с торгов</a:t>
          </a:r>
          <a:endParaRPr lang="ru-RU" sz="2400" dirty="0"/>
        </a:p>
      </dgm:t>
    </dgm:pt>
    <dgm:pt modelId="{C7BEEEF0-346C-4D04-9589-46A5607E3CBE}" type="parTrans" cxnId="{2E05040B-660C-4DF5-A4C4-12F81A0BFE9D}">
      <dgm:prSet/>
      <dgm:spPr/>
      <dgm:t>
        <a:bodyPr/>
        <a:lstStyle/>
        <a:p>
          <a:endParaRPr lang="ru-RU"/>
        </a:p>
      </dgm:t>
    </dgm:pt>
    <dgm:pt modelId="{857FBBDF-84E9-41F0-AF45-DF1401792026}" type="sibTrans" cxnId="{2E05040B-660C-4DF5-A4C4-12F81A0BFE9D}">
      <dgm:prSet/>
      <dgm:spPr/>
      <dgm:t>
        <a:bodyPr/>
        <a:lstStyle/>
        <a:p>
          <a:endParaRPr lang="ru-RU"/>
        </a:p>
      </dgm:t>
    </dgm:pt>
    <dgm:pt modelId="{B7370D6D-A2A0-4D92-BB99-6809CDAE8B0F}" type="pres">
      <dgm:prSet presAssocID="{3A8E7DCA-6553-4192-8DF4-D9C5646DF5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014478-BDF2-402E-91A3-E798F101CC01}" type="pres">
      <dgm:prSet presAssocID="{ED814955-6331-4EB5-8EBA-226F415DD4F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2850B-3E47-43DB-980F-5C638B09BE5E}" type="pres">
      <dgm:prSet presAssocID="{95ACB735-22DC-458C-B92E-1C7A6B59149F}" presName="sibTrans" presStyleLbl="sibTrans1D1" presStyleIdx="0" presStyleCnt="4"/>
      <dgm:spPr/>
      <dgm:t>
        <a:bodyPr/>
        <a:lstStyle/>
        <a:p>
          <a:endParaRPr lang="ru-RU"/>
        </a:p>
      </dgm:t>
    </dgm:pt>
    <dgm:pt modelId="{12F40E1D-DE42-47FC-841F-9488A65EB9E7}" type="pres">
      <dgm:prSet presAssocID="{95ACB735-22DC-458C-B92E-1C7A6B59149F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6159ACDC-2715-4E50-9019-3D3B67BD3D7A}" type="pres">
      <dgm:prSet presAssocID="{8D5D2AD6-BF3C-4D5F-9636-08A5380B4A0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E04B5-4ACF-434D-A5D2-C15BABB68AE7}" type="pres">
      <dgm:prSet presAssocID="{01A18C11-98BD-4318-8AA8-C07DF9A5C935}" presName="sibTrans" presStyleLbl="sibTrans1D1" presStyleIdx="1" presStyleCnt="4"/>
      <dgm:spPr/>
      <dgm:t>
        <a:bodyPr/>
        <a:lstStyle/>
        <a:p>
          <a:endParaRPr lang="ru-RU"/>
        </a:p>
      </dgm:t>
    </dgm:pt>
    <dgm:pt modelId="{62A505CA-C752-4A90-A142-700D0ABD0BBF}" type="pres">
      <dgm:prSet presAssocID="{01A18C11-98BD-4318-8AA8-C07DF9A5C935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F6979AE7-7F2F-416D-9D54-1F0ACF2CDFD9}" type="pres">
      <dgm:prSet presAssocID="{245861A1-9CA7-434F-BAEE-FBD3CE6CFAD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B0A5D-4C4A-454A-A83B-7E58070E2514}" type="pres">
      <dgm:prSet presAssocID="{591D4748-0947-41F3-AC60-B51A6B95B3F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9AF63C7D-0FB6-4DF9-8F15-7AC7B19D6ACB}" type="pres">
      <dgm:prSet presAssocID="{591D4748-0947-41F3-AC60-B51A6B95B3FF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A025FF7F-80B3-4E60-B4A5-016198D478BC}" type="pres">
      <dgm:prSet presAssocID="{C454D02C-3AED-48B7-A4B8-D7639CAADCA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4C1DA-BD92-4B8F-A0E3-FA5A28643CD4}" type="pres">
      <dgm:prSet presAssocID="{D1315327-10BB-4D96-B224-F31FF5F12191}" presName="sibTrans" presStyleLbl="sibTrans1D1" presStyleIdx="3" presStyleCnt="4"/>
      <dgm:spPr/>
      <dgm:t>
        <a:bodyPr/>
        <a:lstStyle/>
        <a:p>
          <a:endParaRPr lang="ru-RU"/>
        </a:p>
      </dgm:t>
    </dgm:pt>
    <dgm:pt modelId="{2E775B88-F3EC-401F-A112-CBBDE63E5C0F}" type="pres">
      <dgm:prSet presAssocID="{D1315327-10BB-4D96-B224-F31FF5F12191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5B234546-98FD-43ED-8CCF-C4CDDF115BB6}" type="pres">
      <dgm:prSet presAssocID="{66411DF5-D0D6-42A8-8299-9BAC71B05C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0A0EFB-E931-43AC-B2FA-D5ACEE62AD15}" type="presOf" srcId="{245861A1-9CA7-434F-BAEE-FBD3CE6CFADF}" destId="{F6979AE7-7F2F-416D-9D54-1F0ACF2CDFD9}" srcOrd="0" destOrd="0" presId="urn:microsoft.com/office/officeart/2005/8/layout/bProcess3"/>
    <dgm:cxn modelId="{EEC26A0A-8AE9-4249-BC8B-9CE3F6B5932B}" type="presOf" srcId="{8D5D2AD6-BF3C-4D5F-9636-08A5380B4A0B}" destId="{6159ACDC-2715-4E50-9019-3D3B67BD3D7A}" srcOrd="0" destOrd="0" presId="urn:microsoft.com/office/officeart/2005/8/layout/bProcess3"/>
    <dgm:cxn modelId="{8DFBE476-FFAD-4B75-B3F8-00178442F2A2}" type="presOf" srcId="{591D4748-0947-41F3-AC60-B51A6B95B3FF}" destId="{9AF63C7D-0FB6-4DF9-8F15-7AC7B19D6ACB}" srcOrd="1" destOrd="0" presId="urn:microsoft.com/office/officeart/2005/8/layout/bProcess3"/>
    <dgm:cxn modelId="{788DE2AD-6DD2-4D97-A81C-109B9A232466}" srcId="{3A8E7DCA-6553-4192-8DF4-D9C5646DF596}" destId="{C454D02C-3AED-48B7-A4B8-D7639CAADCAE}" srcOrd="3" destOrd="0" parTransId="{F6F9C28B-936F-4525-A3C3-1FC0599EADA6}" sibTransId="{D1315327-10BB-4D96-B224-F31FF5F12191}"/>
    <dgm:cxn modelId="{F486FF06-007E-4240-800E-7462AC578952}" type="presOf" srcId="{66411DF5-D0D6-42A8-8299-9BAC71B05C48}" destId="{5B234546-98FD-43ED-8CCF-C4CDDF115BB6}" srcOrd="0" destOrd="0" presId="urn:microsoft.com/office/officeart/2005/8/layout/bProcess3"/>
    <dgm:cxn modelId="{3701C6A2-D69D-42A5-B84D-FF6ABF6291B5}" type="presOf" srcId="{01A18C11-98BD-4318-8AA8-C07DF9A5C935}" destId="{16FE04B5-4ACF-434D-A5D2-C15BABB68AE7}" srcOrd="0" destOrd="0" presId="urn:microsoft.com/office/officeart/2005/8/layout/bProcess3"/>
    <dgm:cxn modelId="{C3607637-A9ED-46B9-9F9C-B6F937658B4F}" srcId="{3A8E7DCA-6553-4192-8DF4-D9C5646DF596}" destId="{245861A1-9CA7-434F-BAEE-FBD3CE6CFADF}" srcOrd="2" destOrd="0" parTransId="{3E0288E1-466B-4250-95E3-A72EDA76B997}" sibTransId="{591D4748-0947-41F3-AC60-B51A6B95B3FF}"/>
    <dgm:cxn modelId="{4675B7DE-12CB-4437-955F-26900AA1A8F1}" type="presOf" srcId="{D1315327-10BB-4D96-B224-F31FF5F12191}" destId="{7464C1DA-BD92-4B8F-A0E3-FA5A28643CD4}" srcOrd="0" destOrd="0" presId="urn:microsoft.com/office/officeart/2005/8/layout/bProcess3"/>
    <dgm:cxn modelId="{D482B712-B807-4F1A-A06E-88409FECFCC5}" type="presOf" srcId="{D1315327-10BB-4D96-B224-F31FF5F12191}" destId="{2E775B88-F3EC-401F-A112-CBBDE63E5C0F}" srcOrd="1" destOrd="0" presId="urn:microsoft.com/office/officeart/2005/8/layout/bProcess3"/>
    <dgm:cxn modelId="{D04825B8-FC30-48DB-8BCE-63AE13BAF6E9}" type="presOf" srcId="{95ACB735-22DC-458C-B92E-1C7A6B59149F}" destId="{12F40E1D-DE42-47FC-841F-9488A65EB9E7}" srcOrd="1" destOrd="0" presId="urn:microsoft.com/office/officeart/2005/8/layout/bProcess3"/>
    <dgm:cxn modelId="{2E23954F-21E1-4D81-8C2B-16C3D9602998}" type="presOf" srcId="{591D4748-0947-41F3-AC60-B51A6B95B3FF}" destId="{A5BB0A5D-4C4A-454A-A83B-7E58070E2514}" srcOrd="0" destOrd="0" presId="urn:microsoft.com/office/officeart/2005/8/layout/bProcess3"/>
    <dgm:cxn modelId="{74A7D8CF-B848-44EF-BDCB-5C1FAF125574}" srcId="{3A8E7DCA-6553-4192-8DF4-D9C5646DF596}" destId="{8D5D2AD6-BF3C-4D5F-9636-08A5380B4A0B}" srcOrd="1" destOrd="0" parTransId="{8840EF31-E633-4D23-97CE-3A6ED2765580}" sibTransId="{01A18C11-98BD-4318-8AA8-C07DF9A5C935}"/>
    <dgm:cxn modelId="{B43F52DF-6F7F-44D6-875D-FCAA4A1730D7}" srcId="{3A8E7DCA-6553-4192-8DF4-D9C5646DF596}" destId="{ED814955-6331-4EB5-8EBA-226F415DD4F0}" srcOrd="0" destOrd="0" parTransId="{976B1E3B-7333-4C1E-8E5E-29E7CF52794A}" sibTransId="{95ACB735-22DC-458C-B92E-1C7A6B59149F}"/>
    <dgm:cxn modelId="{A328013C-9668-4B2E-9647-B98118718F7C}" type="presOf" srcId="{C454D02C-3AED-48B7-A4B8-D7639CAADCAE}" destId="{A025FF7F-80B3-4E60-B4A5-016198D478BC}" srcOrd="0" destOrd="0" presId="urn:microsoft.com/office/officeart/2005/8/layout/bProcess3"/>
    <dgm:cxn modelId="{81253623-575E-43CC-8128-82DE39BBE954}" type="presOf" srcId="{ED814955-6331-4EB5-8EBA-226F415DD4F0}" destId="{05014478-BDF2-402E-91A3-E798F101CC01}" srcOrd="0" destOrd="0" presId="urn:microsoft.com/office/officeart/2005/8/layout/bProcess3"/>
    <dgm:cxn modelId="{E5F9F672-DBE7-4C55-8E04-9DAF2AC9EBCB}" type="presOf" srcId="{01A18C11-98BD-4318-8AA8-C07DF9A5C935}" destId="{62A505CA-C752-4A90-A142-700D0ABD0BBF}" srcOrd="1" destOrd="0" presId="urn:microsoft.com/office/officeart/2005/8/layout/bProcess3"/>
    <dgm:cxn modelId="{5790006F-277E-47DC-BD59-F794C071196F}" type="presOf" srcId="{3A8E7DCA-6553-4192-8DF4-D9C5646DF596}" destId="{B7370D6D-A2A0-4D92-BB99-6809CDAE8B0F}" srcOrd="0" destOrd="0" presId="urn:microsoft.com/office/officeart/2005/8/layout/bProcess3"/>
    <dgm:cxn modelId="{3CB404EB-61FE-460E-B1F4-E958751BE348}" type="presOf" srcId="{95ACB735-22DC-458C-B92E-1C7A6B59149F}" destId="{4772850B-3E47-43DB-980F-5C638B09BE5E}" srcOrd="0" destOrd="0" presId="urn:microsoft.com/office/officeart/2005/8/layout/bProcess3"/>
    <dgm:cxn modelId="{2E05040B-660C-4DF5-A4C4-12F81A0BFE9D}" srcId="{3A8E7DCA-6553-4192-8DF4-D9C5646DF596}" destId="{66411DF5-D0D6-42A8-8299-9BAC71B05C48}" srcOrd="4" destOrd="0" parTransId="{C7BEEEF0-346C-4D04-9589-46A5607E3CBE}" sibTransId="{857FBBDF-84E9-41F0-AF45-DF1401792026}"/>
    <dgm:cxn modelId="{35A83288-C23B-4DAC-83AC-B36A24FB872B}" type="presParOf" srcId="{B7370D6D-A2A0-4D92-BB99-6809CDAE8B0F}" destId="{05014478-BDF2-402E-91A3-E798F101CC01}" srcOrd="0" destOrd="0" presId="urn:microsoft.com/office/officeart/2005/8/layout/bProcess3"/>
    <dgm:cxn modelId="{29451955-90BA-4B62-9BCA-5F51DCB5C898}" type="presParOf" srcId="{B7370D6D-A2A0-4D92-BB99-6809CDAE8B0F}" destId="{4772850B-3E47-43DB-980F-5C638B09BE5E}" srcOrd="1" destOrd="0" presId="urn:microsoft.com/office/officeart/2005/8/layout/bProcess3"/>
    <dgm:cxn modelId="{3DE0DBEF-BDBC-4A30-88C3-C908367489E1}" type="presParOf" srcId="{4772850B-3E47-43DB-980F-5C638B09BE5E}" destId="{12F40E1D-DE42-47FC-841F-9488A65EB9E7}" srcOrd="0" destOrd="0" presId="urn:microsoft.com/office/officeart/2005/8/layout/bProcess3"/>
    <dgm:cxn modelId="{7A4FFE19-52AF-4853-BCC4-FFBC0AD9834C}" type="presParOf" srcId="{B7370D6D-A2A0-4D92-BB99-6809CDAE8B0F}" destId="{6159ACDC-2715-4E50-9019-3D3B67BD3D7A}" srcOrd="2" destOrd="0" presId="urn:microsoft.com/office/officeart/2005/8/layout/bProcess3"/>
    <dgm:cxn modelId="{EC04DE89-686A-47DF-B2A8-9BB0840B5C99}" type="presParOf" srcId="{B7370D6D-A2A0-4D92-BB99-6809CDAE8B0F}" destId="{16FE04B5-4ACF-434D-A5D2-C15BABB68AE7}" srcOrd="3" destOrd="0" presId="urn:microsoft.com/office/officeart/2005/8/layout/bProcess3"/>
    <dgm:cxn modelId="{5ED6FA50-37FE-450A-A75E-B0905C6CDFF5}" type="presParOf" srcId="{16FE04B5-4ACF-434D-A5D2-C15BABB68AE7}" destId="{62A505CA-C752-4A90-A142-700D0ABD0BBF}" srcOrd="0" destOrd="0" presId="urn:microsoft.com/office/officeart/2005/8/layout/bProcess3"/>
    <dgm:cxn modelId="{CC2F123D-EF08-4CDF-85BB-E44EFB43EBD5}" type="presParOf" srcId="{B7370D6D-A2A0-4D92-BB99-6809CDAE8B0F}" destId="{F6979AE7-7F2F-416D-9D54-1F0ACF2CDFD9}" srcOrd="4" destOrd="0" presId="urn:microsoft.com/office/officeart/2005/8/layout/bProcess3"/>
    <dgm:cxn modelId="{6F45B766-91DC-4701-B594-9F9CB72FA19D}" type="presParOf" srcId="{B7370D6D-A2A0-4D92-BB99-6809CDAE8B0F}" destId="{A5BB0A5D-4C4A-454A-A83B-7E58070E2514}" srcOrd="5" destOrd="0" presId="urn:microsoft.com/office/officeart/2005/8/layout/bProcess3"/>
    <dgm:cxn modelId="{F1EB455A-0FE8-4738-AB7C-8C2F8D5948A3}" type="presParOf" srcId="{A5BB0A5D-4C4A-454A-A83B-7E58070E2514}" destId="{9AF63C7D-0FB6-4DF9-8F15-7AC7B19D6ACB}" srcOrd="0" destOrd="0" presId="urn:microsoft.com/office/officeart/2005/8/layout/bProcess3"/>
    <dgm:cxn modelId="{D22365F7-6917-4BC1-BD05-6FFF19E85A5C}" type="presParOf" srcId="{B7370D6D-A2A0-4D92-BB99-6809CDAE8B0F}" destId="{A025FF7F-80B3-4E60-B4A5-016198D478BC}" srcOrd="6" destOrd="0" presId="urn:microsoft.com/office/officeart/2005/8/layout/bProcess3"/>
    <dgm:cxn modelId="{8EE84DD3-F0D2-42D8-BF72-966F5919D1E7}" type="presParOf" srcId="{B7370D6D-A2A0-4D92-BB99-6809CDAE8B0F}" destId="{7464C1DA-BD92-4B8F-A0E3-FA5A28643CD4}" srcOrd="7" destOrd="0" presId="urn:microsoft.com/office/officeart/2005/8/layout/bProcess3"/>
    <dgm:cxn modelId="{2B458441-3F42-4616-9EF8-5FB745504AB9}" type="presParOf" srcId="{7464C1DA-BD92-4B8F-A0E3-FA5A28643CD4}" destId="{2E775B88-F3EC-401F-A112-CBBDE63E5C0F}" srcOrd="0" destOrd="0" presId="urn:microsoft.com/office/officeart/2005/8/layout/bProcess3"/>
    <dgm:cxn modelId="{94F5D2CC-0521-4122-AD91-5BBFE33DD928}" type="presParOf" srcId="{B7370D6D-A2A0-4D92-BB99-6809CDAE8B0F}" destId="{5B234546-98FD-43ED-8CCF-C4CDDF115BB6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7CB80-5B29-47C2-A25C-2D8C509170A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DE357-4780-42A4-9573-E30AF5D69364}">
      <dgm:prSet phldrT="[Текст]"/>
      <dgm:spPr/>
      <dgm:t>
        <a:bodyPr/>
        <a:lstStyle/>
        <a:p>
          <a:r>
            <a:rPr lang="ru-RU" b="1" dirty="0" smtClean="0"/>
            <a:t>Гражданский кодекс Российской Федерации</a:t>
          </a:r>
        </a:p>
        <a:p>
          <a:r>
            <a:rPr lang="ru-RU" b="1" dirty="0" smtClean="0"/>
            <a:t>п.1 ст.225 – основание прекращения права собственности</a:t>
          </a:r>
        </a:p>
        <a:p>
          <a:r>
            <a:rPr lang="ru-RU" b="1" dirty="0" smtClean="0"/>
            <a:t>ст. 236 – отказ от права собственности </a:t>
          </a:r>
        </a:p>
        <a:p>
          <a:r>
            <a:rPr lang="ru-RU" b="1" dirty="0" smtClean="0"/>
            <a:t>п. 1 ст. 225 – переход жилого дома в статус бесхозяйного</a:t>
          </a:r>
          <a:endParaRPr lang="ru-RU" dirty="0" smtClean="0"/>
        </a:p>
      </dgm:t>
    </dgm:pt>
    <dgm:pt modelId="{C07A0295-1668-44E8-B206-7E4A47735477}" type="parTrans" cxnId="{001BE382-8CA9-45BD-99C1-63C3A93328B2}">
      <dgm:prSet/>
      <dgm:spPr/>
      <dgm:t>
        <a:bodyPr/>
        <a:lstStyle/>
        <a:p>
          <a:endParaRPr lang="ru-RU"/>
        </a:p>
      </dgm:t>
    </dgm:pt>
    <dgm:pt modelId="{EF799BD8-C362-43C4-8928-FDF87049B6B9}" type="sibTrans" cxnId="{001BE382-8CA9-45BD-99C1-63C3A93328B2}">
      <dgm:prSet/>
      <dgm:spPr/>
      <dgm:t>
        <a:bodyPr/>
        <a:lstStyle/>
        <a:p>
          <a:endParaRPr lang="ru-RU"/>
        </a:p>
      </dgm:t>
    </dgm:pt>
    <dgm:pt modelId="{7403A3F0-6879-4E3F-9CDB-526E6EBEA5C9}">
      <dgm:prSet phldrT="[Текст]"/>
      <dgm:spPr/>
      <dgm:t>
        <a:bodyPr/>
        <a:lstStyle/>
        <a:p>
          <a:r>
            <a:rPr lang="ru-RU" sz="1800" b="1" dirty="0" smtClean="0"/>
            <a:t>Приказ Минэкономразвития России от 10.12.2015 N 931 "Об установлении Порядка принятия на учет бесхозяйных недвижимых вещей"</a:t>
          </a:r>
          <a:endParaRPr lang="ru-RU" sz="1800" b="1" dirty="0"/>
        </a:p>
      </dgm:t>
    </dgm:pt>
    <dgm:pt modelId="{1D1D12B4-F81A-43EF-B729-EE52CEE8E8E1}" type="parTrans" cxnId="{1C21178C-1548-4DEE-B1DC-CDCC11EB2064}">
      <dgm:prSet/>
      <dgm:spPr/>
      <dgm:t>
        <a:bodyPr/>
        <a:lstStyle/>
        <a:p>
          <a:endParaRPr lang="ru-RU"/>
        </a:p>
      </dgm:t>
    </dgm:pt>
    <dgm:pt modelId="{7D34D664-CF0A-48C8-9AD6-171BF9D1799E}" type="sibTrans" cxnId="{1C21178C-1548-4DEE-B1DC-CDCC11EB2064}">
      <dgm:prSet/>
      <dgm:spPr/>
      <dgm:t>
        <a:bodyPr/>
        <a:lstStyle/>
        <a:p>
          <a:endParaRPr lang="ru-RU"/>
        </a:p>
      </dgm:t>
    </dgm:pt>
    <dgm:pt modelId="{0BAF0640-6751-4AE7-BA3C-2A0CED456E6D}">
      <dgm:prSet phldrT="[Текст]" custT="1"/>
      <dgm:spPr/>
      <dgm:t>
        <a:bodyPr/>
        <a:lstStyle/>
        <a:p>
          <a:r>
            <a:rPr lang="ru-RU" sz="1600" dirty="0" smtClean="0"/>
            <a:t>Форма заявления о постановке на учет бесхозяйных недвижимых вещей</a:t>
          </a:r>
          <a:endParaRPr lang="ru-RU" sz="1600" dirty="0"/>
        </a:p>
      </dgm:t>
    </dgm:pt>
    <dgm:pt modelId="{14DD91F3-C6B5-4D1F-B07C-C0F26756FF67}" type="parTrans" cxnId="{CC55046C-4009-41A0-889A-6DF591809DA2}">
      <dgm:prSet/>
      <dgm:spPr/>
      <dgm:t>
        <a:bodyPr/>
        <a:lstStyle/>
        <a:p>
          <a:endParaRPr lang="ru-RU"/>
        </a:p>
      </dgm:t>
    </dgm:pt>
    <dgm:pt modelId="{80F7E2B5-1D45-47BA-B484-C17BA6F48FF2}" type="sibTrans" cxnId="{CC55046C-4009-41A0-889A-6DF591809DA2}">
      <dgm:prSet/>
      <dgm:spPr/>
      <dgm:t>
        <a:bodyPr/>
        <a:lstStyle/>
        <a:p>
          <a:endParaRPr lang="ru-RU"/>
        </a:p>
      </dgm:t>
    </dgm:pt>
    <dgm:pt modelId="{AD73CFB0-5743-437F-96F6-85F73F3B3A30}">
      <dgm:prSet phldrT="[Текст]" custT="1"/>
      <dgm:spPr/>
      <dgm:t>
        <a:bodyPr/>
        <a:lstStyle/>
        <a:p>
          <a:r>
            <a:rPr lang="ru-RU" sz="1600" dirty="0" smtClean="0"/>
            <a:t>Формы уведомлений о принятии на учет бесхозяйного имущества</a:t>
          </a:r>
          <a:endParaRPr lang="ru-RU" sz="1600" dirty="0"/>
        </a:p>
      </dgm:t>
    </dgm:pt>
    <dgm:pt modelId="{050EE6A0-0B1D-41EB-AFF0-42AA061D7F69}" type="parTrans" cxnId="{E2DC8347-5FAF-4457-A5A5-EF0DEB41FE35}">
      <dgm:prSet/>
      <dgm:spPr/>
      <dgm:t>
        <a:bodyPr/>
        <a:lstStyle/>
        <a:p>
          <a:endParaRPr lang="ru-RU"/>
        </a:p>
      </dgm:t>
    </dgm:pt>
    <dgm:pt modelId="{D13BD9EA-AA8E-4265-A56B-986D80EB8C7E}" type="sibTrans" cxnId="{E2DC8347-5FAF-4457-A5A5-EF0DEB41FE35}">
      <dgm:prSet/>
      <dgm:spPr/>
      <dgm:t>
        <a:bodyPr/>
        <a:lstStyle/>
        <a:p>
          <a:endParaRPr lang="ru-RU"/>
        </a:p>
      </dgm:t>
    </dgm:pt>
    <dgm:pt modelId="{33F6DA92-91D3-4ECA-A7D3-63CE8453A7D3}">
      <dgm:prSet phldrT="[Текст]"/>
      <dgm:spPr/>
      <dgm:t>
        <a:bodyPr/>
        <a:lstStyle/>
        <a:p>
          <a:r>
            <a:rPr lang="ru-RU" sz="1800" dirty="0" smtClean="0"/>
            <a:t>Постановление Правительства РФ от 31.12.2015 N 1532</a:t>
          </a:r>
        </a:p>
        <a:p>
          <a:r>
            <a:rPr lang="ru-RU" sz="1800" dirty="0" smtClean="0"/>
            <a:t>(правила предоставления документов ОГВ, ОМСУ в ЕГРН по </a:t>
          </a:r>
          <a:r>
            <a:rPr lang="ru-RU" sz="1800" dirty="0" err="1" smtClean="0"/>
            <a:t>межведу</a:t>
          </a:r>
          <a:r>
            <a:rPr lang="ru-RU" sz="1800" dirty="0" smtClean="0"/>
            <a:t>)</a:t>
          </a:r>
          <a:endParaRPr lang="ru-RU" sz="1800" dirty="0"/>
        </a:p>
      </dgm:t>
    </dgm:pt>
    <dgm:pt modelId="{24D231D3-0DAD-46D9-8D28-4AFAB7172494}" type="parTrans" cxnId="{6CB4CF89-9B92-420C-BB2F-6FDBD30CD476}">
      <dgm:prSet/>
      <dgm:spPr/>
      <dgm:t>
        <a:bodyPr/>
        <a:lstStyle/>
        <a:p>
          <a:endParaRPr lang="ru-RU"/>
        </a:p>
      </dgm:t>
    </dgm:pt>
    <dgm:pt modelId="{6003FBC9-4D74-457A-B931-843896E969EB}" type="sibTrans" cxnId="{6CB4CF89-9B92-420C-BB2F-6FDBD30CD476}">
      <dgm:prSet/>
      <dgm:spPr/>
      <dgm:t>
        <a:bodyPr/>
        <a:lstStyle/>
        <a:p>
          <a:endParaRPr lang="ru-RU"/>
        </a:p>
      </dgm:t>
    </dgm:pt>
    <dgm:pt modelId="{DAFA24DA-BA9B-4C7B-BFC3-AE0DBB09E4A8}">
      <dgm:prSet phldrT="[Текст]" custT="1"/>
      <dgm:spPr/>
      <dgm:t>
        <a:bodyPr/>
        <a:lstStyle/>
        <a:p>
          <a:r>
            <a:rPr lang="ru-RU" sz="1600" dirty="0" smtClean="0"/>
            <a:t>Перечень документов  - п. 30</a:t>
          </a:r>
          <a:endParaRPr lang="ru-RU" sz="1600" dirty="0"/>
        </a:p>
      </dgm:t>
    </dgm:pt>
    <dgm:pt modelId="{DB25AC96-1E6D-40A3-9195-716E19A1A372}" type="parTrans" cxnId="{C9DA4A16-4481-4EF8-AB6F-D03960913FFE}">
      <dgm:prSet/>
      <dgm:spPr/>
      <dgm:t>
        <a:bodyPr/>
        <a:lstStyle/>
        <a:p>
          <a:endParaRPr lang="ru-RU"/>
        </a:p>
      </dgm:t>
    </dgm:pt>
    <dgm:pt modelId="{72E49A69-B1F0-471A-BC68-474D1720EB6A}" type="sibTrans" cxnId="{C9DA4A16-4481-4EF8-AB6F-D03960913FFE}">
      <dgm:prSet/>
      <dgm:spPr/>
      <dgm:t>
        <a:bodyPr/>
        <a:lstStyle/>
        <a:p>
          <a:endParaRPr lang="ru-RU"/>
        </a:p>
      </dgm:t>
    </dgm:pt>
    <dgm:pt modelId="{728743D5-1D8F-424E-941B-9E06DCC03FCE}">
      <dgm:prSet phldrT="[Текст]" custT="1"/>
      <dgm:spPr/>
      <dgm:t>
        <a:bodyPr/>
        <a:lstStyle/>
        <a:p>
          <a:r>
            <a:rPr lang="ru-RU" sz="1600" dirty="0" smtClean="0"/>
            <a:t>Порядок подачи документов и заверения в электронном виде – п.33</a:t>
          </a:r>
          <a:endParaRPr lang="ru-RU" sz="1600" dirty="0"/>
        </a:p>
      </dgm:t>
    </dgm:pt>
    <dgm:pt modelId="{777C8914-C56C-4FC8-90B3-B43772646421}" type="parTrans" cxnId="{45396B14-9D4C-43DE-A03F-0D2FB89320B2}">
      <dgm:prSet/>
      <dgm:spPr/>
      <dgm:t>
        <a:bodyPr/>
        <a:lstStyle/>
        <a:p>
          <a:endParaRPr lang="ru-RU"/>
        </a:p>
      </dgm:t>
    </dgm:pt>
    <dgm:pt modelId="{CE1B9E86-EFA2-4654-8320-7E03D4B85525}" type="sibTrans" cxnId="{45396B14-9D4C-43DE-A03F-0D2FB89320B2}">
      <dgm:prSet/>
      <dgm:spPr/>
      <dgm:t>
        <a:bodyPr/>
        <a:lstStyle/>
        <a:p>
          <a:endParaRPr lang="ru-RU"/>
        </a:p>
      </dgm:t>
    </dgm:pt>
    <dgm:pt modelId="{FEF3891B-3FEC-42B0-8FAB-E5936F6AFF22}" type="pres">
      <dgm:prSet presAssocID="{6477CB80-5B29-47C2-A25C-2D8C509170A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3ADA1-5F84-4F7E-83E1-0A4729A0DB9C}" type="pres">
      <dgm:prSet presAssocID="{D5ADE357-4780-42A4-9573-E30AF5D69364}" presName="comp" presStyleCnt="0"/>
      <dgm:spPr/>
    </dgm:pt>
    <dgm:pt modelId="{13C1B244-F09F-4804-BD0A-20777E6D089F}" type="pres">
      <dgm:prSet presAssocID="{D5ADE357-4780-42A4-9573-E30AF5D69364}" presName="box" presStyleLbl="node1" presStyleIdx="0" presStyleCnt="3"/>
      <dgm:spPr/>
      <dgm:t>
        <a:bodyPr/>
        <a:lstStyle/>
        <a:p>
          <a:endParaRPr lang="ru-RU"/>
        </a:p>
      </dgm:t>
    </dgm:pt>
    <dgm:pt modelId="{CF824082-B9F2-4126-B980-9149D16DBAA6}" type="pres">
      <dgm:prSet presAssocID="{D5ADE357-4780-42A4-9573-E30AF5D69364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D809D67-089B-4811-9103-F75EAD9B96D6}" type="pres">
      <dgm:prSet presAssocID="{D5ADE357-4780-42A4-9573-E30AF5D693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53C95-7B1C-48D9-B147-69AE4A51AE06}" type="pres">
      <dgm:prSet presAssocID="{EF799BD8-C362-43C4-8928-FDF87049B6B9}" presName="spacer" presStyleCnt="0"/>
      <dgm:spPr/>
    </dgm:pt>
    <dgm:pt modelId="{BEFD2F6F-FE56-414F-9B4C-935EE560395C}" type="pres">
      <dgm:prSet presAssocID="{7403A3F0-6879-4E3F-9CDB-526E6EBEA5C9}" presName="comp" presStyleCnt="0"/>
      <dgm:spPr/>
    </dgm:pt>
    <dgm:pt modelId="{B9B628C1-EB87-4901-860B-A900F578B907}" type="pres">
      <dgm:prSet presAssocID="{7403A3F0-6879-4E3F-9CDB-526E6EBEA5C9}" presName="box" presStyleLbl="node1" presStyleIdx="1" presStyleCnt="3"/>
      <dgm:spPr/>
      <dgm:t>
        <a:bodyPr/>
        <a:lstStyle/>
        <a:p>
          <a:endParaRPr lang="ru-RU"/>
        </a:p>
      </dgm:t>
    </dgm:pt>
    <dgm:pt modelId="{6AC36057-6D3B-4E09-9732-881D5615F212}" type="pres">
      <dgm:prSet presAssocID="{7403A3F0-6879-4E3F-9CDB-526E6EBEA5C9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8C9118B-2B6F-4483-928D-132F87B26239}" type="pres">
      <dgm:prSet presAssocID="{7403A3F0-6879-4E3F-9CDB-526E6EBEA5C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01F25-7E33-4673-BBC7-5B150DFDDFED}" type="pres">
      <dgm:prSet presAssocID="{7D34D664-CF0A-48C8-9AD6-171BF9D1799E}" presName="spacer" presStyleCnt="0"/>
      <dgm:spPr/>
    </dgm:pt>
    <dgm:pt modelId="{2382BCD1-F5A6-4C6D-9EC6-E9EDEEE1DCBF}" type="pres">
      <dgm:prSet presAssocID="{33F6DA92-91D3-4ECA-A7D3-63CE8453A7D3}" presName="comp" presStyleCnt="0"/>
      <dgm:spPr/>
    </dgm:pt>
    <dgm:pt modelId="{A6C57807-E271-4C64-BED2-84201A44F522}" type="pres">
      <dgm:prSet presAssocID="{33F6DA92-91D3-4ECA-A7D3-63CE8453A7D3}" presName="box" presStyleLbl="node1" presStyleIdx="2" presStyleCnt="3"/>
      <dgm:spPr/>
      <dgm:t>
        <a:bodyPr/>
        <a:lstStyle/>
        <a:p>
          <a:endParaRPr lang="ru-RU"/>
        </a:p>
      </dgm:t>
    </dgm:pt>
    <dgm:pt modelId="{CA2F59CE-7B12-4A9A-8B37-461C3BC5B278}" type="pres">
      <dgm:prSet presAssocID="{33F6DA92-91D3-4ECA-A7D3-63CE8453A7D3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200A61D-AEAD-4DC9-A80C-904EB816CDB9}" type="pres">
      <dgm:prSet presAssocID="{33F6DA92-91D3-4ECA-A7D3-63CE8453A7D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CE470-FD74-4B78-8A82-DFECB2F23566}" type="presOf" srcId="{33F6DA92-91D3-4ECA-A7D3-63CE8453A7D3}" destId="{A6C57807-E271-4C64-BED2-84201A44F522}" srcOrd="0" destOrd="0" presId="urn:microsoft.com/office/officeart/2005/8/layout/vList4"/>
    <dgm:cxn modelId="{1C21178C-1548-4DEE-B1DC-CDCC11EB2064}" srcId="{6477CB80-5B29-47C2-A25C-2D8C509170AB}" destId="{7403A3F0-6879-4E3F-9CDB-526E6EBEA5C9}" srcOrd="1" destOrd="0" parTransId="{1D1D12B4-F81A-43EF-B729-EE52CEE8E8E1}" sibTransId="{7D34D664-CF0A-48C8-9AD6-171BF9D1799E}"/>
    <dgm:cxn modelId="{CD7314BF-1207-4483-B566-5DED1F88B055}" type="presOf" srcId="{AD73CFB0-5743-437F-96F6-85F73F3B3A30}" destId="{48C9118B-2B6F-4483-928D-132F87B26239}" srcOrd="1" destOrd="2" presId="urn:microsoft.com/office/officeart/2005/8/layout/vList4"/>
    <dgm:cxn modelId="{136699B8-F84D-40E2-852B-AE7F9ABB1C39}" type="presOf" srcId="{AD73CFB0-5743-437F-96F6-85F73F3B3A30}" destId="{B9B628C1-EB87-4901-860B-A900F578B907}" srcOrd="0" destOrd="2" presId="urn:microsoft.com/office/officeart/2005/8/layout/vList4"/>
    <dgm:cxn modelId="{4E212B99-E81F-4C2B-A178-1A5B2CCE68BD}" type="presOf" srcId="{7403A3F0-6879-4E3F-9CDB-526E6EBEA5C9}" destId="{48C9118B-2B6F-4483-928D-132F87B26239}" srcOrd="1" destOrd="0" presId="urn:microsoft.com/office/officeart/2005/8/layout/vList4"/>
    <dgm:cxn modelId="{0F35D279-3E47-4C59-89FF-D300C0672E08}" type="presOf" srcId="{7403A3F0-6879-4E3F-9CDB-526E6EBEA5C9}" destId="{B9B628C1-EB87-4901-860B-A900F578B907}" srcOrd="0" destOrd="0" presId="urn:microsoft.com/office/officeart/2005/8/layout/vList4"/>
    <dgm:cxn modelId="{6CB4CF89-9B92-420C-BB2F-6FDBD30CD476}" srcId="{6477CB80-5B29-47C2-A25C-2D8C509170AB}" destId="{33F6DA92-91D3-4ECA-A7D3-63CE8453A7D3}" srcOrd="2" destOrd="0" parTransId="{24D231D3-0DAD-46D9-8D28-4AFAB7172494}" sibTransId="{6003FBC9-4D74-457A-B931-843896E969EB}"/>
    <dgm:cxn modelId="{CC55046C-4009-41A0-889A-6DF591809DA2}" srcId="{7403A3F0-6879-4E3F-9CDB-526E6EBEA5C9}" destId="{0BAF0640-6751-4AE7-BA3C-2A0CED456E6D}" srcOrd="0" destOrd="0" parTransId="{14DD91F3-C6B5-4D1F-B07C-C0F26756FF67}" sibTransId="{80F7E2B5-1D45-47BA-B484-C17BA6F48FF2}"/>
    <dgm:cxn modelId="{351BFCE8-15B3-4C18-86EE-3E22DE4E2914}" type="presOf" srcId="{DAFA24DA-BA9B-4C7B-BFC3-AE0DBB09E4A8}" destId="{A6C57807-E271-4C64-BED2-84201A44F522}" srcOrd="0" destOrd="1" presId="urn:microsoft.com/office/officeart/2005/8/layout/vList4"/>
    <dgm:cxn modelId="{12051DF4-EF05-47E4-A826-B4CE6FAC60C5}" type="presOf" srcId="{33F6DA92-91D3-4ECA-A7D3-63CE8453A7D3}" destId="{5200A61D-AEAD-4DC9-A80C-904EB816CDB9}" srcOrd="1" destOrd="0" presId="urn:microsoft.com/office/officeart/2005/8/layout/vList4"/>
    <dgm:cxn modelId="{A0861F0B-4E60-4393-93FA-91C407BDABA8}" type="presOf" srcId="{D5ADE357-4780-42A4-9573-E30AF5D69364}" destId="{13C1B244-F09F-4804-BD0A-20777E6D089F}" srcOrd="0" destOrd="0" presId="urn:microsoft.com/office/officeart/2005/8/layout/vList4"/>
    <dgm:cxn modelId="{D181918E-9CC7-4090-A6BD-257D44FD3070}" type="presOf" srcId="{0BAF0640-6751-4AE7-BA3C-2A0CED456E6D}" destId="{48C9118B-2B6F-4483-928D-132F87B26239}" srcOrd="1" destOrd="1" presId="urn:microsoft.com/office/officeart/2005/8/layout/vList4"/>
    <dgm:cxn modelId="{1079CC52-D882-4B6F-BF40-A3E25583AD3B}" type="presOf" srcId="{D5ADE357-4780-42A4-9573-E30AF5D69364}" destId="{ED809D67-089B-4811-9103-F75EAD9B96D6}" srcOrd="1" destOrd="0" presId="urn:microsoft.com/office/officeart/2005/8/layout/vList4"/>
    <dgm:cxn modelId="{FE969B8E-2968-4D85-A420-C93766DF1418}" type="presOf" srcId="{DAFA24DA-BA9B-4C7B-BFC3-AE0DBB09E4A8}" destId="{5200A61D-AEAD-4DC9-A80C-904EB816CDB9}" srcOrd="1" destOrd="1" presId="urn:microsoft.com/office/officeart/2005/8/layout/vList4"/>
    <dgm:cxn modelId="{C043DDF3-544A-4C61-88D5-00B609F73D74}" type="presOf" srcId="{728743D5-1D8F-424E-941B-9E06DCC03FCE}" destId="{A6C57807-E271-4C64-BED2-84201A44F522}" srcOrd="0" destOrd="2" presId="urn:microsoft.com/office/officeart/2005/8/layout/vList4"/>
    <dgm:cxn modelId="{6DEA367E-BBEB-4CA5-8C8F-B10C2EBDBEAD}" type="presOf" srcId="{0BAF0640-6751-4AE7-BA3C-2A0CED456E6D}" destId="{B9B628C1-EB87-4901-860B-A900F578B907}" srcOrd="0" destOrd="1" presId="urn:microsoft.com/office/officeart/2005/8/layout/vList4"/>
    <dgm:cxn modelId="{027D6BF2-1CFB-4FDA-A85C-A727B373826A}" type="presOf" srcId="{6477CB80-5B29-47C2-A25C-2D8C509170AB}" destId="{FEF3891B-3FEC-42B0-8FAB-E5936F6AFF22}" srcOrd="0" destOrd="0" presId="urn:microsoft.com/office/officeart/2005/8/layout/vList4"/>
    <dgm:cxn modelId="{7E22517F-85A7-412A-8212-55DF9F5DA89B}" type="presOf" srcId="{728743D5-1D8F-424E-941B-9E06DCC03FCE}" destId="{5200A61D-AEAD-4DC9-A80C-904EB816CDB9}" srcOrd="1" destOrd="2" presId="urn:microsoft.com/office/officeart/2005/8/layout/vList4"/>
    <dgm:cxn modelId="{C9DA4A16-4481-4EF8-AB6F-D03960913FFE}" srcId="{33F6DA92-91D3-4ECA-A7D3-63CE8453A7D3}" destId="{DAFA24DA-BA9B-4C7B-BFC3-AE0DBB09E4A8}" srcOrd="0" destOrd="0" parTransId="{DB25AC96-1E6D-40A3-9195-716E19A1A372}" sibTransId="{72E49A69-B1F0-471A-BC68-474D1720EB6A}"/>
    <dgm:cxn modelId="{45396B14-9D4C-43DE-A03F-0D2FB89320B2}" srcId="{33F6DA92-91D3-4ECA-A7D3-63CE8453A7D3}" destId="{728743D5-1D8F-424E-941B-9E06DCC03FCE}" srcOrd="1" destOrd="0" parTransId="{777C8914-C56C-4FC8-90B3-B43772646421}" sibTransId="{CE1B9E86-EFA2-4654-8320-7E03D4B85525}"/>
    <dgm:cxn modelId="{E2DC8347-5FAF-4457-A5A5-EF0DEB41FE35}" srcId="{7403A3F0-6879-4E3F-9CDB-526E6EBEA5C9}" destId="{AD73CFB0-5743-437F-96F6-85F73F3B3A30}" srcOrd="1" destOrd="0" parTransId="{050EE6A0-0B1D-41EB-AFF0-42AA061D7F69}" sibTransId="{D13BD9EA-AA8E-4265-A56B-986D80EB8C7E}"/>
    <dgm:cxn modelId="{001BE382-8CA9-45BD-99C1-63C3A93328B2}" srcId="{6477CB80-5B29-47C2-A25C-2D8C509170AB}" destId="{D5ADE357-4780-42A4-9573-E30AF5D69364}" srcOrd="0" destOrd="0" parTransId="{C07A0295-1668-44E8-B206-7E4A47735477}" sibTransId="{EF799BD8-C362-43C4-8928-FDF87049B6B9}"/>
    <dgm:cxn modelId="{BEE7B72D-D045-4A6B-8DAA-C376FD7B75BE}" type="presParOf" srcId="{FEF3891B-3FEC-42B0-8FAB-E5936F6AFF22}" destId="{19B3ADA1-5F84-4F7E-83E1-0A4729A0DB9C}" srcOrd="0" destOrd="0" presId="urn:microsoft.com/office/officeart/2005/8/layout/vList4"/>
    <dgm:cxn modelId="{61A4AA81-039A-40C0-B826-8C8AD22F52A5}" type="presParOf" srcId="{19B3ADA1-5F84-4F7E-83E1-0A4729A0DB9C}" destId="{13C1B244-F09F-4804-BD0A-20777E6D089F}" srcOrd="0" destOrd="0" presId="urn:microsoft.com/office/officeart/2005/8/layout/vList4"/>
    <dgm:cxn modelId="{DD60894B-41AC-4A2F-889E-E79F20F2E7BA}" type="presParOf" srcId="{19B3ADA1-5F84-4F7E-83E1-0A4729A0DB9C}" destId="{CF824082-B9F2-4126-B980-9149D16DBAA6}" srcOrd="1" destOrd="0" presId="urn:microsoft.com/office/officeart/2005/8/layout/vList4"/>
    <dgm:cxn modelId="{3F67C7B6-74F1-4054-82F7-9BFDBB45A992}" type="presParOf" srcId="{19B3ADA1-5F84-4F7E-83E1-0A4729A0DB9C}" destId="{ED809D67-089B-4811-9103-F75EAD9B96D6}" srcOrd="2" destOrd="0" presId="urn:microsoft.com/office/officeart/2005/8/layout/vList4"/>
    <dgm:cxn modelId="{3E53D90D-8C44-4994-820B-EBB2A19DBC96}" type="presParOf" srcId="{FEF3891B-3FEC-42B0-8FAB-E5936F6AFF22}" destId="{DF753C95-7B1C-48D9-B147-69AE4A51AE06}" srcOrd="1" destOrd="0" presId="urn:microsoft.com/office/officeart/2005/8/layout/vList4"/>
    <dgm:cxn modelId="{8073770A-0B19-46A9-883A-390EC7C70507}" type="presParOf" srcId="{FEF3891B-3FEC-42B0-8FAB-E5936F6AFF22}" destId="{BEFD2F6F-FE56-414F-9B4C-935EE560395C}" srcOrd="2" destOrd="0" presId="urn:microsoft.com/office/officeart/2005/8/layout/vList4"/>
    <dgm:cxn modelId="{F6E1F618-6C5B-445A-A4CC-A01C516B1F55}" type="presParOf" srcId="{BEFD2F6F-FE56-414F-9B4C-935EE560395C}" destId="{B9B628C1-EB87-4901-860B-A900F578B907}" srcOrd="0" destOrd="0" presId="urn:microsoft.com/office/officeart/2005/8/layout/vList4"/>
    <dgm:cxn modelId="{81EB965A-CA9C-4611-B1BB-82ED1342FBD8}" type="presParOf" srcId="{BEFD2F6F-FE56-414F-9B4C-935EE560395C}" destId="{6AC36057-6D3B-4E09-9732-881D5615F212}" srcOrd="1" destOrd="0" presId="urn:microsoft.com/office/officeart/2005/8/layout/vList4"/>
    <dgm:cxn modelId="{444B5103-853E-4815-B27D-442030072FA4}" type="presParOf" srcId="{BEFD2F6F-FE56-414F-9B4C-935EE560395C}" destId="{48C9118B-2B6F-4483-928D-132F87B26239}" srcOrd="2" destOrd="0" presId="urn:microsoft.com/office/officeart/2005/8/layout/vList4"/>
    <dgm:cxn modelId="{5C85AE91-AD73-4879-B453-AF36D95A98C5}" type="presParOf" srcId="{FEF3891B-3FEC-42B0-8FAB-E5936F6AFF22}" destId="{76B01F25-7E33-4673-BBC7-5B150DFDDFED}" srcOrd="3" destOrd="0" presId="urn:microsoft.com/office/officeart/2005/8/layout/vList4"/>
    <dgm:cxn modelId="{6CDEC8F7-0A31-414A-86C4-4FF713E00B6C}" type="presParOf" srcId="{FEF3891B-3FEC-42B0-8FAB-E5936F6AFF22}" destId="{2382BCD1-F5A6-4C6D-9EC6-E9EDEEE1DCBF}" srcOrd="4" destOrd="0" presId="urn:microsoft.com/office/officeart/2005/8/layout/vList4"/>
    <dgm:cxn modelId="{53201DA8-5854-4FFB-9450-EBBA2B790F0E}" type="presParOf" srcId="{2382BCD1-F5A6-4C6D-9EC6-E9EDEEE1DCBF}" destId="{A6C57807-E271-4C64-BED2-84201A44F522}" srcOrd="0" destOrd="0" presId="urn:microsoft.com/office/officeart/2005/8/layout/vList4"/>
    <dgm:cxn modelId="{91C84AEF-12B5-49A2-8A33-2491985EF96B}" type="presParOf" srcId="{2382BCD1-F5A6-4C6D-9EC6-E9EDEEE1DCBF}" destId="{CA2F59CE-7B12-4A9A-8B37-461C3BC5B278}" srcOrd="1" destOrd="0" presId="urn:microsoft.com/office/officeart/2005/8/layout/vList4"/>
    <dgm:cxn modelId="{505B2A7D-95DC-4568-A557-49C350E50AD7}" type="presParOf" srcId="{2382BCD1-F5A6-4C6D-9EC6-E9EDEEE1DCBF}" destId="{5200A61D-AEAD-4DC9-A80C-904EB816CDB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36F53C-5AD2-424B-BA46-01BB754F285F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9EF533D-C074-494B-B0BF-6281132235EB}">
      <dgm:prSet/>
      <dgm:spPr/>
      <dgm:t>
        <a:bodyPr/>
        <a:lstStyle/>
        <a:p>
          <a:pPr rtl="0"/>
          <a:r>
            <a:rPr lang="ru-RU" b="0" i="0" u="none" baseline="0" dirty="0" smtClean="0"/>
            <a:t>Постановка на учет в качестве бесхозяйного в </a:t>
          </a:r>
          <a:r>
            <a:rPr lang="ru-RU" b="0" i="0" u="none" baseline="0" dirty="0" err="1" smtClean="0"/>
            <a:t>Росреестре</a:t>
          </a:r>
          <a:r>
            <a:rPr lang="ru-RU" b="0" i="0" u="none" baseline="0" dirty="0" smtClean="0"/>
            <a:t> (ЕГРН)</a:t>
          </a:r>
          <a:endParaRPr lang="ru-RU" b="0" i="0" u="none" dirty="0"/>
        </a:p>
      </dgm:t>
    </dgm:pt>
    <dgm:pt modelId="{C40D680F-088F-4679-86FC-DEE6F1E72138}" type="parTrans" cxnId="{6A43E4A9-427D-451B-9BCF-9B79789A780B}">
      <dgm:prSet/>
      <dgm:spPr/>
      <dgm:t>
        <a:bodyPr/>
        <a:lstStyle/>
        <a:p>
          <a:endParaRPr lang="ru-RU"/>
        </a:p>
      </dgm:t>
    </dgm:pt>
    <dgm:pt modelId="{07423A6B-C529-4647-A76C-37EBF4022DB3}" type="sibTrans" cxnId="{6A43E4A9-427D-451B-9BCF-9B79789A780B}">
      <dgm:prSet/>
      <dgm:spPr/>
      <dgm:t>
        <a:bodyPr/>
        <a:lstStyle/>
        <a:p>
          <a:endParaRPr lang="ru-RU"/>
        </a:p>
      </dgm:t>
    </dgm:pt>
    <dgm:pt modelId="{9056575E-B72E-4DA0-9854-398A899FB74D}">
      <dgm:prSet/>
      <dgm:spPr/>
      <dgm:t>
        <a:bodyPr/>
        <a:lstStyle/>
        <a:p>
          <a:pPr rtl="0"/>
          <a:r>
            <a:rPr lang="ru-RU" b="0" i="0" u="none" baseline="0" dirty="0" smtClean="0"/>
            <a:t>Признание права в судебном порядке (через 1 год)</a:t>
          </a:r>
          <a:endParaRPr lang="ru-RU" b="0" i="0" u="none" dirty="0"/>
        </a:p>
      </dgm:t>
    </dgm:pt>
    <dgm:pt modelId="{DE0F6E22-3B50-401E-B9A6-AD2F19F872C6}" type="parTrans" cxnId="{02E50C1B-E032-4268-9A50-9803E2F68B1D}">
      <dgm:prSet/>
      <dgm:spPr/>
      <dgm:t>
        <a:bodyPr/>
        <a:lstStyle/>
        <a:p>
          <a:endParaRPr lang="ru-RU"/>
        </a:p>
      </dgm:t>
    </dgm:pt>
    <dgm:pt modelId="{098A90DF-B540-4A3B-9E17-316FDEC0C70A}" type="sibTrans" cxnId="{02E50C1B-E032-4268-9A50-9803E2F68B1D}">
      <dgm:prSet/>
      <dgm:spPr/>
      <dgm:t>
        <a:bodyPr/>
        <a:lstStyle/>
        <a:p>
          <a:endParaRPr lang="ru-RU"/>
        </a:p>
      </dgm:t>
    </dgm:pt>
    <dgm:pt modelId="{119C6F7B-A69E-435B-82E9-C0A2267145FF}">
      <dgm:prSet/>
      <dgm:spPr/>
      <dgm:t>
        <a:bodyPr/>
        <a:lstStyle/>
        <a:p>
          <a:pPr rtl="0"/>
          <a:r>
            <a:rPr lang="ru-RU" b="0" i="0" u="none" baseline="0" dirty="0" smtClean="0"/>
            <a:t>Регистрация права муниципальной собственности в ЕГРН</a:t>
          </a:r>
          <a:endParaRPr lang="ru-RU" b="0" i="0" u="none" dirty="0"/>
        </a:p>
      </dgm:t>
    </dgm:pt>
    <dgm:pt modelId="{A0DBEE56-CBC8-43CF-BAE5-0C7549C6756A}" type="parTrans" cxnId="{281B17AE-2A0B-4276-BDF8-02DA06977A08}">
      <dgm:prSet/>
      <dgm:spPr/>
      <dgm:t>
        <a:bodyPr/>
        <a:lstStyle/>
        <a:p>
          <a:endParaRPr lang="ru-RU"/>
        </a:p>
      </dgm:t>
    </dgm:pt>
    <dgm:pt modelId="{FC7DEE85-39CD-4648-A2A6-2FD9F3BDBE59}" type="sibTrans" cxnId="{281B17AE-2A0B-4276-BDF8-02DA06977A08}">
      <dgm:prSet/>
      <dgm:spPr/>
      <dgm:t>
        <a:bodyPr/>
        <a:lstStyle/>
        <a:p>
          <a:endParaRPr lang="ru-RU"/>
        </a:p>
      </dgm:t>
    </dgm:pt>
    <dgm:pt modelId="{9E88C8EC-31B6-4881-A551-C1B27052A5B9}" type="pres">
      <dgm:prSet presAssocID="{3536F53C-5AD2-424B-BA46-01BB754F285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1B799F-4AFD-4943-83FF-0EFAEE835219}" type="pres">
      <dgm:prSet presAssocID="{69EF533D-C074-494B-B0BF-6281132235EB}" presName="composite" presStyleCnt="0"/>
      <dgm:spPr/>
      <dgm:t>
        <a:bodyPr/>
        <a:lstStyle/>
        <a:p>
          <a:endParaRPr lang="ru-RU"/>
        </a:p>
      </dgm:t>
    </dgm:pt>
    <dgm:pt modelId="{8B7E5421-36E4-4E4C-B8A8-641B6B6345FC}" type="pres">
      <dgm:prSet presAssocID="{69EF533D-C074-494B-B0BF-6281132235EB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  <dgm:t>
        <a:bodyPr/>
        <a:lstStyle/>
        <a:p>
          <a:endParaRPr lang="ru-RU"/>
        </a:p>
      </dgm:t>
    </dgm:pt>
    <dgm:pt modelId="{D7C714E8-1D63-423A-B030-89EA5F161360}" type="pres">
      <dgm:prSet presAssocID="{69EF533D-C074-494B-B0BF-6281132235E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F536A-F431-4D50-B8E7-FC850C68C888}" type="pres">
      <dgm:prSet presAssocID="{07423A6B-C529-4647-A76C-37EBF4022DB3}" presName="spacing" presStyleCnt="0"/>
      <dgm:spPr/>
      <dgm:t>
        <a:bodyPr/>
        <a:lstStyle/>
        <a:p>
          <a:endParaRPr lang="ru-RU"/>
        </a:p>
      </dgm:t>
    </dgm:pt>
    <dgm:pt modelId="{7BD9DD5B-BC51-4207-BC2F-93753660E20E}" type="pres">
      <dgm:prSet presAssocID="{9056575E-B72E-4DA0-9854-398A899FB74D}" presName="composite" presStyleCnt="0"/>
      <dgm:spPr/>
      <dgm:t>
        <a:bodyPr/>
        <a:lstStyle/>
        <a:p>
          <a:endParaRPr lang="ru-RU"/>
        </a:p>
      </dgm:t>
    </dgm:pt>
    <dgm:pt modelId="{FF324FEC-EAFD-45AF-9B4C-1F16C48E1F3E}" type="pres">
      <dgm:prSet presAssocID="{9056575E-B72E-4DA0-9854-398A899FB74D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5C72505B-D3FD-4E1C-BDA6-B3197B33EE9C}" type="pres">
      <dgm:prSet presAssocID="{9056575E-B72E-4DA0-9854-398A899FB74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9E5EF-E2A6-4459-B6BB-6A4602B38131}" type="pres">
      <dgm:prSet presAssocID="{098A90DF-B540-4A3B-9E17-316FDEC0C70A}" presName="spacing" presStyleCnt="0"/>
      <dgm:spPr/>
      <dgm:t>
        <a:bodyPr/>
        <a:lstStyle/>
        <a:p>
          <a:endParaRPr lang="ru-RU"/>
        </a:p>
      </dgm:t>
    </dgm:pt>
    <dgm:pt modelId="{3701CC2F-23E1-48DA-B100-4B7BFE7959C1}" type="pres">
      <dgm:prSet presAssocID="{119C6F7B-A69E-435B-82E9-C0A2267145FF}" presName="composite" presStyleCnt="0"/>
      <dgm:spPr/>
      <dgm:t>
        <a:bodyPr/>
        <a:lstStyle/>
        <a:p>
          <a:endParaRPr lang="ru-RU"/>
        </a:p>
      </dgm:t>
    </dgm:pt>
    <dgm:pt modelId="{C688517E-6862-4798-AE19-17C998E9E978}" type="pres">
      <dgm:prSet presAssocID="{119C6F7B-A69E-435B-82E9-C0A2267145FF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CA2D2A85-8C0D-4291-AA04-C5F28911692A}" type="pres">
      <dgm:prSet presAssocID="{119C6F7B-A69E-435B-82E9-C0A2267145F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294DC6-150A-4FB8-95D8-FBCC4FDA5B96}" type="presOf" srcId="{9056575E-B72E-4DA0-9854-398A899FB74D}" destId="{5C72505B-D3FD-4E1C-BDA6-B3197B33EE9C}" srcOrd="0" destOrd="0" presId="urn:microsoft.com/office/officeart/2005/8/layout/vList3"/>
    <dgm:cxn modelId="{6A43E4A9-427D-451B-9BCF-9B79789A780B}" srcId="{3536F53C-5AD2-424B-BA46-01BB754F285F}" destId="{69EF533D-C074-494B-B0BF-6281132235EB}" srcOrd="0" destOrd="0" parTransId="{C40D680F-088F-4679-86FC-DEE6F1E72138}" sibTransId="{07423A6B-C529-4647-A76C-37EBF4022DB3}"/>
    <dgm:cxn modelId="{45702B6F-38EF-4340-A742-BC53BA94DD70}" type="presOf" srcId="{69EF533D-C074-494B-B0BF-6281132235EB}" destId="{D7C714E8-1D63-423A-B030-89EA5F161360}" srcOrd="0" destOrd="0" presId="urn:microsoft.com/office/officeart/2005/8/layout/vList3"/>
    <dgm:cxn modelId="{4EBCAA76-1CA3-4748-90C5-42ACC26CDEDA}" type="presOf" srcId="{3536F53C-5AD2-424B-BA46-01BB754F285F}" destId="{9E88C8EC-31B6-4881-A551-C1B27052A5B9}" srcOrd="0" destOrd="0" presId="urn:microsoft.com/office/officeart/2005/8/layout/vList3"/>
    <dgm:cxn modelId="{02E50C1B-E032-4268-9A50-9803E2F68B1D}" srcId="{3536F53C-5AD2-424B-BA46-01BB754F285F}" destId="{9056575E-B72E-4DA0-9854-398A899FB74D}" srcOrd="1" destOrd="0" parTransId="{DE0F6E22-3B50-401E-B9A6-AD2F19F872C6}" sibTransId="{098A90DF-B540-4A3B-9E17-316FDEC0C70A}"/>
    <dgm:cxn modelId="{DB52525F-5690-4FB5-8BA8-38260A1A3A23}" type="presOf" srcId="{119C6F7B-A69E-435B-82E9-C0A2267145FF}" destId="{CA2D2A85-8C0D-4291-AA04-C5F28911692A}" srcOrd="0" destOrd="0" presId="urn:microsoft.com/office/officeart/2005/8/layout/vList3"/>
    <dgm:cxn modelId="{281B17AE-2A0B-4276-BDF8-02DA06977A08}" srcId="{3536F53C-5AD2-424B-BA46-01BB754F285F}" destId="{119C6F7B-A69E-435B-82E9-C0A2267145FF}" srcOrd="2" destOrd="0" parTransId="{A0DBEE56-CBC8-43CF-BAE5-0C7549C6756A}" sibTransId="{FC7DEE85-39CD-4648-A2A6-2FD9F3BDBE59}"/>
    <dgm:cxn modelId="{258C3630-B09F-4651-958F-59CCB0BFE2AF}" type="presParOf" srcId="{9E88C8EC-31B6-4881-A551-C1B27052A5B9}" destId="{601B799F-4AFD-4943-83FF-0EFAEE835219}" srcOrd="0" destOrd="0" presId="urn:microsoft.com/office/officeart/2005/8/layout/vList3"/>
    <dgm:cxn modelId="{E018E645-86CC-4475-A440-40D50EC960AD}" type="presParOf" srcId="{601B799F-4AFD-4943-83FF-0EFAEE835219}" destId="{8B7E5421-36E4-4E4C-B8A8-641B6B6345FC}" srcOrd="0" destOrd="0" presId="urn:microsoft.com/office/officeart/2005/8/layout/vList3"/>
    <dgm:cxn modelId="{DE76A2E4-50AD-4DD6-8C76-17686A0445DF}" type="presParOf" srcId="{601B799F-4AFD-4943-83FF-0EFAEE835219}" destId="{D7C714E8-1D63-423A-B030-89EA5F161360}" srcOrd="1" destOrd="0" presId="urn:microsoft.com/office/officeart/2005/8/layout/vList3"/>
    <dgm:cxn modelId="{824BE8A9-954A-43AA-9EC0-D56EA76F19DA}" type="presParOf" srcId="{9E88C8EC-31B6-4881-A551-C1B27052A5B9}" destId="{6ECF536A-F431-4D50-B8E7-FC850C68C888}" srcOrd="1" destOrd="0" presId="urn:microsoft.com/office/officeart/2005/8/layout/vList3"/>
    <dgm:cxn modelId="{DBC8747A-E6BC-4414-A82A-198EDDBB1234}" type="presParOf" srcId="{9E88C8EC-31B6-4881-A551-C1B27052A5B9}" destId="{7BD9DD5B-BC51-4207-BC2F-93753660E20E}" srcOrd="2" destOrd="0" presId="urn:microsoft.com/office/officeart/2005/8/layout/vList3"/>
    <dgm:cxn modelId="{02216A35-87BA-4C2B-9A31-D75F0CAC65D1}" type="presParOf" srcId="{7BD9DD5B-BC51-4207-BC2F-93753660E20E}" destId="{FF324FEC-EAFD-45AF-9B4C-1F16C48E1F3E}" srcOrd="0" destOrd="0" presId="urn:microsoft.com/office/officeart/2005/8/layout/vList3"/>
    <dgm:cxn modelId="{8537D412-EF07-4C7F-9B69-64CD42278238}" type="presParOf" srcId="{7BD9DD5B-BC51-4207-BC2F-93753660E20E}" destId="{5C72505B-D3FD-4E1C-BDA6-B3197B33EE9C}" srcOrd="1" destOrd="0" presId="urn:microsoft.com/office/officeart/2005/8/layout/vList3"/>
    <dgm:cxn modelId="{32A4A116-6AE2-4365-BD96-DB7E7640DA5C}" type="presParOf" srcId="{9E88C8EC-31B6-4881-A551-C1B27052A5B9}" destId="{4DE9E5EF-E2A6-4459-B6BB-6A4602B38131}" srcOrd="3" destOrd="0" presId="urn:microsoft.com/office/officeart/2005/8/layout/vList3"/>
    <dgm:cxn modelId="{CF468712-2FA5-47D0-97F4-42D9B0AF007A}" type="presParOf" srcId="{9E88C8EC-31B6-4881-A551-C1B27052A5B9}" destId="{3701CC2F-23E1-48DA-B100-4B7BFE7959C1}" srcOrd="4" destOrd="0" presId="urn:microsoft.com/office/officeart/2005/8/layout/vList3"/>
    <dgm:cxn modelId="{7AC60344-C6F2-481A-8B7E-C127493EBC6C}" type="presParOf" srcId="{3701CC2F-23E1-48DA-B100-4B7BFE7959C1}" destId="{C688517E-6862-4798-AE19-17C998E9E978}" srcOrd="0" destOrd="0" presId="urn:microsoft.com/office/officeart/2005/8/layout/vList3"/>
    <dgm:cxn modelId="{5AB10AF8-B299-454C-A248-0BFB450D8F9D}" type="presParOf" srcId="{3701CC2F-23E1-48DA-B100-4B7BFE7959C1}" destId="{CA2D2A85-8C0D-4291-AA04-C5F2891169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2850B-3E47-43DB-980F-5C638B09BE5E}">
      <dsp:nvSpPr>
        <dsp:cNvPr id="0" name=""/>
        <dsp:cNvSpPr/>
      </dsp:nvSpPr>
      <dsp:spPr>
        <a:xfrm>
          <a:off x="3099914" y="617938"/>
          <a:ext cx="474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43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24504" y="661131"/>
        <a:ext cx="25251" cy="5055"/>
      </dsp:txXfrm>
    </dsp:sp>
    <dsp:sp modelId="{05014478-BDF2-402E-91A3-E798F101CC01}">
      <dsp:nvSpPr>
        <dsp:cNvPr id="0" name=""/>
        <dsp:cNvSpPr/>
      </dsp:nvSpPr>
      <dsp:spPr>
        <a:xfrm>
          <a:off x="905922" y="4921"/>
          <a:ext cx="2195791" cy="1317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1  этап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Техническое заключение по результатам обследования о непригодности для проживания</a:t>
          </a:r>
          <a:endParaRPr lang="ru-RU" sz="1400" kern="1200" dirty="0"/>
        </a:p>
      </dsp:txBody>
      <dsp:txXfrm>
        <a:off x="905922" y="4921"/>
        <a:ext cx="2195791" cy="1317475"/>
      </dsp:txXfrm>
    </dsp:sp>
    <dsp:sp modelId="{16FE04B5-4ACF-434D-A5D2-C15BABB68AE7}">
      <dsp:nvSpPr>
        <dsp:cNvPr id="0" name=""/>
        <dsp:cNvSpPr/>
      </dsp:nvSpPr>
      <dsp:spPr>
        <a:xfrm>
          <a:off x="2003818" y="1320596"/>
          <a:ext cx="2700823" cy="474432"/>
        </a:xfrm>
        <a:custGeom>
          <a:avLst/>
          <a:gdLst/>
          <a:ahLst/>
          <a:cxnLst/>
          <a:rect l="0" t="0" r="0" b="0"/>
          <a:pathLst>
            <a:path>
              <a:moveTo>
                <a:pt x="2700823" y="0"/>
              </a:moveTo>
              <a:lnTo>
                <a:pt x="2700823" y="254316"/>
              </a:lnTo>
              <a:lnTo>
                <a:pt x="0" y="254316"/>
              </a:lnTo>
              <a:lnTo>
                <a:pt x="0" y="47443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85539" y="1555284"/>
        <a:ext cx="137381" cy="5055"/>
      </dsp:txXfrm>
    </dsp:sp>
    <dsp:sp modelId="{6159ACDC-2715-4E50-9019-3D3B67BD3D7A}">
      <dsp:nvSpPr>
        <dsp:cNvPr id="0" name=""/>
        <dsp:cNvSpPr/>
      </dsp:nvSpPr>
      <dsp:spPr>
        <a:xfrm>
          <a:off x="3606746" y="4921"/>
          <a:ext cx="2195791" cy="1317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2 этап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Заявление ОМС в межведомственную комиссию о признании ЖП непригодным для проживания</a:t>
          </a:r>
          <a:endParaRPr lang="ru-RU" sz="1400" kern="1200" dirty="0"/>
        </a:p>
      </dsp:txBody>
      <dsp:txXfrm>
        <a:off x="3606746" y="4921"/>
        <a:ext cx="2195791" cy="1317475"/>
      </dsp:txXfrm>
    </dsp:sp>
    <dsp:sp modelId="{A5BB0A5D-4C4A-454A-A83B-7E58070E2514}">
      <dsp:nvSpPr>
        <dsp:cNvPr id="0" name=""/>
        <dsp:cNvSpPr/>
      </dsp:nvSpPr>
      <dsp:spPr>
        <a:xfrm>
          <a:off x="3099914" y="2440446"/>
          <a:ext cx="474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43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24504" y="2483638"/>
        <a:ext cx="25251" cy="5055"/>
      </dsp:txXfrm>
    </dsp:sp>
    <dsp:sp modelId="{F6979AE7-7F2F-416D-9D54-1F0ACF2CDFD9}">
      <dsp:nvSpPr>
        <dsp:cNvPr id="0" name=""/>
        <dsp:cNvSpPr/>
      </dsp:nvSpPr>
      <dsp:spPr>
        <a:xfrm>
          <a:off x="905922" y="1827428"/>
          <a:ext cx="2195791" cy="1317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3 этап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Проверка экономической целесообразности проведения реконструкции или капитального ремонта </a:t>
          </a:r>
          <a:endParaRPr lang="ru-RU" sz="1400" kern="1200" dirty="0"/>
        </a:p>
      </dsp:txBody>
      <dsp:txXfrm>
        <a:off x="905922" y="1827428"/>
        <a:ext cx="2195791" cy="1317475"/>
      </dsp:txXfrm>
    </dsp:sp>
    <dsp:sp modelId="{7464C1DA-BD92-4B8F-A0E3-FA5A28643CD4}">
      <dsp:nvSpPr>
        <dsp:cNvPr id="0" name=""/>
        <dsp:cNvSpPr/>
      </dsp:nvSpPr>
      <dsp:spPr>
        <a:xfrm>
          <a:off x="2003818" y="3143103"/>
          <a:ext cx="2700823" cy="474432"/>
        </a:xfrm>
        <a:custGeom>
          <a:avLst/>
          <a:gdLst/>
          <a:ahLst/>
          <a:cxnLst/>
          <a:rect l="0" t="0" r="0" b="0"/>
          <a:pathLst>
            <a:path>
              <a:moveTo>
                <a:pt x="2700823" y="0"/>
              </a:moveTo>
              <a:lnTo>
                <a:pt x="2700823" y="254316"/>
              </a:lnTo>
              <a:lnTo>
                <a:pt x="0" y="254316"/>
              </a:lnTo>
              <a:lnTo>
                <a:pt x="0" y="47443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85539" y="3377791"/>
        <a:ext cx="137381" cy="5055"/>
      </dsp:txXfrm>
    </dsp:sp>
    <dsp:sp modelId="{A025FF7F-80B3-4E60-B4A5-016198D478BC}">
      <dsp:nvSpPr>
        <dsp:cNvPr id="0" name=""/>
        <dsp:cNvSpPr/>
      </dsp:nvSpPr>
      <dsp:spPr>
        <a:xfrm>
          <a:off x="3606746" y="1827428"/>
          <a:ext cx="2195791" cy="1317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6">
                  <a:lumMod val="50000"/>
                </a:schemeClr>
              </a:solidFill>
            </a:rPr>
            <a:t>4 этап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Признание  ЖП непригодным для проживания</a:t>
          </a:r>
          <a:endParaRPr lang="ru-RU" sz="1800" kern="1200" dirty="0"/>
        </a:p>
      </dsp:txBody>
      <dsp:txXfrm>
        <a:off x="3606746" y="1827428"/>
        <a:ext cx="2195791" cy="1317475"/>
      </dsp:txXfrm>
    </dsp:sp>
    <dsp:sp modelId="{5B234546-98FD-43ED-8CCF-C4CDDF115BB6}">
      <dsp:nvSpPr>
        <dsp:cNvPr id="0" name=""/>
        <dsp:cNvSpPr/>
      </dsp:nvSpPr>
      <dsp:spPr>
        <a:xfrm>
          <a:off x="905922" y="3649935"/>
          <a:ext cx="2195791" cy="1317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5 этап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Продажа ЖП с торгов</a:t>
          </a:r>
          <a:endParaRPr lang="ru-RU" sz="2400" kern="1200" dirty="0"/>
        </a:p>
      </dsp:txBody>
      <dsp:txXfrm>
        <a:off x="905922" y="3649935"/>
        <a:ext cx="2195791" cy="1317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1B244-F09F-4804-BD0A-20777E6D089F}">
      <dsp:nvSpPr>
        <dsp:cNvPr id="0" name=""/>
        <dsp:cNvSpPr/>
      </dsp:nvSpPr>
      <dsp:spPr>
        <a:xfrm>
          <a:off x="0" y="0"/>
          <a:ext cx="8424936" cy="1682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Гражданский кодекс Российской Федерации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п.1 ст.225 – основание прекращения права собственности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ст. 236 – отказ от права собственности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п. 1 ст. 225 – переход жилого дома в статус бесхозяйного</a:t>
          </a:r>
          <a:endParaRPr lang="ru-RU" sz="2000" kern="1200" dirty="0" smtClean="0"/>
        </a:p>
      </dsp:txBody>
      <dsp:txXfrm>
        <a:off x="1853227" y="0"/>
        <a:ext cx="6571708" cy="1682407"/>
      </dsp:txXfrm>
    </dsp:sp>
    <dsp:sp modelId="{CF824082-B9F2-4126-B980-9149D16DBAA6}">
      <dsp:nvSpPr>
        <dsp:cNvPr id="0" name=""/>
        <dsp:cNvSpPr/>
      </dsp:nvSpPr>
      <dsp:spPr>
        <a:xfrm>
          <a:off x="168240" y="168240"/>
          <a:ext cx="1684987" cy="13459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628C1-EB87-4901-860B-A900F578B907}">
      <dsp:nvSpPr>
        <dsp:cNvPr id="0" name=""/>
        <dsp:cNvSpPr/>
      </dsp:nvSpPr>
      <dsp:spPr>
        <a:xfrm>
          <a:off x="0" y="1850648"/>
          <a:ext cx="8424936" cy="1682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Приказ Минэкономразвития России от 10.12.2015 N 931 "Об установлении Порядка принятия на учет бесхозяйных недвижимых вещей"</a:t>
          </a:r>
          <a:endParaRPr lang="ru-RU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Форма заявления о постановке на учет бесхозяйных недвижимых вещей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Формы уведомлений о принятии на учет бесхозяйного имущества</a:t>
          </a:r>
          <a:endParaRPr lang="ru-RU" sz="1600" kern="1200" dirty="0"/>
        </a:p>
      </dsp:txBody>
      <dsp:txXfrm>
        <a:off x="1853227" y="1850648"/>
        <a:ext cx="6571708" cy="1682407"/>
      </dsp:txXfrm>
    </dsp:sp>
    <dsp:sp modelId="{6AC36057-6D3B-4E09-9732-881D5615F212}">
      <dsp:nvSpPr>
        <dsp:cNvPr id="0" name=""/>
        <dsp:cNvSpPr/>
      </dsp:nvSpPr>
      <dsp:spPr>
        <a:xfrm>
          <a:off x="168240" y="2018888"/>
          <a:ext cx="1684987" cy="13459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57807-E271-4C64-BED2-84201A44F522}">
      <dsp:nvSpPr>
        <dsp:cNvPr id="0" name=""/>
        <dsp:cNvSpPr/>
      </dsp:nvSpPr>
      <dsp:spPr>
        <a:xfrm>
          <a:off x="0" y="3701296"/>
          <a:ext cx="8424936" cy="1682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Постановление Правительства РФ от 31.12.2015 N 1532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(правила предоставления документов ОГВ, ОМСУ в ЕГРН по </a:t>
          </a:r>
          <a:r>
            <a:rPr lang="ru-RU" sz="1800" kern="1200" dirty="0" err="1" smtClean="0"/>
            <a:t>межведу</a:t>
          </a:r>
          <a:r>
            <a:rPr lang="ru-RU" sz="1800" kern="1200" dirty="0" smtClean="0"/>
            <a:t>)</a:t>
          </a:r>
          <a:endParaRPr lang="ru-RU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Перечень документов  - п. 30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Порядок подачи документов и заверения в электронном виде – п.33</a:t>
          </a:r>
          <a:endParaRPr lang="ru-RU" sz="1600" kern="1200" dirty="0"/>
        </a:p>
      </dsp:txBody>
      <dsp:txXfrm>
        <a:off x="1853227" y="3701296"/>
        <a:ext cx="6571708" cy="1682407"/>
      </dsp:txXfrm>
    </dsp:sp>
    <dsp:sp modelId="{CA2F59CE-7B12-4A9A-8B37-461C3BC5B278}">
      <dsp:nvSpPr>
        <dsp:cNvPr id="0" name=""/>
        <dsp:cNvSpPr/>
      </dsp:nvSpPr>
      <dsp:spPr>
        <a:xfrm>
          <a:off x="168240" y="3869537"/>
          <a:ext cx="1684987" cy="13459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714E8-1D63-423A-B030-89EA5F161360}">
      <dsp:nvSpPr>
        <dsp:cNvPr id="0" name=""/>
        <dsp:cNvSpPr/>
      </dsp:nvSpPr>
      <dsp:spPr>
        <a:xfrm rot="10800000">
          <a:off x="2053496" y="334"/>
          <a:ext cx="6799715" cy="136314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108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u="none" kern="1200" baseline="0" dirty="0" smtClean="0"/>
            <a:t>Постановка на учет в качестве бесхозяйного в </a:t>
          </a:r>
          <a:r>
            <a:rPr lang="ru-RU" sz="2900" b="0" i="0" u="none" kern="1200" baseline="0" dirty="0" err="1" smtClean="0"/>
            <a:t>Росреестре</a:t>
          </a:r>
          <a:r>
            <a:rPr lang="ru-RU" sz="2900" b="0" i="0" u="none" kern="1200" baseline="0" dirty="0" smtClean="0"/>
            <a:t> (ЕГРН)</a:t>
          </a:r>
          <a:endParaRPr lang="ru-RU" sz="2900" b="0" i="0" u="none" kern="1200" dirty="0"/>
        </a:p>
      </dsp:txBody>
      <dsp:txXfrm rot="10800000">
        <a:off x="2394282" y="334"/>
        <a:ext cx="6458929" cy="1363143"/>
      </dsp:txXfrm>
    </dsp:sp>
    <dsp:sp modelId="{8B7E5421-36E4-4E4C-B8A8-641B6B6345FC}">
      <dsp:nvSpPr>
        <dsp:cNvPr id="0" name=""/>
        <dsp:cNvSpPr/>
      </dsp:nvSpPr>
      <dsp:spPr>
        <a:xfrm>
          <a:off x="1371924" y="334"/>
          <a:ext cx="1363143" cy="13631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2505B-D3FD-4E1C-BDA6-B3197B33EE9C}">
      <dsp:nvSpPr>
        <dsp:cNvPr id="0" name=""/>
        <dsp:cNvSpPr/>
      </dsp:nvSpPr>
      <dsp:spPr>
        <a:xfrm rot="10800000">
          <a:off x="2053496" y="1770386"/>
          <a:ext cx="6799715" cy="136314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108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u="none" kern="1200" baseline="0" dirty="0" smtClean="0"/>
            <a:t>Признание права в судебном порядке (через 1 год)</a:t>
          </a:r>
          <a:endParaRPr lang="ru-RU" sz="2900" b="0" i="0" u="none" kern="1200" dirty="0"/>
        </a:p>
      </dsp:txBody>
      <dsp:txXfrm rot="10800000">
        <a:off x="2394282" y="1770386"/>
        <a:ext cx="6458929" cy="1363143"/>
      </dsp:txXfrm>
    </dsp:sp>
    <dsp:sp modelId="{FF324FEC-EAFD-45AF-9B4C-1F16C48E1F3E}">
      <dsp:nvSpPr>
        <dsp:cNvPr id="0" name=""/>
        <dsp:cNvSpPr/>
      </dsp:nvSpPr>
      <dsp:spPr>
        <a:xfrm>
          <a:off x="1371924" y="1770386"/>
          <a:ext cx="1363143" cy="13631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D2A85-8C0D-4291-AA04-C5F28911692A}">
      <dsp:nvSpPr>
        <dsp:cNvPr id="0" name=""/>
        <dsp:cNvSpPr/>
      </dsp:nvSpPr>
      <dsp:spPr>
        <a:xfrm rot="10800000">
          <a:off x="2053496" y="3540438"/>
          <a:ext cx="6799715" cy="136314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108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u="none" kern="1200" baseline="0" dirty="0" smtClean="0"/>
            <a:t>Регистрация права муниципальной собственности в ЕГРН</a:t>
          </a:r>
          <a:endParaRPr lang="ru-RU" sz="2900" b="0" i="0" u="none" kern="1200" dirty="0"/>
        </a:p>
      </dsp:txBody>
      <dsp:txXfrm rot="10800000">
        <a:off x="2394282" y="3540438"/>
        <a:ext cx="6458929" cy="1363143"/>
      </dsp:txXfrm>
    </dsp:sp>
    <dsp:sp modelId="{C688517E-6862-4798-AE19-17C998E9E978}">
      <dsp:nvSpPr>
        <dsp:cNvPr id="0" name=""/>
        <dsp:cNvSpPr/>
      </dsp:nvSpPr>
      <dsp:spPr>
        <a:xfrm>
          <a:off x="1371924" y="3540438"/>
          <a:ext cx="1363143" cy="136314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213C0-9455-42F3-9015-1CFF515F2319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71D81-9DAB-430E-9AD8-D02924738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96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05576-4039-4B58-A458-AD7AE9F74923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BCB82-266B-4B86-B184-CCE659678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BCB82-266B-4B86-B184-CCE6596788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16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BCB82-266B-4B86-B184-CCE6596788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2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6587-5B29-4B0A-8DC8-DDE188C93EF9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08066" y="6356350"/>
            <a:ext cx="431533" cy="365125"/>
          </a:xfrm>
        </p:spPr>
        <p:txBody>
          <a:bodyPr/>
          <a:lstStyle>
            <a:lvl1pPr>
              <a:defRPr sz="1600" b="1"/>
            </a:lvl1pPr>
          </a:lstStyle>
          <a:p>
            <a:fld id="{5D10AB55-2D46-4E79-9352-FF760D2EBC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5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82C4-4F91-4D1A-8E7D-6C9311EEFBD5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AB55-2D46-4E79-9352-FF760D2EB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7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CBF0-2EAC-4244-A509-1A4C0873D6D4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10AB55-2D46-4E79-9352-FF760D2EBC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94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2D13-0A9F-4FF9-8B7D-0C25777FBDD7}" type="datetime1">
              <a:rPr lang="ru-RU" smtClean="0"/>
              <a:t>30.11.2023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10AB55-2D46-4E79-9352-FF760D2EBC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504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тфель про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367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86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7FEA4-2387-42D8-B1C5-0F81411BBF22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08066" y="6356350"/>
            <a:ext cx="431533" cy="365125"/>
          </a:xfrm>
        </p:spPr>
        <p:txBody>
          <a:bodyPr/>
          <a:lstStyle>
            <a:lvl1pPr>
              <a:defRPr sz="1600" b="1"/>
            </a:lvl1pPr>
          </a:lstStyle>
          <a:p>
            <a:fld id="{5D10AB55-2D46-4E79-9352-FF760D2EBC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960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тфель про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01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165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C7A37-D5CD-48CA-8D60-03A8CDE9FAAF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08066" y="6356350"/>
            <a:ext cx="431533" cy="365125"/>
          </a:xfrm>
        </p:spPr>
        <p:txBody>
          <a:bodyPr/>
          <a:lstStyle>
            <a:lvl1pPr>
              <a:defRPr sz="1600" b="1"/>
            </a:lvl1pPr>
          </a:lstStyle>
          <a:p>
            <a:fld id="{5D10AB55-2D46-4E79-9352-FF760D2EBC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64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F51B8-A03B-4505-BD89-4DE1F565F306}" type="datetime1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AB55-2D46-4E79-9352-FF760D2EB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1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2BDF-D4D3-412A-A84E-D5F6A8F9F8BF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/>
            </a:lvl1pPr>
          </a:lstStyle>
          <a:p>
            <a:fld id="{5D10AB55-2D46-4E79-9352-FF760D2EBC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70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950115A6-9CF9-4B00-8F9F-8067C23621F2}" type="datetime1">
              <a:rPr lang="ru-RU" noProof="0" smtClean="0"/>
              <a:t>30.11.2023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095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тфель про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19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534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2247F-A5FD-4C71-B13B-4298ED0FC3FF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08066" y="6356350"/>
            <a:ext cx="431533" cy="365125"/>
          </a:xfrm>
        </p:spPr>
        <p:txBody>
          <a:bodyPr/>
          <a:lstStyle>
            <a:lvl1pPr>
              <a:defRPr sz="1600" b="1"/>
            </a:lvl1pPr>
          </a:lstStyle>
          <a:p>
            <a:fld id="{5D10AB55-2D46-4E79-9352-FF760D2EBC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11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7316-4B3E-48C3-ABAB-69583F610806}" type="datetime1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AB55-2D46-4E79-9352-FF760D2EB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441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E4537A9-B0E7-47FB-8853-3150015D9C01}" type="datetime1">
              <a:rPr lang="ru-RU" noProof="0" smtClean="0"/>
              <a:t>30.11.2023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13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030C-DB55-4456-A62A-8485C2B15C67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AB55-2D46-4E79-9352-FF760D2EB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77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4E7D-043B-499C-B0DA-48464DF6AE57}" type="datetime1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AB55-2D46-4E79-9352-FF760D2EB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3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9108-2180-40B9-83E9-2E583C75093A}" type="datetime1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AB55-2D46-4E79-9352-FF760D2EB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0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07DB-E90D-40FF-BFBC-5566A0CA3276}" type="datetime1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AB55-2D46-4E79-9352-FF760D2EB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4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B820-1A95-466A-A67B-4CDC6E92C258}" type="datetime1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AB55-2D46-4E79-9352-FF760D2EB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8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080A-C798-4271-ABDE-27C27770AD77}" type="datetime1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AB55-2D46-4E79-9352-FF760D2EB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5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3959-5BE4-44A6-91B0-ECF730ABCD47}" type="datetime1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AB55-2D46-4E79-9352-FF760D2EB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5993"/>
            <a:ext cx="10515600" cy="1094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F6C55-24F5-4351-AA5F-8B592A87B083}" type="datetime1">
              <a:rPr lang="ru-RU" smtClean="0"/>
              <a:t>30.11.2023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22869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D10AB55-2D46-4E79-9352-FF760D2EBC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Прямоугольник с двумя усеченными противолежащими углами 16"/>
          <p:cNvSpPr/>
          <p:nvPr userDrawn="1"/>
        </p:nvSpPr>
        <p:spPr>
          <a:xfrm>
            <a:off x="4514020" y="0"/>
            <a:ext cx="5400000" cy="180000"/>
          </a:xfrm>
          <a:prstGeom prst="snip2DiagRect">
            <a:avLst>
              <a:gd name="adj1" fmla="val 50000"/>
              <a:gd name="adj2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усеченными противолежащими углами 17"/>
          <p:cNvSpPr/>
          <p:nvPr userDrawn="1"/>
        </p:nvSpPr>
        <p:spPr>
          <a:xfrm>
            <a:off x="5653010" y="69607"/>
            <a:ext cx="5400000" cy="180000"/>
          </a:xfrm>
          <a:prstGeom prst="snip2DiagRect">
            <a:avLst>
              <a:gd name="adj1" fmla="val 50000"/>
              <a:gd name="adj2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усеченными противолежащими углами 18"/>
          <p:cNvSpPr/>
          <p:nvPr userDrawn="1"/>
        </p:nvSpPr>
        <p:spPr>
          <a:xfrm>
            <a:off x="6792000" y="156700"/>
            <a:ext cx="5400000" cy="180000"/>
          </a:xfrm>
          <a:prstGeom prst="snip2DiagRect">
            <a:avLst>
              <a:gd name="adj1" fmla="val 50000"/>
              <a:gd name="adj2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15504" y="5573027"/>
            <a:ext cx="519763" cy="5197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525380" y="5926028"/>
            <a:ext cx="519763" cy="5197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35557" y="6279029"/>
            <a:ext cx="519763" cy="5197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6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55645" y="6439262"/>
            <a:ext cx="7803556" cy="4572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19597" y="0"/>
            <a:ext cx="1048603" cy="1347333"/>
          </a:xfrm>
          <a:prstGeom prst="rect">
            <a:avLst/>
          </a:prstGeom>
        </p:spPr>
      </p:pic>
      <p:sp>
        <p:nvSpPr>
          <p:cNvPr id="1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325000" y="642368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5D10AB55-2D46-4E79-9352-FF760D2EBC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10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-2714101" y="3777319"/>
            <a:ext cx="5781129" cy="4572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413585" y="-82594"/>
            <a:ext cx="1048603" cy="1347333"/>
          </a:xfrm>
          <a:prstGeom prst="rect">
            <a:avLst/>
          </a:prstGeom>
        </p:spPr>
      </p:pic>
      <p:sp>
        <p:nvSpPr>
          <p:cNvPr id="1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325000" y="642368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5D10AB55-2D46-4E79-9352-FF760D2EBC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9139136" y="2617472"/>
            <a:ext cx="5781129" cy="457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498632" y="4978455"/>
            <a:ext cx="10486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5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-2714101" y="3777319"/>
            <a:ext cx="5781129" cy="457240"/>
          </a:xfrm>
          <a:prstGeom prst="rect">
            <a:avLst/>
          </a:prstGeom>
        </p:spPr>
      </p:pic>
      <p:sp>
        <p:nvSpPr>
          <p:cNvPr id="1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325000" y="642368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5D10AB55-2D46-4E79-9352-FF760D2EBC2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9139136" y="2617472"/>
            <a:ext cx="5781129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_____Microsoft_Excel1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2304" y="253754"/>
            <a:ext cx="42947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400" b="1" dirty="0">
                <a:solidFill>
                  <a:srgbClr val="E7E6E6">
                    <a:lumMod val="50000"/>
                  </a:srgbClr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МИНИСТЕРСТВО ИМУЩЕСТВЕННЫХ</a:t>
            </a:r>
            <a:r>
              <a:rPr lang="en-US" sz="1400" b="1" dirty="0">
                <a:solidFill>
                  <a:srgbClr val="E7E6E6">
                    <a:lumMod val="50000"/>
                  </a:srgbClr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/>
            </a:r>
            <a:br>
              <a:rPr lang="en-US" sz="1400" b="1" dirty="0">
                <a:solidFill>
                  <a:srgbClr val="E7E6E6">
                    <a:lumMod val="50000"/>
                  </a:srgbClr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</a:br>
            <a:r>
              <a:rPr lang="ru-RU" sz="1400" b="1" dirty="0">
                <a:solidFill>
                  <a:srgbClr val="E7E6E6">
                    <a:lumMod val="50000"/>
                  </a:srgbClr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И ЗЕМЕЛЬНЫХ ОТНОШЕНИЙ</a:t>
            </a:r>
            <a:br>
              <a:rPr lang="ru-RU" sz="1400" b="1" dirty="0">
                <a:solidFill>
                  <a:srgbClr val="E7E6E6">
                    <a:lumMod val="50000"/>
                  </a:srgbClr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</a:br>
            <a:r>
              <a:rPr lang="ru-RU" sz="1400" b="1" dirty="0">
                <a:solidFill>
                  <a:srgbClr val="E7E6E6">
                    <a:lumMod val="50000"/>
                  </a:srgbClr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БЕЛГОРОДСКОЙ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44185" cy="135716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850733" y="5000909"/>
            <a:ext cx="10847902" cy="1407245"/>
            <a:chOff x="211459" y="4208902"/>
            <a:chExt cx="4627561" cy="1407245"/>
          </a:xfrm>
        </p:grpSpPr>
        <p:sp>
          <p:nvSpPr>
            <p:cNvPr id="8" name="TextBox 7"/>
            <p:cNvSpPr txBox="1"/>
            <p:nvPr/>
          </p:nvSpPr>
          <p:spPr>
            <a:xfrm>
              <a:off x="554705" y="4815800"/>
              <a:ext cx="4284315" cy="80034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заместитель </a:t>
              </a:r>
              <a:r>
                <a:rPr lang="ru-RU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министра – начальник департамента государственного имущества и организационной работы</a:t>
              </a:r>
              <a:endPara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97679" y="4208902"/>
              <a:ext cx="4284316" cy="503536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ru-RU" sz="2400" b="1" dirty="0" err="1" smtClean="0">
                  <a:latin typeface="PT Sans" panose="020B0503020203020204" pitchFamily="34" charset="-52"/>
                  <a:ea typeface="PT Sans" panose="020B0503020203020204" pitchFamily="34" charset="-52"/>
                </a:rPr>
                <a:t>Выродова</a:t>
              </a:r>
              <a:r>
                <a:rPr lang="ru-RU" altLang="ru-RU" sz="2400" b="1" dirty="0" smtClean="0">
                  <a:latin typeface="PT Sans" panose="020B0503020203020204" pitchFamily="34" charset="-52"/>
                  <a:ea typeface="PT Sans" panose="020B0503020203020204" pitchFamily="34" charset="-52"/>
                </a:rPr>
                <a:t> Юлия Николаевна-</a:t>
              </a:r>
              <a:endParaRPr lang="en-US" altLang="ru-RU" sz="2400" b="1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>
            <a:xfrm flipV="1">
              <a:off x="211459" y="4712438"/>
              <a:ext cx="1881139" cy="4031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41435" y="2403049"/>
            <a:ext cx="1125720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800" b="1" dirty="0" smtClean="0"/>
              <a:t>«Об организации работы с брошенными домовладениями»</a:t>
            </a:r>
            <a:endParaRPr lang="ru-RU" sz="3200" b="1" cap="all" spc="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60937" y="1299834"/>
            <a:ext cx="672447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467522" y="4847683"/>
            <a:ext cx="6724478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511198" y="1853120"/>
            <a:ext cx="9554678" cy="16283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165093" y="6457284"/>
            <a:ext cx="186181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PT Sans Caption" panose="020B0603020203020204" pitchFamily="34" charset="-52"/>
                <a:ea typeface="PT Sans Caption" panose="020B0603020203020204" pitchFamily="34" charset="-52"/>
              </a:rPr>
              <a:t>Белгород, </a:t>
            </a:r>
            <a:r>
              <a:rPr lang="ru-RU" sz="16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PT Sans Caption" panose="020B0603020203020204" pitchFamily="34" charset="-52"/>
                <a:ea typeface="PT Sans Caption" panose="020B0603020203020204" pitchFamily="34" charset="-52"/>
              </a:rPr>
              <a:t>2023</a:t>
            </a:r>
            <a:endParaRPr lang="ru-RU" sz="16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PT Sans Caption" panose="020B0603020203020204" pitchFamily="34" charset="-52"/>
              <a:ea typeface="PT Sans Caption" panose="020B06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900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8913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2000" dirty="0"/>
              <a:t>Документы для постановки на учет как бесхозяйного (Постановление Правительства РФ от 31.12.2015 № 1532)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A0039E-865E-4415-B012-705046DC8D8E}" type="slidenum">
              <a:rPr lang="ru-RU" altLang="ru-RU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50739"/>
              </p:ext>
            </p:extLst>
          </p:nvPr>
        </p:nvGraphicFramePr>
        <p:xfrm>
          <a:off x="1774826" y="1109663"/>
          <a:ext cx="9610099" cy="503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424"/>
                <a:gridCol w="328581"/>
                <a:gridCol w="3450094"/>
              </a:tblGrid>
              <a:tr h="6358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Документ</a:t>
                      </a:r>
                      <a:endParaRPr lang="ru-RU" sz="1800" dirty="0"/>
                    </a:p>
                  </a:txBody>
                  <a:tcPr marL="91448" marR="91448" marT="45718" marB="4571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Форма представления</a:t>
                      </a:r>
                      <a:endParaRPr lang="ru-RU" sz="1800" dirty="0"/>
                    </a:p>
                  </a:txBody>
                  <a:tcPr marL="91448" marR="91448" marT="45718" marB="457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678">
                <a:tc gridSpan="3"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случае, если собственник (собственники) отказался от права собственности 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8" marR="91448" marT="45718" marB="457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2539">
                <a:tc gridSpan="2"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собственника (собственников) или уполномоченного им (ими) на то лица (при наличии у него нотариально удостоверенной доверенности) об отказе от права собственности на объект недвижимого имущества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8" marB="45718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Предоставляется в форме электронного образа документа, заверенного усиленной квалифицированной ЭЦП должностного лица ОМСУ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8" marB="45718"/>
                </a:tc>
              </a:tr>
              <a:tr h="1642539">
                <a:tc gridSpan="2"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Копии правоустанавливающих документов, подтверждающих наличие права собственности у лица (лиц), отказавшегося (отказавшихся) от права собственности на объект недвижимости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8" marB="45718"/>
                </a:tc>
                <a:tc hMerge="1">
                  <a:txBody>
                    <a:bodyPr/>
                    <a:lstStyle/>
                    <a:p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0" y="1429556"/>
            <a:ext cx="1683526" cy="16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050" y="404813"/>
            <a:ext cx="86868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200" dirty="0"/>
              <a:t>Порядок работы с </a:t>
            </a:r>
            <a:r>
              <a:rPr lang="ru-RU" sz="2200" dirty="0" smtClean="0"/>
              <a:t>БЕСХОЗЯЙНЫМ ОБЪЕКТОМ, </a:t>
            </a:r>
            <a:r>
              <a:rPr lang="ru-RU" sz="2200" b="1" dirty="0" smtClean="0">
                <a:solidFill>
                  <a:srgbClr val="FF0000"/>
                </a:solidFill>
              </a:rPr>
              <a:t>если собственник отказался от права собственности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983788" y="6453188"/>
            <a:ext cx="53181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3ED9C275-7FDA-4F0A-8684-69826C3F899C}" type="slidenum">
              <a:rPr lang="ru-RU" altLang="ru-RU" sz="1400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400" dirty="0">
              <a:solidFill>
                <a:srgbClr val="23263C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62827141"/>
              </p:ext>
            </p:extLst>
          </p:nvPr>
        </p:nvGraphicFramePr>
        <p:xfrm>
          <a:off x="839416" y="1427970"/>
          <a:ext cx="10225136" cy="490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4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1"/>
          <p:cNvSpPr txBox="1">
            <a:spLocks/>
          </p:cNvSpPr>
          <p:nvPr/>
        </p:nvSpPr>
        <p:spPr bwMode="auto">
          <a:xfrm>
            <a:off x="1889438" y="376240"/>
            <a:ext cx="7886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b="1" dirty="0">
                <a:solidFill>
                  <a:srgbClr val="0070C0"/>
                </a:solidFill>
                <a:latin typeface="Calibri Light" panose="020F0302020204030204" pitchFamily="34" charset="0"/>
              </a:rPr>
              <a:t>З</a:t>
            </a:r>
            <a:r>
              <a:rPr lang="ru-RU" altLang="ru-RU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аконотворческая деятельность в части совершенствования процедуры выявления правообладателей брошенных домовладений</a:t>
            </a:r>
            <a:endParaRPr lang="ru-RU" altLang="ru-RU" dirty="0">
              <a:latin typeface="Calibri Light" panose="020F030202020403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 rot="16200000">
            <a:off x="1567531" y="962223"/>
            <a:ext cx="1527092" cy="3580326"/>
          </a:xfrm>
          <a:custGeom>
            <a:avLst/>
            <a:gdLst>
              <a:gd name="connsiteX0" fmla="*/ 0 w 1156047"/>
              <a:gd name="connsiteY0" fmla="*/ 0 h 3934317"/>
              <a:gd name="connsiteX1" fmla="*/ 1156047 w 1156047"/>
              <a:gd name="connsiteY1" fmla="*/ 0 h 3934317"/>
              <a:gd name="connsiteX2" fmla="*/ 1156047 w 1156047"/>
              <a:gd name="connsiteY2" fmla="*/ 3934317 h 3934317"/>
              <a:gd name="connsiteX3" fmla="*/ 0 w 1156047"/>
              <a:gd name="connsiteY3" fmla="*/ 3934317 h 3934317"/>
              <a:gd name="connsiteX4" fmla="*/ 0 w 1156047"/>
              <a:gd name="connsiteY4" fmla="*/ 0 h 393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047" h="3934317">
                <a:moveTo>
                  <a:pt x="0" y="0"/>
                </a:moveTo>
                <a:lnTo>
                  <a:pt x="1156047" y="0"/>
                </a:lnTo>
                <a:lnTo>
                  <a:pt x="1156047" y="3934317"/>
                </a:lnTo>
                <a:lnTo>
                  <a:pt x="0" y="393431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2064" tIns="12065" rIns="12066" bIns="12065" spcCol="1270" anchor="ctr"/>
          <a:lstStyle/>
          <a:p>
            <a:pPr algn="ctr" defTabSz="533400"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 с БЕЛГОРОДСКОЙ ОБЛАСТНОЙ ДУМОЙ  разработаны предложения в законопроект, направленный на совершенствование порядка выявления правообладателей </a:t>
            </a:r>
            <a:endParaRPr lang="ru-RU" sz="16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 rot="16200000">
            <a:off x="8784433" y="3350459"/>
            <a:ext cx="2328861" cy="3431128"/>
          </a:xfrm>
          <a:custGeom>
            <a:avLst/>
            <a:gdLst>
              <a:gd name="connsiteX0" fmla="*/ 0 w 1156047"/>
              <a:gd name="connsiteY0" fmla="*/ 0 h 3934317"/>
              <a:gd name="connsiteX1" fmla="*/ 1156047 w 1156047"/>
              <a:gd name="connsiteY1" fmla="*/ 0 h 3934317"/>
              <a:gd name="connsiteX2" fmla="*/ 1156047 w 1156047"/>
              <a:gd name="connsiteY2" fmla="*/ 3934317 h 3934317"/>
              <a:gd name="connsiteX3" fmla="*/ 0 w 1156047"/>
              <a:gd name="connsiteY3" fmla="*/ 3934317 h 3934317"/>
              <a:gd name="connsiteX4" fmla="*/ 0 w 1156047"/>
              <a:gd name="connsiteY4" fmla="*/ 0 h 393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047" h="3934317">
                <a:moveTo>
                  <a:pt x="0" y="0"/>
                </a:moveTo>
                <a:lnTo>
                  <a:pt x="1156047" y="0"/>
                </a:lnTo>
                <a:lnTo>
                  <a:pt x="1156047" y="3934317"/>
                </a:lnTo>
                <a:lnTo>
                  <a:pt x="0" y="3934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2064" tIns="12065" rIns="12066" bIns="12065" spcCol="1270" anchor="ctr"/>
          <a:lstStyle/>
          <a:p>
            <a:pPr algn="ctr" defTabSz="685800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ЗАКОНОПРОЕКТ  внесен в Государственную Думу,</a:t>
            </a:r>
          </a:p>
          <a:p>
            <a:pPr algn="ctr" defTabSz="685800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рассмотрен и подписан Президентом Российской Федерации </a:t>
            </a:r>
          </a:p>
          <a:p>
            <a:pPr algn="ctr" defTabSz="685800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31.07.2023 г.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№ 397-ФЗ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flipV="1">
            <a:off x="2711451" y="946150"/>
            <a:ext cx="1584325" cy="901700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flipV="1">
            <a:off x="8653463" y="3111501"/>
            <a:ext cx="1295400" cy="72072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 bwMode="auto">
          <a:xfrm rot="16200000">
            <a:off x="1721739" y="3060899"/>
            <a:ext cx="1845304" cy="3835897"/>
          </a:xfrm>
          <a:custGeom>
            <a:avLst/>
            <a:gdLst>
              <a:gd name="connsiteX0" fmla="*/ 0 w 1156047"/>
              <a:gd name="connsiteY0" fmla="*/ 0 h 3934317"/>
              <a:gd name="connsiteX1" fmla="*/ 1156047 w 1156047"/>
              <a:gd name="connsiteY1" fmla="*/ 0 h 3934317"/>
              <a:gd name="connsiteX2" fmla="*/ 1156047 w 1156047"/>
              <a:gd name="connsiteY2" fmla="*/ 3934317 h 3934317"/>
              <a:gd name="connsiteX3" fmla="*/ 0 w 1156047"/>
              <a:gd name="connsiteY3" fmla="*/ 3934317 h 3934317"/>
              <a:gd name="connsiteX4" fmla="*/ 0 w 1156047"/>
              <a:gd name="connsiteY4" fmla="*/ 0 h 393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047" h="3934317">
                <a:moveTo>
                  <a:pt x="0" y="0"/>
                </a:moveTo>
                <a:lnTo>
                  <a:pt x="1156047" y="0"/>
                </a:lnTo>
                <a:lnTo>
                  <a:pt x="1156047" y="3934317"/>
                </a:lnTo>
                <a:lnTo>
                  <a:pt x="0" y="393431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2064" tIns="12065" rIns="12066" bIns="12065" spcCol="1270" anchor="ctr"/>
          <a:lstStyle/>
          <a:p>
            <a:pPr algn="ctr" defTabSz="533400"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сентября 2022 года принято участие в семинаре-совещании, проводимом Комитетом Совета Федерации по совершенствованию правовых механизмов учета бесхозяйного и выморочного имущества  </a:t>
            </a:r>
            <a:endParaRPr lang="ru-RU" sz="16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19" y="849987"/>
            <a:ext cx="2295932" cy="1300405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 rotWithShape="1">
          <a:blip r:embed="rId3"/>
          <a:srcRect l="35275" t="14259" r="36184" b="12168"/>
          <a:stretch/>
        </p:blipFill>
        <p:spPr bwMode="auto">
          <a:xfrm>
            <a:off x="4413830" y="946150"/>
            <a:ext cx="1695450" cy="2457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741" y="977182"/>
            <a:ext cx="1707028" cy="2426418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 rotWithShape="1">
          <a:blip r:embed="rId5"/>
          <a:srcRect l="34955" t="14544" r="36024" b="12453"/>
          <a:stretch/>
        </p:blipFill>
        <p:spPr bwMode="auto">
          <a:xfrm>
            <a:off x="4562339" y="4056195"/>
            <a:ext cx="1724025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6"/>
          <a:srcRect l="34794" t="14829" r="36184" b="12453"/>
          <a:stretch/>
        </p:blipFill>
        <p:spPr bwMode="auto">
          <a:xfrm>
            <a:off x="6308113" y="3669874"/>
            <a:ext cx="1724025" cy="2428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38" y="1942316"/>
            <a:ext cx="2786428" cy="1283062"/>
          </a:xfrm>
          <a:prstGeom prst="rect">
            <a:avLst/>
          </a:prstGeom>
        </p:spPr>
      </p:pic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983788" y="6453188"/>
            <a:ext cx="53181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solidFill>
                  <a:srgbClr val="23263C"/>
                </a:solidFill>
              </a:rPr>
              <a:t>12</a:t>
            </a:r>
            <a:endParaRPr lang="ru-RU" altLang="ru-RU" sz="1400" dirty="0">
              <a:solidFill>
                <a:srgbClr val="2326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5993"/>
            <a:ext cx="10515600" cy="78576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dirty="0"/>
              <a:t>Федеральный закон от 31.07.2023 N 397-ФЗ "О внесении изменений в отдельные законодательные акты Российской Федерации"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AB55-2D46-4E79-9352-FF760D2EBC2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1015" y="1482318"/>
            <a:ext cx="11735139" cy="67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Внесены </a:t>
            </a:r>
            <a:r>
              <a:rPr lang="ru-RU" altLang="ru-RU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изменения </a:t>
            </a:r>
            <a:r>
              <a:rPr lang="ru-RU" altLang="ru-RU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статью 69.1 Федерального закона от 13.07.2015 N 218-ФЗ "О государственной регистрации недвижимости" </a:t>
            </a:r>
            <a:endParaRPr lang="ru-RU" altLang="ru-RU" sz="16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частью 1 ст. </a:t>
            </a:r>
            <a:r>
              <a:rPr lang="ru-RU" altLang="ru-RU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69.1 </a:t>
            </a:r>
            <a:r>
              <a:rPr lang="ru-RU" altLang="ru-RU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 круг лиц, в отношении которых также могут проводиться мероприятия по выявлению правообладателей ранее учтенных объектов недвижимости, </a:t>
            </a:r>
            <a:r>
              <a:rPr lang="ru-RU" altLang="ru-RU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включены:</a:t>
            </a:r>
            <a:endParaRPr lang="ru-RU" altLang="ru-RU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наследники</a:t>
            </a:r>
            <a:r>
              <a:rPr lang="ru-RU" altLang="ru-RU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права которых на недвижимое имущество </a:t>
            </a:r>
            <a:r>
              <a:rPr lang="ru-RU" altLang="ru-RU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возникли до </a:t>
            </a:r>
            <a:r>
              <a:rPr lang="ru-RU" altLang="ru-RU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01.02.2019 года</a:t>
            </a:r>
            <a:r>
              <a:rPr lang="ru-RU" altLang="ru-RU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и не были зарегистрированы </a:t>
            </a:r>
            <a:r>
              <a:rPr lang="ru-RU" altLang="ru-RU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 Едином государственном реестре недвижимости (далее - ЕГРН), если права наследодателей на такие объекты недвижимости возникли до дня вступления в силу Федерального закона от 21.07.1997 N 122-ФЗ "О государственной регистрации прав на недвижимое имущество и сделок с </a:t>
            </a:r>
            <a:r>
              <a:rPr lang="ru-RU" altLang="ru-RU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ним»;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правообладатели</a:t>
            </a:r>
            <a:r>
              <a:rPr lang="ru-RU" altLang="ru-RU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право собственности которых зарегистрировано после дня вступления в силу Закона N 122-ФЗ (после 31.01.1998) уполномоченными органами, действовавшими на территории субъекта Российской Федерации, на которой находится объект недвижимости, до создания на указанной территории учреждения юстиции по государственной регистрации прав на недвижимое имущество и сделок с ним в соответствии с Законом N </a:t>
            </a:r>
            <a:r>
              <a:rPr lang="ru-RU" altLang="ru-RU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122-ФЗ.</a:t>
            </a:r>
            <a:endParaRPr lang="ru-RU" altLang="ru-RU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ru-RU" altLang="ru-RU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февраля 2019</a:t>
            </a:r>
            <a:r>
              <a:rPr lang="ru-RU" altLang="ru-RU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года</a:t>
            </a:r>
            <a:r>
              <a:rPr lang="ru-RU" altLang="ru-RU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вступили </a:t>
            </a:r>
            <a:r>
              <a:rPr lang="ru-RU" altLang="ru-RU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 силу изменения в Основы законодательства Российской Федерации о нотариате касающиеся </a:t>
            </a:r>
            <a:r>
              <a:rPr lang="ru-RU" altLang="ru-RU" sz="1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обязательного представления нотариусом в электронной форме заявления о государственной регистрации прав </a:t>
            </a:r>
            <a:r>
              <a:rPr lang="ru-RU" altLang="ru-RU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 прилагаемых к нему документов в </a:t>
            </a:r>
            <a:r>
              <a:rPr lang="ru-RU" altLang="ru-RU" sz="16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Росреестр</a:t>
            </a:r>
            <a:r>
              <a:rPr lang="ru-RU" altLang="ru-RU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(Федеральный закон от 3 августа 2018 г. № 338-ФЗ "О внесении изменений в отдельные законодательные акты Российской Федерации").</a:t>
            </a:r>
            <a:endParaRPr lang="ru-RU" altLang="ru-RU" sz="16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ru-RU" altLang="ru-RU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2530" y="4281753"/>
            <a:ext cx="10701270" cy="7408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"Основы законодательства Российской Федерации о нотариате"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(утв. ВС РФ 11.02.1993 N 4462-1)</a:t>
            </a:r>
          </a:p>
        </p:txBody>
      </p:sp>
    </p:spTree>
    <p:extLst>
      <p:ext uri="{BB962C8B-B14F-4D97-AF65-F5344CB8AC3E}">
        <p14:creationId xmlns:p14="http://schemas.microsoft.com/office/powerpoint/2010/main" val="213709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5993"/>
            <a:ext cx="10515600" cy="78576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dirty="0"/>
              <a:t>Федеральный закон от 31.07.2023 N 397-ФЗ "О внесении изменений в отдельные законодательные акты Российской Федерации"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AB55-2D46-4E79-9352-FF760D2EBC2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6081" y="1381760"/>
            <a:ext cx="11679988" cy="704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Для ОМС устанавливается возможность: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представлять заявление о постановке объекта недвижимости на учет в качестве бесхозяйного в случае, если проведенные мероприятия не позволили выявить правообладателя ранее учтенного объекта недвижимости (</a:t>
            </a:r>
            <a:r>
              <a:rPr lang="ru-RU" altLang="ru-RU" sz="1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часть 20 статьи 69.1 Закона N 218-ФЗ</a:t>
            </a:r>
            <a:r>
              <a:rPr lang="ru-RU" altLang="ru-RU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принять решение </a:t>
            </a:r>
            <a:r>
              <a:rPr lang="ru-RU" altLang="ru-RU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 выявлении правообладателя ранее учтенного объекта недвижимости на основании выписки из </a:t>
            </a:r>
            <a:r>
              <a:rPr lang="ru-RU" altLang="ru-RU" sz="18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похозяйственной</a:t>
            </a:r>
            <a:r>
              <a:rPr lang="ru-RU" altLang="ru-RU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книги в случае, если таким объектом является земельный участок, предназначенный для ведения личного подсобного хозяйства, и единственным документом, содержащим сведения о таком земельном участке в целях выявления его правообладателя является </a:t>
            </a:r>
            <a:r>
              <a:rPr lang="ru-RU" altLang="ru-RU" sz="18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похозяйственная</a:t>
            </a:r>
            <a:r>
              <a:rPr lang="ru-RU" altLang="ru-RU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книга (</a:t>
            </a:r>
            <a:r>
              <a:rPr lang="ru-RU" altLang="ru-RU" sz="1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часть 8.1 статьи 69.1 Закона N 218-ФЗ</a:t>
            </a:r>
            <a:r>
              <a:rPr lang="ru-RU" altLang="ru-RU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сокращен срок принятия решения о выявлении правообладателя ранее учтенного объекта недвижимости </a:t>
            </a:r>
            <a:r>
              <a:rPr lang="ru-RU" altLang="ru-RU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до 30 дней</a:t>
            </a:r>
            <a:r>
              <a:rPr lang="ru-RU" altLang="ru-RU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а в случае поступления согласия правообладателя ранее учтенного объекта недвижимости с проектом указанного решения - </a:t>
            </a:r>
            <a:r>
              <a:rPr lang="ru-RU" altLang="ru-RU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до 5 рабочих дней </a:t>
            </a:r>
            <a:r>
              <a:rPr lang="ru-RU" altLang="ru-RU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ru-RU" altLang="ru-RU" sz="1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часть 12 статьи 69.1 Закона N 218-ФЗ</a:t>
            </a:r>
            <a:r>
              <a:rPr lang="ru-RU" altLang="ru-RU" sz="1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ru-RU" alt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ru-RU" altLang="ru-RU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62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0608" y="498698"/>
            <a:ext cx="11522299" cy="99640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ПОРУЧЕНИЯ ГУБЕРНАТОРА БЕЛГОРОДСКОЙ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 ГЛАВАМ АДМИНИСТРАЦИЙ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РАЙОНОВ И ГОРОСКИХ ОКРУГОВ ПО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РАБОТЕ С БРОШЕННЫМИ ДОМОВЛАДЕНИЯМИ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РЧ-43 от 30.10.2023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Номер слайда 3"/>
          <p:cNvSpPr txBox="1">
            <a:spLocks/>
          </p:cNvSpPr>
          <p:nvPr/>
        </p:nvSpPr>
        <p:spPr>
          <a:xfrm flipH="1">
            <a:off x="11143204" y="6381328"/>
            <a:ext cx="392882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alt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endParaRPr lang="en-US" altLang="ru-R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3" name="Номер слайда 3"/>
          <p:cNvSpPr txBox="1">
            <a:spLocks/>
          </p:cNvSpPr>
          <p:nvPr/>
        </p:nvSpPr>
        <p:spPr>
          <a:xfrm flipH="1">
            <a:off x="10359533" y="6381328"/>
            <a:ext cx="392882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 bwMode="auto">
          <a:xfrm>
            <a:off x="1200671" y="1546621"/>
            <a:ext cx="3908176" cy="1798156"/>
          </a:xfrm>
          <a:custGeom>
            <a:avLst/>
            <a:gdLst>
              <a:gd name="connsiteX0" fmla="*/ 0 w 2779831"/>
              <a:gd name="connsiteY0" fmla="*/ 0 h 847509"/>
              <a:gd name="connsiteX1" fmla="*/ 2779831 w 2779831"/>
              <a:gd name="connsiteY1" fmla="*/ 0 h 847509"/>
              <a:gd name="connsiteX2" fmla="*/ 2779831 w 2779831"/>
              <a:gd name="connsiteY2" fmla="*/ 847509 h 847509"/>
              <a:gd name="connsiteX3" fmla="*/ 0 w 2779831"/>
              <a:gd name="connsiteY3" fmla="*/ 847509 h 847509"/>
              <a:gd name="connsiteX4" fmla="*/ 0 w 2779831"/>
              <a:gd name="connsiteY4" fmla="*/ 0 h 84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9831" h="847509">
                <a:moveTo>
                  <a:pt x="0" y="0"/>
                </a:moveTo>
                <a:lnTo>
                  <a:pt x="2779831" y="0"/>
                </a:lnTo>
                <a:lnTo>
                  <a:pt x="2779831" y="847509"/>
                </a:lnTo>
                <a:lnTo>
                  <a:pt x="0" y="8475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chilly" dir="t"/>
          </a:scene3d>
          <a:sp3d prstMaterial="dkEdge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25" tIns="9525" rIns="9525" bIns="9525" spcCol="127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 10.1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плановых показателей по сносу, уборке, приведению в надлежащий вид брошенных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домовладений.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 bwMode="auto">
          <a:xfrm>
            <a:off x="6255748" y="1589841"/>
            <a:ext cx="5280338" cy="1751526"/>
          </a:xfrm>
          <a:custGeom>
            <a:avLst/>
            <a:gdLst>
              <a:gd name="connsiteX0" fmla="*/ 0 w 2779831"/>
              <a:gd name="connsiteY0" fmla="*/ 0 h 847509"/>
              <a:gd name="connsiteX1" fmla="*/ 2779831 w 2779831"/>
              <a:gd name="connsiteY1" fmla="*/ 0 h 847509"/>
              <a:gd name="connsiteX2" fmla="*/ 2779831 w 2779831"/>
              <a:gd name="connsiteY2" fmla="*/ 847509 h 847509"/>
              <a:gd name="connsiteX3" fmla="*/ 0 w 2779831"/>
              <a:gd name="connsiteY3" fmla="*/ 847509 h 847509"/>
              <a:gd name="connsiteX4" fmla="*/ 0 w 2779831"/>
              <a:gd name="connsiteY4" fmla="*/ 0 h 84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9831" h="847509">
                <a:moveTo>
                  <a:pt x="0" y="0"/>
                </a:moveTo>
                <a:lnTo>
                  <a:pt x="2779831" y="0"/>
                </a:lnTo>
                <a:lnTo>
                  <a:pt x="2779831" y="847509"/>
                </a:lnTo>
                <a:lnTo>
                  <a:pt x="0" y="8475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chilly" dir="t"/>
          </a:scene3d>
          <a:sp3d prstMaterial="dkEdge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25" tIns="9525" rIns="9525" bIns="9525" spcCol="127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 10.2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полном объеме внесение в программу 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Инфоресурс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информации по выявленным брошенным домовладениям и актуализировать данные в подсистеме «Мониторинг брошенных (бесхозяйных) усадеб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 bwMode="auto">
          <a:xfrm>
            <a:off x="1284502" y="4359422"/>
            <a:ext cx="9942491" cy="1353058"/>
          </a:xfrm>
          <a:custGeom>
            <a:avLst/>
            <a:gdLst>
              <a:gd name="connsiteX0" fmla="*/ 0 w 2779831"/>
              <a:gd name="connsiteY0" fmla="*/ 0 h 847509"/>
              <a:gd name="connsiteX1" fmla="*/ 2779831 w 2779831"/>
              <a:gd name="connsiteY1" fmla="*/ 0 h 847509"/>
              <a:gd name="connsiteX2" fmla="*/ 2779831 w 2779831"/>
              <a:gd name="connsiteY2" fmla="*/ 847509 h 847509"/>
              <a:gd name="connsiteX3" fmla="*/ 0 w 2779831"/>
              <a:gd name="connsiteY3" fmla="*/ 847509 h 847509"/>
              <a:gd name="connsiteX4" fmla="*/ 0 w 2779831"/>
              <a:gd name="connsiteY4" fmla="*/ 0 h 84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9831" h="847509">
                <a:moveTo>
                  <a:pt x="0" y="0"/>
                </a:moveTo>
                <a:lnTo>
                  <a:pt x="2779831" y="0"/>
                </a:lnTo>
                <a:lnTo>
                  <a:pt x="2779831" y="847509"/>
                </a:lnTo>
                <a:lnTo>
                  <a:pt x="0" y="8475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chilly" dir="t"/>
          </a:scene3d>
          <a:sp3d prstMaterial="dkEdge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525" tIns="9525" rIns="9525" bIns="9525" spcCol="127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 11.3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главами администраций муниципальных районов и городских округов области информировать на заседании Правительства области по рассмотрению текущих вопросов о вовлечении в оборот земельных участков брошенных бесхозяйных усадеб на территории области за период 2020-2023 годов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1352536" y="3439513"/>
            <a:ext cx="2379875" cy="578695"/>
          </a:xfrm>
          <a:prstGeom prst="curvedRightArrow">
            <a:avLst/>
          </a:prstGeom>
          <a:solidFill>
            <a:srgbClr val="FF0000"/>
          </a:solidFill>
          <a:ln>
            <a:solidFill>
              <a:srgbClr val="38A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969561" y="3381784"/>
            <a:ext cx="2350781" cy="636424"/>
          </a:xfrm>
          <a:prstGeom prst="curvedLef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32412" y="3479929"/>
            <a:ext cx="4134118" cy="7443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Срок исполнения: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25 декабря 2023 года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48322" y="6053199"/>
            <a:ext cx="4121239" cy="7855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Срок исполнения: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15 января 2024 года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799471" y="5712481"/>
            <a:ext cx="346807" cy="3407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454722" y="290245"/>
            <a:ext cx="8280400" cy="482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Исполнение плановых цифр за текущий период 2023 года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2869" y="6356348"/>
            <a:ext cx="2743200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2218520" y="828675"/>
          <a:ext cx="8562975" cy="602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Лист" r:id="rId4" imgW="8563064" imgH="6029236" progId="Excel.Sheet.12">
                  <p:embed/>
                </p:oleObj>
              </mc:Choice>
              <mc:Fallback>
                <p:oleObj name="Лист" r:id="rId4" imgW="8563064" imgH="60292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18520" y="828675"/>
                        <a:ext cx="8562975" cy="602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6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49" y="365127"/>
            <a:ext cx="7699689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Результат работы с выморочными и бесхозяйными домовладениями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 состоянию на 31.12.2022 г.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000" b="1" u="sng" dirty="0"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09" y="1188459"/>
            <a:ext cx="5891838" cy="28782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30790" y="2337609"/>
            <a:ext cx="916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1253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5802" y="2313870"/>
            <a:ext cx="1098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1093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33423" y="2323027"/>
            <a:ext cx="884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205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46986" y="1001919"/>
            <a:ext cx="1871063" cy="710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38A333"/>
                </a:solidFill>
                <a:latin typeface="Arial Narrow" panose="020B0606020202030204" pitchFamily="34" charset="0"/>
              </a:rPr>
              <a:t>Подлежит оформлению в муниципальную собственность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92116" y="1001919"/>
            <a:ext cx="1741061" cy="7329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38A333"/>
                </a:solidFill>
                <a:latin typeface="Arial Narrow" panose="020B0606020202030204" pitchFamily="34" charset="0"/>
              </a:rPr>
              <a:t>Зарегистрировано право муниципальной собственности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0902" y="1012940"/>
            <a:ext cx="1584176" cy="7329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8A333"/>
                </a:solidFill>
              </a:rPr>
              <a:t>Повторно вовлечено в оборот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318050" y="1413256"/>
            <a:ext cx="3740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86836" y="1411756"/>
            <a:ext cx="374066" cy="4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Номер слайда 2"/>
          <p:cNvSpPr txBox="1">
            <a:spLocks/>
          </p:cNvSpPr>
          <p:nvPr/>
        </p:nvSpPr>
        <p:spPr>
          <a:xfrm>
            <a:off x="10401618" y="6492876"/>
            <a:ext cx="266382" cy="312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105832" y="3354465"/>
            <a:ext cx="6870741" cy="454948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Вовлечено во вторичный оборот по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состоянию на 31.12.2022 г.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00" y="4066693"/>
            <a:ext cx="5976407" cy="2919547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100646" y="5173912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205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972857" y="5186669"/>
            <a:ext cx="1098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177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171555" y="5198142"/>
            <a:ext cx="884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28</a:t>
            </a:r>
            <a:endParaRPr lang="ru-RU" sz="2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19205" y="3885446"/>
            <a:ext cx="1656184" cy="5464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ВСЕГО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49456" y="3908286"/>
            <a:ext cx="1741061" cy="5464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ЗЕМЕЛЬНЫЕ УЧАСТКИ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21590" y="3924310"/>
            <a:ext cx="1584176" cy="5304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ЖИЛЫЕ ДОМА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375389" y="4189519"/>
            <a:ext cx="3740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490516" y="4189519"/>
            <a:ext cx="374066" cy="4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229530" y="2704518"/>
            <a:ext cx="712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(87 </a:t>
            </a:r>
            <a:r>
              <a:rPr lang="ru-RU" sz="1600" dirty="0"/>
              <a:t>%)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188255" y="2704518"/>
            <a:ext cx="867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(18,7 </a:t>
            </a:r>
            <a:r>
              <a:rPr lang="ru-RU" sz="1600" dirty="0"/>
              <a:t>%)</a:t>
            </a:r>
          </a:p>
        </p:txBody>
      </p:sp>
      <p:sp>
        <p:nvSpPr>
          <p:cNvPr id="3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22869" y="6356348"/>
            <a:ext cx="2743200" cy="365125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5993"/>
            <a:ext cx="10302025" cy="679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Работа с бесхозяйными, выморочными объектами недвижимости </a:t>
            </a:r>
            <a:br>
              <a:rPr lang="ru-RU" sz="2200" b="1" dirty="0" smtClean="0"/>
            </a:br>
            <a:r>
              <a:rPr lang="ru-RU" sz="2200" b="1" dirty="0" smtClean="0"/>
              <a:t>на примере Белгородского района</a:t>
            </a:r>
            <a:endParaRPr lang="ru-RU" sz="2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AB55-2D46-4E79-9352-FF760D2EBC2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5003" y="1918952"/>
            <a:ext cx="4945487" cy="39924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8A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Решение муниципального </a:t>
            </a:r>
            <a:r>
              <a:rPr lang="ru-RU" dirty="0">
                <a:solidFill>
                  <a:schemeClr val="tx1"/>
                </a:solidFill>
              </a:rPr>
              <a:t>Совета от 29 апреля 2022 г № 520 об утверждении Положения «Об отчуждении (продаже) муниципального жилого помещения, признанного непригодным для проживания граждан,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на территории муниципального района «Белгородский район» Белгородской области»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5743744"/>
              </p:ext>
            </p:extLst>
          </p:nvPr>
        </p:nvGraphicFramePr>
        <p:xfrm>
          <a:off x="5177307" y="1275008"/>
          <a:ext cx="6708461" cy="497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55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750" y="412124"/>
            <a:ext cx="9601200" cy="434013"/>
          </a:xfrm>
          <a:noFill/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Работа с бесхозяйственно содержимыми объектами недвижимости 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примере Белгородского района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96681"/>
              </p:ext>
            </p:extLst>
          </p:nvPr>
        </p:nvGraphicFramePr>
        <p:xfrm>
          <a:off x="616448" y="904125"/>
          <a:ext cx="11003624" cy="518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2337" y="6368436"/>
            <a:ext cx="1115773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Всего подано исковых заявлений - 46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AB55-2D46-4E79-9352-FF760D2EBC2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4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301278" y="6538223"/>
            <a:ext cx="34766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1E283C3-C94C-4F3B-9B0C-77AAE89846EF}" type="slidenum">
              <a:rPr lang="ru-RU" altLang="ru-RU" sz="1400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400" dirty="0">
              <a:solidFill>
                <a:srgbClr val="23263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28800" y="176213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ОТКАЗ СОБСТВЕННИКА ОТ ПРАВА СОБСТВЕННОСТИ: НПА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49373478"/>
              </p:ext>
            </p:extLst>
          </p:nvPr>
        </p:nvGraphicFramePr>
        <p:xfrm>
          <a:off x="1919536" y="1141640"/>
          <a:ext cx="8424936" cy="538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69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056814" y="6429375"/>
            <a:ext cx="458787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C794CD14-34E4-47DF-864C-ADB36ED30C79}" type="slidenum">
              <a:rPr lang="ru-RU" altLang="ru-RU" sz="1400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400">
              <a:solidFill>
                <a:srgbClr val="23263C"/>
              </a:solidFill>
            </a:endParaRPr>
          </a:p>
        </p:txBody>
      </p:sp>
      <p:sp>
        <p:nvSpPr>
          <p:cNvPr id="28675" name="Прямоугольник 18"/>
          <p:cNvSpPr>
            <a:spLocks noChangeArrowheads="1"/>
          </p:cNvSpPr>
          <p:nvPr/>
        </p:nvSpPr>
        <p:spPr bwMode="auto">
          <a:xfrm>
            <a:off x="1919289" y="1708150"/>
            <a:ext cx="849312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Отказ от права собственности </a:t>
            </a:r>
            <a:r>
              <a:rPr lang="ru-RU" alt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собственности прекращается при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отказе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собственника от права собственности. </a:t>
            </a: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Гражданин </a:t>
            </a:r>
            <a:r>
              <a:rPr lang="ru-RU" alt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может </a:t>
            </a: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отказаться от права собственности на принадлежащее ему имущество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объявив об этом либо совершив другие действия, определенно свидетельствующие о его устранении от владения, пользования и распоряжения имуществом без намерения сохранить какие-либо права на это имущество.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Отказ </a:t>
            </a: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права собственности не влечет прекращения прав и обязанностей собственника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отношении соответствующего имущества </a:t>
            </a: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ru-RU" alt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приобретения </a:t>
            </a: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права собственности на него другим лицом.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9289" y="374274"/>
            <a:ext cx="8686800" cy="7219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Процедура отказа гражданина от права собственности на объект недвижимости</a:t>
            </a:r>
            <a:endParaRPr lang="ru-RU" sz="2400" dirty="0"/>
          </a:p>
        </p:txBody>
      </p:sp>
      <p:sp>
        <p:nvSpPr>
          <p:cNvPr id="28678" name="Прямоугольник 4"/>
          <p:cNvSpPr>
            <a:spLocks noChangeArrowheads="1"/>
          </p:cNvSpPr>
          <p:nvPr/>
        </p:nvSpPr>
        <p:spPr bwMode="auto">
          <a:xfrm>
            <a:off x="1992314" y="1184276"/>
            <a:ext cx="6683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Статьи 235, 236 </a:t>
            </a:r>
            <a:r>
              <a:rPr lang="ru-RU" altLang="ru-RU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Гражданского кодекса РФ</a:t>
            </a:r>
            <a:endParaRPr lang="ru-RU" altLang="ru-RU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4" y="142344"/>
            <a:ext cx="1736475" cy="171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836" y="686146"/>
            <a:ext cx="9622057" cy="1229632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Процедура отказа гражданина от права собственности на </a:t>
            </a:r>
            <a:r>
              <a:rPr lang="ru-RU" sz="2700" dirty="0" smtClean="0"/>
              <a:t>объект недвижимости</a:t>
            </a:r>
            <a:br>
              <a:rPr lang="ru-RU" sz="2700" dirty="0" smtClean="0"/>
            </a:br>
            <a:r>
              <a:rPr lang="ru-RU" sz="3100" b="1" dirty="0" smtClean="0">
                <a:latin typeface="Calibri" panose="020F0502020204030204" pitchFamily="34" charset="0"/>
              </a:rPr>
              <a:t>Статья 225 Гражданского кодекса РФ</a:t>
            </a:r>
            <a:br>
              <a:rPr lang="ru-RU" sz="3100" b="1" dirty="0" smtClean="0">
                <a:latin typeface="Calibri" panose="020F0502020204030204" pitchFamily="34" charset="0"/>
              </a:rPr>
            </a:br>
            <a:endParaRPr lang="ru-RU" sz="3100" b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3986" y="1846931"/>
            <a:ext cx="10515600" cy="4351338"/>
          </a:xfrm>
        </p:spPr>
        <p:txBody>
          <a:bodyPr/>
          <a:lstStyle/>
          <a:p>
            <a:r>
              <a:rPr lang="ru-RU" b="1" dirty="0" smtClean="0"/>
              <a:t>Бесхозяйной </a:t>
            </a:r>
            <a:r>
              <a:rPr lang="ru-RU" b="1" dirty="0"/>
              <a:t>является вещь</a:t>
            </a:r>
            <a:r>
              <a:rPr lang="ru-RU" dirty="0"/>
              <a:t>, которая не имеет собственника или собственник которой неизвестен либо, если иное не предусмотрено законами, </a:t>
            </a:r>
            <a:r>
              <a:rPr lang="ru-RU" b="1" dirty="0"/>
              <a:t>от права собственности на которую собственник отказался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0AB55-2D46-4E79-9352-FF760D2EBC2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986" y="3734874"/>
            <a:ext cx="10304907" cy="2305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1" y="170285"/>
            <a:ext cx="1554652" cy="15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92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бор цвето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AC97B"/>
      </a:accent1>
      <a:accent2>
        <a:srgbClr val="33CCCC"/>
      </a:accent2>
      <a:accent3>
        <a:srgbClr val="A5A5A5"/>
      </a:accent3>
      <a:accent4>
        <a:srgbClr val="996633"/>
      </a:accent4>
      <a:accent5>
        <a:srgbClr val="4472C4"/>
      </a:accent5>
      <a:accent6>
        <a:srgbClr val="009900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Макеты раскадровки">
  <a:themeElements>
    <a:clrScheme name="Набор цвето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AC97B"/>
      </a:accent1>
      <a:accent2>
        <a:srgbClr val="33CCCC"/>
      </a:accent2>
      <a:accent3>
        <a:srgbClr val="A5A5A5"/>
      </a:accent3>
      <a:accent4>
        <a:srgbClr val="996633"/>
      </a:accent4>
      <a:accent5>
        <a:srgbClr val="4472C4"/>
      </a:accent5>
      <a:accent6>
        <a:srgbClr val="009900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Макеты раскадровки">
  <a:themeElements>
    <a:clrScheme name="Набор цвето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AC97B"/>
      </a:accent1>
      <a:accent2>
        <a:srgbClr val="33CCCC"/>
      </a:accent2>
      <a:accent3>
        <a:srgbClr val="A5A5A5"/>
      </a:accent3>
      <a:accent4>
        <a:srgbClr val="996633"/>
      </a:accent4>
      <a:accent5>
        <a:srgbClr val="4472C4"/>
      </a:accent5>
      <a:accent6>
        <a:srgbClr val="009900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Макеты раскадровки">
  <a:themeElements>
    <a:clrScheme name="Набор цвето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AC97B"/>
      </a:accent1>
      <a:accent2>
        <a:srgbClr val="33CCCC"/>
      </a:accent2>
      <a:accent3>
        <a:srgbClr val="A5A5A5"/>
      </a:accent3>
      <a:accent4>
        <a:srgbClr val="996633"/>
      </a:accent4>
      <a:accent5>
        <a:srgbClr val="4472C4"/>
      </a:accent5>
      <a:accent6>
        <a:srgbClr val="009900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25660</TotalTime>
  <Words>1178</Words>
  <Application>Microsoft Office PowerPoint</Application>
  <PresentationFormat>Широкоэкранный</PresentationFormat>
  <Paragraphs>137</Paragraphs>
  <Slides>14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Franklin Gothic Book</vt:lpstr>
      <vt:lpstr>PT Sans</vt:lpstr>
      <vt:lpstr>PT Sans Caption</vt:lpstr>
      <vt:lpstr>Times New Roman</vt:lpstr>
      <vt:lpstr>Wingdings</vt:lpstr>
      <vt:lpstr>Wingdings 2</vt:lpstr>
      <vt:lpstr>Тема Office</vt:lpstr>
      <vt:lpstr>Макеты раскадровки</vt:lpstr>
      <vt:lpstr>1_Макеты раскадровки</vt:lpstr>
      <vt:lpstr>2_Макеты раскадровки</vt:lpstr>
      <vt:lpstr>Лист</vt:lpstr>
      <vt:lpstr>Презентация PowerPoint</vt:lpstr>
      <vt:lpstr>Презентация PowerPoint</vt:lpstr>
      <vt:lpstr>Презентация PowerPoint</vt:lpstr>
      <vt:lpstr>Результат работы с выморочными и бесхозяйными домовладениями  по состоянию на 31.12.2022 г. </vt:lpstr>
      <vt:lpstr>Работа с бесхозяйными, выморочными объектами недвижимости  на примере Белгородского района</vt:lpstr>
      <vt:lpstr>Работа с бесхозяйственно содержимыми объектами недвижимости  на примере Белгородского района</vt:lpstr>
      <vt:lpstr>ОТКАЗ СОБСТВЕННИКА ОТ ПРАВА СОБСТВЕННОСТИ: НПА</vt:lpstr>
      <vt:lpstr>Процедура отказа гражданина от права собственности на объект недвижимости</vt:lpstr>
      <vt:lpstr>Процедура отказа гражданина от права собственности на объект недвижимости Статья 225 Гражданского кодекса РФ </vt:lpstr>
      <vt:lpstr>Документы для постановки на учет как бесхозяйного (Постановление Правительства РФ от 31.12.2015 № 1532)</vt:lpstr>
      <vt:lpstr>Порядок работы с БЕСХОЗЯЙНЫМ ОБЪЕКТОМ, если собственник отказался от права собственности</vt:lpstr>
      <vt:lpstr>Презентация PowerPoint</vt:lpstr>
      <vt:lpstr>Федеральный закон от 31.07.2023 N 397-ФЗ "О внесении изменений в отдельные законодательные акты Российской Федерации" </vt:lpstr>
      <vt:lpstr>Федеральный закон от 31.07.2023 N 397-ФЗ "О внесении изменений в отдельные законодательные акты Российской Федерации"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Глотова</dc:creator>
  <cp:lastModifiedBy>Леонова Наталья Станиславовна</cp:lastModifiedBy>
  <cp:revision>597</cp:revision>
  <cp:lastPrinted>2023-11-30T12:25:31Z</cp:lastPrinted>
  <dcterms:created xsi:type="dcterms:W3CDTF">2018-12-22T16:19:15Z</dcterms:created>
  <dcterms:modified xsi:type="dcterms:W3CDTF">2023-11-30T12:42:18Z</dcterms:modified>
</cp:coreProperties>
</file>