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7" r:id="rId2"/>
    <p:sldId id="268" r:id="rId3"/>
    <p:sldId id="265" r:id="rId4"/>
    <p:sldId id="269" r:id="rId5"/>
    <p:sldId id="270" r:id="rId6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>
        <c:manualLayout>
          <c:xMode val="edge"/>
          <c:yMode val="edge"/>
          <c:x val="0.10590059113311182"/>
          <c:y val="9.5771123174968942E-2"/>
        </c:manualLayout>
      </c:layout>
      <c:overlay val="0"/>
    </c:title>
    <c:autoTitleDeleted val="0"/>
    <c:view3D>
      <c:rotX val="30"/>
      <c:rotY val="9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648584437436331E-2"/>
          <c:y val="0.1704470136026775"/>
          <c:w val="0.57846730650940725"/>
          <c:h val="0.644909977568119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производства овощей</c:v>
                </c:pt>
              </c:strCache>
            </c:strRef>
          </c:tx>
          <c:explosion val="25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E680-4216-8992-74BBF296CCE7}"/>
              </c:ext>
            </c:extLst>
          </c:dPt>
          <c:dLbls>
            <c:dLbl>
              <c:idx val="0"/>
              <c:layout>
                <c:manualLayout>
                  <c:x val="0.14360336259165601"/>
                  <c:y val="-0.152447105711013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80-4216-8992-74BBF296CCE7}"/>
                </c:ext>
              </c:extLst>
            </c:dLbl>
            <c:dLbl>
              <c:idx val="1"/>
              <c:layout>
                <c:manualLayout>
                  <c:x val="-0.11594410434492058"/>
                  <c:y val="5.39189268894126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80-4216-8992-74BBF296CC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ЛПХ</c:v>
                </c:pt>
                <c:pt idx="1">
                  <c:v>СХО, КФХ, ИП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0.68400000000000005</c:v>
                </c:pt>
                <c:pt idx="1">
                  <c:v>0.316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80-4216-8992-74BBF296CC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7630533430421"/>
          <c:y val="0.29661873532023403"/>
          <c:w val="0.27382210028542325"/>
          <c:h val="0.338690429539951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>
        <c:manualLayout>
          <c:xMode val="edge"/>
          <c:yMode val="edge"/>
          <c:x val="0.23596825205729577"/>
          <c:y val="4.7885561587484471E-2"/>
        </c:manualLayout>
      </c:layout>
      <c:overlay val="0"/>
    </c:title>
    <c:autoTitleDeleted val="0"/>
    <c:view3D>
      <c:rotX val="30"/>
      <c:rotY val="63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9296318312127"/>
          <c:y val="0.20123058890891751"/>
          <c:w val="0.56357802675174251"/>
          <c:h val="0.631228388543123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производства картофеля</c:v>
                </c:pt>
              </c:strCache>
            </c:strRef>
          </c:tx>
          <c:explosion val="25"/>
          <c:dPt>
            <c:idx val="0"/>
            <c:bubble3D val="0"/>
            <c:explosion val="16"/>
            <c:extLst>
              <c:ext xmlns:c16="http://schemas.microsoft.com/office/drawing/2014/chart" uri="{C3380CC4-5D6E-409C-BE32-E72D297353CC}">
                <c16:uniqueId val="{00000000-2270-4F23-8D76-38C4C2352643}"/>
              </c:ext>
            </c:extLst>
          </c:dPt>
          <c:dLbls>
            <c:dLbl>
              <c:idx val="0"/>
              <c:layout>
                <c:manualLayout>
                  <c:x val="0.14853798859468492"/>
                  <c:y val="-0.1467767872989607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270-4F23-8D76-38C4C2352643}"/>
                </c:ext>
              </c:extLst>
            </c:dLbl>
            <c:dLbl>
              <c:idx val="1"/>
              <c:layout>
                <c:manualLayout>
                  <c:x val="-7.2597062642284271E-2"/>
                  <c:y val="3.40881638364899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270-4F23-8D76-38C4C235264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ЛПХ</c:v>
                </c:pt>
                <c:pt idx="1">
                  <c:v>СХО, КФХ, ИП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0.91400000000000003</c:v>
                </c:pt>
                <c:pt idx="1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70-4F23-8D76-38C4C235264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7630533430421"/>
          <c:y val="0.29661873532023403"/>
          <c:w val="0.27382210028542325"/>
          <c:h val="0.338690429539951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13CF1-AB5F-4E08-829E-85390710AA6B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1D6E5-436E-4017-ADDC-1100853A1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34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2981E-13DA-430C-ACD3-B39F9F102453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5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CB778-9A45-40FA-BFA9-F6A71A045C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699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CB778-9A45-40FA-BFA9-F6A71A045C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4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CB778-9A45-40FA-BFA9-F6A71A045C7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4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CB778-9A45-40FA-BFA9-F6A71A045C7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48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CB778-9A45-40FA-BFA9-F6A71A045C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48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CB778-9A45-40FA-BFA9-F6A71A045C7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48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3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0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62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1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75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87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2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4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04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9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5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D596-6F78-484A-831B-B09CAD17BD76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E96C-DFA2-4685-9A7A-B10FA05EA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2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8700" y="6508750"/>
            <a:ext cx="2743200" cy="365125"/>
          </a:xfrm>
        </p:spPr>
        <p:txBody>
          <a:bodyPr/>
          <a:lstStyle/>
          <a:p>
            <a:fld id="{81B65754-9B92-474F-AFAB-D498CD6324E3}" type="slidenum">
              <a:rPr lang="ru-RU" smtClean="0"/>
              <a:t>1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1377538"/>
            <a:ext cx="10341884" cy="2386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ru-RU" sz="4800" b="1" cap="all" spc="-1" dirty="0">
                <a:solidFill>
                  <a:schemeClr val="accent5">
                    <a:lumMod val="75000"/>
                  </a:schemeClr>
                </a:solidFill>
                <a:latin typeface="Arial"/>
                <a:ea typeface="DejaVu Sans"/>
              </a:rPr>
              <a:t>ПОРЯДОК ВЕДЕНИЯ </a:t>
            </a:r>
            <a:endParaRPr lang="ru-RU" sz="4800" b="1" cap="all" spc="-1" dirty="0" smtClean="0">
              <a:solidFill>
                <a:schemeClr val="accent5">
                  <a:lumMod val="75000"/>
                </a:schemeClr>
              </a:solidFill>
              <a:latin typeface="Arial"/>
              <a:ea typeface="DejaVu Sans"/>
            </a:endParaRPr>
          </a:p>
          <a:p>
            <a:pPr algn="ctr">
              <a:lnSpc>
                <a:spcPct val="130000"/>
              </a:lnSpc>
            </a:pPr>
            <a:r>
              <a:rPr lang="ru-RU" sz="4800" b="1" cap="all" spc="-1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DejaVu Sans"/>
              </a:rPr>
              <a:t>ПОХОЗЯЙСТВЕННЫХ </a:t>
            </a:r>
            <a:r>
              <a:rPr lang="ru-RU" sz="4800" b="1" cap="all" spc="-1" dirty="0">
                <a:solidFill>
                  <a:schemeClr val="accent5">
                    <a:lumMod val="75000"/>
                  </a:schemeClr>
                </a:solidFill>
                <a:latin typeface="Arial"/>
                <a:ea typeface="DejaVu Sans"/>
              </a:rPr>
              <a:t>КНИГ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14400" y="4794915"/>
            <a:ext cx="95121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kern="0" dirty="0">
                <a:solidFill>
                  <a:srgbClr val="0070C0"/>
                </a:solidFill>
                <a:latin typeface="Agency FB" panose="020B0503020202020204" pitchFamily="34" charset="0"/>
              </a:rPr>
              <a:t>Заместитель министра – начальник департамента устойчивого развития сельских территорий министерства сельского хозяйства и продовольствия Белгородской </a:t>
            </a:r>
            <a:r>
              <a:rPr lang="ru-RU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области</a:t>
            </a:r>
          </a:p>
          <a:p>
            <a:endParaRPr lang="ru-RU" b="1" kern="0" dirty="0">
              <a:solidFill>
                <a:srgbClr val="0070C0"/>
              </a:solidFill>
              <a:latin typeface="Agency FB" panose="020B0503020202020204" pitchFamily="34" charset="0"/>
            </a:endParaRPr>
          </a:p>
          <a:p>
            <a:r>
              <a:rPr lang="ru-RU" b="1" kern="0" dirty="0">
                <a:solidFill>
                  <a:srgbClr val="0070C0"/>
                </a:solidFill>
                <a:latin typeface="Agency FB" panose="020B0503020202020204" pitchFamily="34" charset="0"/>
              </a:rPr>
              <a:t>А.Н. Цапков</a:t>
            </a:r>
          </a:p>
          <a:p>
            <a:pPr algn="ctr"/>
            <a:endParaRPr lang="ru-RU" b="1" kern="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pic>
        <p:nvPicPr>
          <p:cNvPr id="18" name="Picture 2"/>
          <p:cNvPicPr/>
          <p:nvPr/>
        </p:nvPicPr>
        <p:blipFill>
          <a:blip r:embed="rId4"/>
          <a:srcRect r="64963"/>
          <a:stretch/>
        </p:blipFill>
        <p:spPr>
          <a:xfrm>
            <a:off x="0" y="293331"/>
            <a:ext cx="946942" cy="1258060"/>
          </a:xfrm>
          <a:prstGeom prst="rect">
            <a:avLst/>
          </a:prstGeom>
          <a:ln w="0">
            <a:noFill/>
          </a:ln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9732"/>
            <a:ext cx="914106" cy="108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7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9" y="0"/>
            <a:ext cx="12192000" cy="6858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8700" y="6508750"/>
            <a:ext cx="2743200" cy="365125"/>
          </a:xfrm>
        </p:spPr>
        <p:txBody>
          <a:bodyPr/>
          <a:lstStyle/>
          <a:p>
            <a:fld id="{81B65754-9B92-474F-AFAB-D498CD6324E3}" type="slidenum">
              <a:rPr lang="ru-RU" smtClean="0"/>
              <a:t>2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" y="216866"/>
            <a:ext cx="10341884" cy="732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информация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1843" y="2318327"/>
            <a:ext cx="7302666" cy="249299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altLang="zh-CN" sz="28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в том числе:</a:t>
            </a:r>
          </a:p>
          <a:p>
            <a:pPr marL="571500" lvl="0" indent="-571500">
              <a:buFont typeface="Wingdings" pitchFamily="2" charset="2"/>
              <a:buChar char="Ø"/>
              <a:defRPr/>
            </a:pPr>
            <a:r>
              <a:rPr lang="ru-RU" altLang="zh-CN" sz="36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4 тыс. шт. – </a:t>
            </a:r>
            <a:r>
              <a:rPr lang="ru-RU" altLang="zh-CN" sz="2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экономически активных ЛПХ</a:t>
            </a:r>
          </a:p>
          <a:p>
            <a:pPr marL="571500" lvl="0" indent="-571500">
              <a:buFont typeface="Wingdings" pitchFamily="2" charset="2"/>
              <a:buChar char="Ø"/>
              <a:defRPr/>
            </a:pPr>
            <a:r>
              <a:rPr lang="ru-RU" altLang="zh-CN" sz="36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2,2 тыс. шт</a:t>
            </a:r>
            <a:r>
              <a:rPr lang="ru-RU" altLang="zh-CN" sz="3600" b="1" kern="0" dirty="0">
                <a:solidFill>
                  <a:srgbClr val="0070C0"/>
                </a:solidFill>
                <a:latin typeface="Agency FB" panose="020B0503020202020204" pitchFamily="34" charset="0"/>
              </a:rPr>
              <a:t>. – </a:t>
            </a:r>
            <a:r>
              <a:rPr lang="ru-RU" altLang="zh-CN" sz="2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самозанятых (по направлению АПК)</a:t>
            </a:r>
          </a:p>
          <a:p>
            <a:pPr marL="571500" lvl="0" indent="-571500">
              <a:buFont typeface="Wingdings" pitchFamily="2" charset="2"/>
              <a:buChar char="Ø"/>
              <a:defRPr/>
            </a:pPr>
            <a:r>
              <a:rPr lang="ru-RU" altLang="zh-CN" sz="36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5,2 тыс. </a:t>
            </a:r>
            <a:r>
              <a:rPr lang="ru-RU" altLang="zh-CN" sz="3600" b="1" kern="0" dirty="0">
                <a:solidFill>
                  <a:srgbClr val="0070C0"/>
                </a:solidFill>
                <a:latin typeface="Agency FB" panose="020B0503020202020204" pitchFamily="34" charset="0"/>
              </a:rPr>
              <a:t>шт. – </a:t>
            </a:r>
            <a:r>
              <a:rPr lang="ru-RU" altLang="zh-CN" sz="2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являются членами               сельскохозяйственных кооперативов </a:t>
            </a:r>
            <a:endParaRPr lang="ru-RU" altLang="zh-CN" sz="2000" b="1" kern="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317333" y="1004101"/>
            <a:ext cx="6951685" cy="1138773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altLang="zh-CN" sz="28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На территории Белгородской области </a:t>
            </a:r>
          </a:p>
          <a:p>
            <a:pPr lvl="0" algn="ctr">
              <a:defRPr/>
            </a:pPr>
            <a:r>
              <a:rPr lang="ru-RU" altLang="zh-CN" sz="4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239 тыс. шт. </a:t>
            </a:r>
            <a:r>
              <a:rPr lang="ru-RU" altLang="zh-CN" sz="36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ЛПХ</a:t>
            </a:r>
            <a:endParaRPr lang="ru-RU" altLang="zh-CN" sz="3600" b="1" kern="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pic>
        <p:nvPicPr>
          <p:cNvPr id="13" name="Picture 30">
            <a:extLst>
              <a:ext uri="{FF2B5EF4-FFF2-40B4-BE49-F238E27FC236}">
                <a16:creationId xmlns:a16="http://schemas.microsoft.com/office/drawing/2014/main" id="{0523B025-922D-4F92-B71B-DEFB75A94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3" y="5014233"/>
            <a:ext cx="5584452" cy="1063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3584313"/>
              </p:ext>
            </p:extLst>
          </p:nvPr>
        </p:nvGraphicFramePr>
        <p:xfrm>
          <a:off x="7444509" y="3564822"/>
          <a:ext cx="4608945" cy="371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556737450"/>
              </p:ext>
            </p:extLst>
          </p:nvPr>
        </p:nvGraphicFramePr>
        <p:xfrm>
          <a:off x="7269019" y="830444"/>
          <a:ext cx="4784436" cy="3713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501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8700" y="6508750"/>
            <a:ext cx="2743200" cy="365125"/>
          </a:xfrm>
        </p:spPr>
        <p:txBody>
          <a:bodyPr/>
          <a:lstStyle/>
          <a:p>
            <a:fld id="{81B65754-9B92-474F-AFAB-D498CD6324E3}" type="slidenum">
              <a:rPr lang="ru-RU" smtClean="0"/>
              <a:t>3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08" y="218880"/>
            <a:ext cx="10341884" cy="732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ведения похозяйственного учета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007029"/>
              </p:ext>
            </p:extLst>
          </p:nvPr>
        </p:nvGraphicFramePr>
        <p:xfrm>
          <a:off x="523166" y="2515063"/>
          <a:ext cx="4353633" cy="3405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3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488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 по состоянию на 1 июля отчетного года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998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ведения на бумажном носителе и в электронной форме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058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регламентировано использование программного обеспечения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文本框 10"/>
          <p:cNvSpPr txBox="1"/>
          <p:nvPr/>
        </p:nvSpPr>
        <p:spPr>
          <a:xfrm>
            <a:off x="415637" y="951102"/>
            <a:ext cx="4581236" cy="1477328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ru-RU" altLang="zh-CN" sz="28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Было до 1.01.2024 г.</a:t>
            </a:r>
          </a:p>
          <a:p>
            <a:pPr lvl="0" algn="ctr">
              <a:lnSpc>
                <a:spcPct val="114000"/>
              </a:lnSpc>
              <a:defRPr/>
            </a:pPr>
            <a:r>
              <a:rPr lang="ru-RU" altLang="zh-CN" sz="2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Согласно приказу МСХ РФ </a:t>
            </a:r>
          </a:p>
          <a:p>
            <a:pPr lvl="0" algn="ctr">
              <a:lnSpc>
                <a:spcPct val="114000"/>
              </a:lnSpc>
              <a:defRPr/>
            </a:pPr>
            <a:r>
              <a:rPr lang="ru-RU" altLang="zh-CN" sz="2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от 11.10.2010 № 345</a:t>
            </a:r>
            <a:endParaRPr lang="ru-RU" altLang="zh-CN" sz="2800" b="1" kern="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5986181" y="951101"/>
            <a:ext cx="4581236" cy="144039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ru-RU" altLang="zh-CN" sz="28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Станет после  1.01.2024 г.</a:t>
            </a:r>
          </a:p>
          <a:p>
            <a:pPr lvl="0" algn="ctr">
              <a:lnSpc>
                <a:spcPct val="114000"/>
              </a:lnSpc>
              <a:defRPr/>
            </a:pPr>
            <a:r>
              <a:rPr lang="ru-RU" altLang="zh-CN" sz="2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Согласно приказу МСХ РФ </a:t>
            </a:r>
          </a:p>
          <a:p>
            <a:pPr lvl="0" algn="ctr">
              <a:lnSpc>
                <a:spcPct val="114000"/>
              </a:lnSpc>
              <a:defRPr/>
            </a:pPr>
            <a:r>
              <a:rPr lang="ru-RU" altLang="zh-CN" sz="2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от 27.09.10.2022 № 629</a:t>
            </a:r>
            <a:endParaRPr lang="ru-RU" altLang="zh-CN" sz="2800" b="1" kern="0" dirty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467927" y="951102"/>
            <a:ext cx="46182" cy="5246498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8" descr="C:\Users\user\Downloads\businessdocumentfilepaperpresentation-line-icon-png_28708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5" t="20358" r="21240" b="18546"/>
          <a:stretch/>
        </p:blipFill>
        <p:spPr bwMode="auto">
          <a:xfrm>
            <a:off x="3777673" y="3194850"/>
            <a:ext cx="1417377" cy="15108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44568"/>
              </p:ext>
            </p:extLst>
          </p:nvPr>
        </p:nvGraphicFramePr>
        <p:xfrm>
          <a:off x="5883565" y="2456873"/>
          <a:ext cx="5940913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40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6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состоянию на 1 января года, следующего за отчетным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96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электронный вид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похозяйственной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книги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Ведение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учета ЛПХ в единой централизованной базе данных Минсельхоза России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6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количества отчетных форм и вносимой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информации (дополнена форма по брошенным земельным участкам,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экономическим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показателям деятельности, членстве сельскохозяйственных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кооперативах и т.д.)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6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Обеспечена возможность подачи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гражданами заявлений и уточненных данных через Госуслуги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5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8700" y="6508750"/>
            <a:ext cx="2743200" cy="365125"/>
          </a:xfrm>
        </p:spPr>
        <p:txBody>
          <a:bodyPr/>
          <a:lstStyle/>
          <a:p>
            <a:fld id="{81B65754-9B92-474F-AFAB-D498CD6324E3}" type="slidenum">
              <a:rPr lang="ru-RU" smtClean="0"/>
              <a:t>4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08" y="218880"/>
            <a:ext cx="10341884" cy="732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и недостатки нового порядка учета ЛПХ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93972"/>
              </p:ext>
            </p:extLst>
          </p:nvPr>
        </p:nvGraphicFramePr>
        <p:xfrm>
          <a:off x="347675" y="1834680"/>
          <a:ext cx="5258797" cy="4273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565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Единая</a:t>
                      </a: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общероссийская база данных ЛПХ</a:t>
                      </a:r>
                      <a:endParaRPr lang="ru-RU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65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Синхронизация со сведениями Росстата</a:t>
                      </a:r>
                      <a:endParaRPr lang="ru-RU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651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Электронная форма ведения учета</a:t>
                      </a:r>
                      <a:endParaRPr lang="ru-RU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4112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Инвентаризация брошенных домовладений, как имущества, потенциально возможного к оформлению в муниципальную собственность</a:t>
                      </a:r>
                      <a:endParaRPr lang="ru-RU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260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Пересчет должностным </a:t>
                      </a: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лицом </a:t>
                      </a: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поголовья и количества всех сельскохозяйственных животных</a:t>
                      </a:r>
                      <a:r>
                        <a:rPr lang="ru-RU" sz="1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(ранее пересчет поголовья птиц и количества пчелосемей записывался со слов члена ЛПХ)</a:t>
                      </a:r>
                      <a:endParaRPr lang="ru-RU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20811"/>
              </p:ext>
            </p:extLst>
          </p:nvPr>
        </p:nvGraphicFramePr>
        <p:xfrm>
          <a:off x="6668655" y="1894541"/>
          <a:ext cx="4913745" cy="3805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7202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Остался принцип добровольного предоставления сведений членами ЛПХ</a:t>
                      </a:r>
                      <a:endParaRPr lang="ru-RU" sz="1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14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Новые сроки проведения учета не позволяют</a:t>
                      </a:r>
                      <a:r>
                        <a:rPr lang="ru-RU" sz="1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убедиться в наличии посевных площадей сельскохозяйственных культур</a:t>
                      </a:r>
                      <a:endParaRPr lang="ru-RU" sz="1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503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ru-R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возможность автоматизированной конвертации данных из ранее поддерживаемых информационных систем учета ЛПХ в базу данных Минсельхоза России</a:t>
                      </a:r>
                      <a:endParaRPr lang="ru-RU" sz="1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文本框 10"/>
          <p:cNvSpPr txBox="1"/>
          <p:nvPr/>
        </p:nvSpPr>
        <p:spPr>
          <a:xfrm>
            <a:off x="415637" y="795032"/>
            <a:ext cx="4581236" cy="96949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ru-RU" altLang="zh-CN" sz="28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Преимущества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altLang="zh-CN" sz="10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__________________________________________________________________</a:t>
            </a:r>
            <a:endParaRPr lang="ru-RU" altLang="zh-CN" sz="2800" b="1" kern="0" dirty="0" smtClean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6457236" y="821140"/>
            <a:ext cx="4581236" cy="98103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ru-RU" altLang="zh-CN" sz="2800" b="1" kern="0" dirty="0" smtClean="0">
                <a:solidFill>
                  <a:srgbClr val="0070C0"/>
                </a:solidFill>
                <a:latin typeface="Agency FB" panose="020B0503020202020204" pitchFamily="34" charset="0"/>
              </a:rPr>
              <a:t>Недостатки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ru-RU" altLang="zh-CN" sz="1050" b="1" kern="0" dirty="0">
                <a:solidFill>
                  <a:srgbClr val="0070C0"/>
                </a:solidFill>
                <a:latin typeface="Agency FB" panose="020B0503020202020204" pitchFamily="34" charset="0"/>
              </a:rPr>
              <a:t>__________________________________________________________________</a:t>
            </a:r>
            <a:endParaRPr lang="ru-RU" altLang="zh-CN" sz="2800" b="1" kern="0" dirty="0" smtClean="0">
              <a:solidFill>
                <a:srgbClr val="0070C0"/>
              </a:solidFill>
              <a:latin typeface="Agency FB" panose="020B0503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888182" y="951102"/>
            <a:ext cx="46182" cy="5246498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94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8" y="-144463"/>
            <a:ext cx="12192000" cy="685800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48700" y="6508750"/>
            <a:ext cx="2743200" cy="365125"/>
          </a:xfrm>
        </p:spPr>
        <p:txBody>
          <a:bodyPr/>
          <a:lstStyle/>
          <a:p>
            <a:fld id="{81B65754-9B92-474F-AFAB-D498CD6324E3}" type="slidenum">
              <a:rPr lang="ru-RU" smtClean="0"/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08" y="218880"/>
            <a:ext cx="10341884" cy="732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для ОМСУ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2991" y="1170207"/>
            <a:ext cx="0" cy="4026441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585774" y="1170207"/>
            <a:ext cx="9020451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1050" b="1" i="1" kern="0" dirty="0" smtClean="0">
              <a:solidFill>
                <a:schemeClr val="accent1"/>
              </a:solidFill>
              <a:latin typeface="Agency FB" panose="020B0503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100" b="1" i="1" kern="0" dirty="0" smtClean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7" name="AutoShape 2" descr="Что такое выписка из похозяйственной книги и для чего она нужна ?! –  Правовед Плю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52774"/>
              </p:ext>
            </p:extLst>
          </p:nvPr>
        </p:nvGraphicFramePr>
        <p:xfrm>
          <a:off x="807038" y="1250266"/>
          <a:ext cx="6343405" cy="4357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3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0757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1" i="1" kern="0" dirty="0" smtClean="0">
                          <a:solidFill>
                            <a:schemeClr val="accent1"/>
                          </a:solidFill>
                          <a:latin typeface="Agency FB" panose="020B0503020202020204" pitchFamily="34" charset="0"/>
                        </a:rPr>
                        <a:t>В переходный период вести дополнительный учет на бумажном носителе или в ранее используемых программах</a:t>
                      </a:r>
                      <a:r>
                        <a:rPr lang="ru-RU" sz="2000" b="1" i="1" kern="0" dirty="0" smtClean="0">
                          <a:solidFill>
                            <a:schemeClr val="accent1"/>
                          </a:solidFill>
                          <a:latin typeface="Agency FB" panose="020B0503020202020204" pitchFamily="34" charset="0"/>
                        </a:rPr>
                        <a:t>; </a:t>
                      </a:r>
                      <a:endParaRPr lang="ru-RU" sz="2000" b="1" i="1" kern="0" dirty="0" smtClean="0">
                        <a:solidFill>
                          <a:schemeClr val="accent1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494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1" i="1" kern="0" dirty="0" smtClean="0">
                          <a:solidFill>
                            <a:schemeClr val="accent1"/>
                          </a:solidFill>
                          <a:latin typeface="Agency FB" panose="020B0503020202020204" pitchFamily="34" charset="0"/>
                        </a:rPr>
                        <a:t>В летний период времени проводить дополнительный мониторинг растениеводческой деятельности в ЛПХ;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94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1" i="1" kern="0" dirty="0" smtClean="0">
                          <a:solidFill>
                            <a:schemeClr val="accent1"/>
                          </a:solidFill>
                          <a:latin typeface="Agency FB" panose="020B0503020202020204" pitchFamily="34" charset="0"/>
                        </a:rPr>
                        <a:t>Усилить контроль за санитарно-эпидемиологическим состоянием содержания сельскохозяйственных животных.</a:t>
                      </a:r>
                      <a:endParaRPr lang="ru-RU" sz="2000" b="1" i="1" kern="0" dirty="0">
                        <a:solidFill>
                          <a:schemeClr val="accent1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AutoShape 7" descr="Похозяйственная книга как основание для постановки на кадастровый учет -  Новости, объявления - Новости, объявления - Филиал ФГБУ «ФКП Росреестра» по  Красноярскому краю - Государственные организации и СМИ информируют -  Муниципальное образование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C:\Users\user\Desktop\2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509" y="1593400"/>
            <a:ext cx="4271994" cy="32548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</TotalTime>
  <Words>340</Words>
  <Application>Microsoft Office PowerPoint</Application>
  <PresentationFormat>Широкоэкранный</PresentationFormat>
  <Paragraphs>60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宋体</vt:lpstr>
      <vt:lpstr>Agency FB</vt:lpstr>
      <vt:lpstr>Arial</vt:lpstr>
      <vt:lpstr>Calibri</vt:lpstr>
      <vt:lpstr>Calibri Light</vt:lpstr>
      <vt:lpstr>DejaVu Sans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Александрова Маргарита Сергеевна</dc:creator>
  <cp:lastModifiedBy>Petryakova</cp:lastModifiedBy>
  <cp:revision>92</cp:revision>
  <cp:lastPrinted>2023-09-26T10:54:00Z</cp:lastPrinted>
  <dcterms:created xsi:type="dcterms:W3CDTF">2023-09-22T12:36:06Z</dcterms:created>
  <dcterms:modified xsi:type="dcterms:W3CDTF">2023-11-22T11:40:38Z</dcterms:modified>
</cp:coreProperties>
</file>